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1"/>
  </p:sldMasterIdLst>
  <p:notesMasterIdLst>
    <p:notesMasterId r:id="rId33"/>
  </p:notesMasterIdLst>
  <p:sldIdLst>
    <p:sldId id="256" r:id="rId2"/>
    <p:sldId id="298" r:id="rId3"/>
    <p:sldId id="257" r:id="rId4"/>
    <p:sldId id="275" r:id="rId5"/>
    <p:sldId id="310" r:id="rId6"/>
    <p:sldId id="311" r:id="rId7"/>
    <p:sldId id="290" r:id="rId8"/>
    <p:sldId id="258" r:id="rId9"/>
    <p:sldId id="327" r:id="rId10"/>
    <p:sldId id="278" r:id="rId11"/>
    <p:sldId id="313" r:id="rId12"/>
    <p:sldId id="314" r:id="rId13"/>
    <p:sldId id="318" r:id="rId14"/>
    <p:sldId id="259" r:id="rId15"/>
    <p:sldId id="279" r:id="rId16"/>
    <p:sldId id="326" r:id="rId17"/>
    <p:sldId id="292" r:id="rId18"/>
    <p:sldId id="315" r:id="rId19"/>
    <p:sldId id="329" r:id="rId20"/>
    <p:sldId id="291" r:id="rId21"/>
    <p:sldId id="323" r:id="rId22"/>
    <p:sldId id="324" r:id="rId23"/>
    <p:sldId id="328" r:id="rId24"/>
    <p:sldId id="325" r:id="rId25"/>
    <p:sldId id="261" r:id="rId26"/>
    <p:sldId id="319" r:id="rId27"/>
    <p:sldId id="321" r:id="rId28"/>
    <p:sldId id="322" r:id="rId29"/>
    <p:sldId id="317" r:id="rId30"/>
    <p:sldId id="320" r:id="rId31"/>
    <p:sldId id="274" r:id="rId3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F64"/>
    <a:srgbClr val="00D499"/>
    <a:srgbClr val="27DA84"/>
    <a:srgbClr val="FFC7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0721"/>
    <p:restoredTop sz="86370"/>
  </p:normalViewPr>
  <p:slideViewPr>
    <p:cSldViewPr snapToGrid="0">
      <p:cViewPr varScale="1">
        <p:scale>
          <a:sx n="125" d="100"/>
          <a:sy n="125" d="100"/>
        </p:scale>
        <p:origin x="176" y="264"/>
      </p:cViewPr>
      <p:guideLst>
        <p:guide orient="horz" pos="1620"/>
        <p:guide pos="2880"/>
      </p:guideLst>
    </p:cSldViewPr>
  </p:slideViewPr>
  <p:outlineViewPr>
    <p:cViewPr>
      <p:scale>
        <a:sx n="33" d="100"/>
        <a:sy n="33" d="100"/>
      </p:scale>
      <p:origin x="0" y="-1197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1" name="Google Shape;13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662959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720E2D-E8AB-95E6-DB2D-42DC8EA50C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7C7034-BCDD-A07F-94D6-860C04D1C650}"/>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739C022B-0626-8FFE-D2A2-D360733735E0}"/>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859010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0CA92B-088A-8A22-897C-CCE05122DA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E61DC0-28F4-8449-30DB-AE632D112E5D}"/>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1E044A46-6E47-8F45-F741-B27409A9932C}"/>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147581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1208FC-175D-0785-7AED-88AF5EBC85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F951BE-C15C-F535-AB36-775BE245BB6A}"/>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820B9D9F-372A-6AC7-BBB8-4C844FEB2F20}"/>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566216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g4fd4e79f68_0_2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7" name="Google Shape;147;g4fd4e79f68_0_2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solidFill>
                <a:schemeClr val="dk1"/>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822808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a:extLst>
            <a:ext uri="{FF2B5EF4-FFF2-40B4-BE49-F238E27FC236}">
              <a16:creationId xmlns:a16="http://schemas.microsoft.com/office/drawing/2014/main" id="{0E8FB6E0-1E4D-2FA5-F653-1272FD1C2E05}"/>
            </a:ext>
          </a:extLst>
        </p:cNvPr>
        <p:cNvGrpSpPr/>
        <p:nvPr/>
      </p:nvGrpSpPr>
      <p:grpSpPr>
        <a:xfrm>
          <a:off x="0" y="0"/>
          <a:ext cx="0" cy="0"/>
          <a:chOff x="0" y="0"/>
          <a:chExt cx="0" cy="0"/>
        </a:xfrm>
      </p:grpSpPr>
      <p:sp>
        <p:nvSpPr>
          <p:cNvPr id="146" name="Google Shape;146;g4fd4e79f68_0_224:notes">
            <a:extLst>
              <a:ext uri="{FF2B5EF4-FFF2-40B4-BE49-F238E27FC236}">
                <a16:creationId xmlns:a16="http://schemas.microsoft.com/office/drawing/2014/main" id="{70803A80-6396-4118-18FC-2FF34CF08CD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7" name="Google Shape;147;g4fd4e79f68_0_224:notes">
            <a:extLst>
              <a:ext uri="{FF2B5EF4-FFF2-40B4-BE49-F238E27FC236}">
                <a16:creationId xmlns:a16="http://schemas.microsoft.com/office/drawing/2014/main" id="{748348BB-0254-08DE-D2AE-BC775F28B9B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solidFill>
                <a:schemeClr val="dk1"/>
              </a:solidFill>
            </a:endParaRPr>
          </a:p>
        </p:txBody>
      </p:sp>
    </p:spTree>
    <p:extLst>
      <p:ext uri="{BB962C8B-B14F-4D97-AF65-F5344CB8AC3E}">
        <p14:creationId xmlns:p14="http://schemas.microsoft.com/office/powerpoint/2010/main" val="33584806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Operating Foundation does not need to give away 5% of income; but still had greater reporting requirements</a:t>
            </a:r>
          </a:p>
          <a:p>
            <a:endParaRPr lang="en-US" dirty="0"/>
          </a:p>
          <a:p>
            <a:r>
              <a:rPr lang="en-US" b="1" dirty="0"/>
              <a:t>Public Charities</a:t>
            </a:r>
            <a:r>
              <a:rPr lang="en-US" dirty="0"/>
              <a:t>: Donors can deduct contributions up to </a:t>
            </a:r>
            <a:r>
              <a:rPr lang="en-US" b="1" dirty="0"/>
              <a:t>60% of their adjusted gross income (AGI)</a:t>
            </a:r>
            <a:r>
              <a:rPr lang="en-US" dirty="0"/>
              <a:t> for cash gifts, and up to </a:t>
            </a:r>
            <a:r>
              <a:rPr lang="en-US" b="1" dirty="0"/>
              <a:t>30% of their AGI</a:t>
            </a:r>
            <a:r>
              <a:rPr lang="en-US" dirty="0"/>
              <a:t> for gifts of appreciated assets (e.g., stock).</a:t>
            </a:r>
            <a:br>
              <a:rPr lang="en-US" dirty="0"/>
            </a:br>
            <a:endParaRPr lang="en-US" dirty="0"/>
          </a:p>
          <a:p>
            <a:r>
              <a:rPr lang="en-US" b="1" dirty="0"/>
              <a:t>Private Foundations</a:t>
            </a:r>
            <a:r>
              <a:rPr lang="en-US" dirty="0"/>
              <a:t>: Donors can deduct contributions up to </a:t>
            </a:r>
            <a:r>
              <a:rPr lang="en-US" b="1" dirty="0"/>
              <a:t>30% of their AGI</a:t>
            </a:r>
            <a:r>
              <a:rPr lang="en-US" dirty="0"/>
              <a:t> for cash gifts, and up to </a:t>
            </a:r>
            <a:r>
              <a:rPr lang="en-US" b="1" dirty="0"/>
              <a:t>20% of their AGI</a:t>
            </a:r>
            <a:r>
              <a:rPr lang="en-US" dirty="0"/>
              <a:t> for gifts of appreciated assets.</a:t>
            </a:r>
          </a:p>
        </p:txBody>
      </p:sp>
    </p:spTree>
    <p:extLst>
      <p:ext uri="{BB962C8B-B14F-4D97-AF65-F5344CB8AC3E}">
        <p14:creationId xmlns:p14="http://schemas.microsoft.com/office/powerpoint/2010/main" val="21478742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2F141F-42A4-9419-B3E2-23132C8FAF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B65844-7C99-4714-4CC9-3A2B656E430E}"/>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2DBBFA2C-0A39-EBFF-B414-45F810A8AF99}"/>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841324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04C58C-72A6-49FC-B60C-79126E93F6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189480-4488-AB12-337D-CB4EF3738510}"/>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8768DB26-5EE2-6207-F854-60F819039B4E}"/>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192150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336372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091410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27F19C-DAFB-3FD9-23CD-7BBC73626A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99D804-02B3-AD37-EBF1-DCA27C0676EE}"/>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FF71F33B-756B-0B5E-1A22-FE858C22C42B}"/>
              </a:ext>
            </a:extLst>
          </p:cNvPr>
          <p:cNvSpPr>
            <a:spLocks noGrp="1"/>
          </p:cNvSpPr>
          <p:nvPr>
            <p:ph type="body" idx="1"/>
          </p:nvPr>
        </p:nvSpPr>
        <p:spPr/>
        <p:txBody>
          <a:bodyPr/>
          <a:lstStyle/>
          <a:p>
            <a:r>
              <a:rPr lang="en-US" dirty="0"/>
              <a:t>When creating a cooperative, it is important for that co-op to know what its mission is. Whether it be a housing or food co-op, having many directing members means that the co-op will be susceptible to mission drift. Clearly outlining shared goals ahead of time helps to </a:t>
            </a:r>
          </a:p>
          <a:p>
            <a:endParaRPr lang="en-US" dirty="0"/>
          </a:p>
          <a:p>
            <a:r>
              <a:rPr lang="en-US" dirty="0"/>
              <a:t>“Developing a shared vision” – Should have been done prior to incorporation.</a:t>
            </a:r>
          </a:p>
        </p:txBody>
      </p:sp>
    </p:spTree>
    <p:extLst>
      <p:ext uri="{BB962C8B-B14F-4D97-AF65-F5344CB8AC3E}">
        <p14:creationId xmlns:p14="http://schemas.microsoft.com/office/powerpoint/2010/main" val="19065516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DA7ED1-7425-D75E-FF23-4BA814D50A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0CD878-411A-715A-4810-E59D3611BB57}"/>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3EF3C8C3-249D-E9A2-EC62-03E7B539CE6A}"/>
              </a:ext>
            </a:extLst>
          </p:cNvPr>
          <p:cNvSpPr>
            <a:spLocks noGrp="1"/>
          </p:cNvSpPr>
          <p:nvPr>
            <p:ph type="body" idx="1"/>
          </p:nvPr>
        </p:nvSpPr>
        <p:spPr/>
        <p:txBody>
          <a:bodyPr/>
          <a:lstStyle/>
          <a:p>
            <a:r>
              <a:rPr lang="en-US" dirty="0"/>
              <a:t>.</a:t>
            </a:r>
          </a:p>
        </p:txBody>
      </p:sp>
    </p:spTree>
    <p:extLst>
      <p:ext uri="{BB962C8B-B14F-4D97-AF65-F5344CB8AC3E}">
        <p14:creationId xmlns:p14="http://schemas.microsoft.com/office/powerpoint/2010/main" val="24437866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B66C57-DE57-78A4-4EA4-FFCFD993FC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B5B380-3970-AAC5-0A78-A82AFC428A95}"/>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8142FB6E-485A-0D88-B8BB-4130C9A40804}"/>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667026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48FE43-0471-E15B-8D57-B24DE15E0D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86B417-49B0-2E49-DE79-BF6C8606660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8D0EA10B-C4BF-C532-3183-6A88C517775B}"/>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3129896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g4fd4e79f68_0_2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7" name="Google Shape;157;g4fd4e79f68_0_2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9B31F5-0B7D-A813-8B53-CA3F89CE1D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DAF766-56E6-B8A4-DB29-FC3CEF62D924}"/>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9A3C52BD-9844-EB14-51AA-BD8420EA35CC}"/>
              </a:ext>
            </a:extLst>
          </p:cNvPr>
          <p:cNvSpPr>
            <a:spLocks noGrp="1"/>
          </p:cNvSpPr>
          <p:nvPr>
            <p:ph type="body" idx="1"/>
          </p:nvPr>
        </p:nvSpPr>
        <p:spPr/>
        <p:txBody>
          <a:bodyPr/>
          <a:lstStyle/>
          <a:p>
            <a:r>
              <a:rPr lang="en-US" dirty="0"/>
              <a:t>Recognition is retroactive to date of incorporation (if within 27 months) or date of application (if not)</a:t>
            </a:r>
          </a:p>
        </p:txBody>
      </p:sp>
    </p:spTree>
    <p:extLst>
      <p:ext uri="{BB962C8B-B14F-4D97-AF65-F5344CB8AC3E}">
        <p14:creationId xmlns:p14="http://schemas.microsoft.com/office/powerpoint/2010/main" val="2342010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E52225-1589-C61E-0407-BCB6C82560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666CE3-7E61-64E8-7C01-17493EA99719}"/>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39537EBD-2A60-A599-B6C2-3780F422E184}"/>
              </a:ext>
            </a:extLst>
          </p:cNvPr>
          <p:cNvSpPr>
            <a:spLocks noGrp="1"/>
          </p:cNvSpPr>
          <p:nvPr>
            <p:ph type="body" idx="1"/>
          </p:nvPr>
        </p:nvSpPr>
        <p:spPr/>
        <p:txBody>
          <a:bodyPr/>
          <a:lstStyle/>
          <a:p>
            <a:r>
              <a:rPr lang="en-US" dirty="0"/>
              <a:t>When creating a cooperative, it is important for that co-op to know what its mission is. Whether it be a housing or food co-op, having many directing members means that the co-op will be susceptible to mission drift. Clearly outlining shared goals ahead of time helps to </a:t>
            </a:r>
          </a:p>
          <a:p>
            <a:endParaRPr lang="en-US" dirty="0"/>
          </a:p>
          <a:p>
            <a:r>
              <a:rPr lang="en-US" dirty="0"/>
              <a:t>“Developing a shared vision” – Should have been done prior to incorporation.</a:t>
            </a:r>
          </a:p>
        </p:txBody>
      </p:sp>
    </p:spTree>
    <p:extLst>
      <p:ext uri="{BB962C8B-B14F-4D97-AF65-F5344CB8AC3E}">
        <p14:creationId xmlns:p14="http://schemas.microsoft.com/office/powerpoint/2010/main" val="87893093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1283BB-290E-B435-7210-5F627FFB7D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34CA95-36B4-5F69-CE3C-83032C7584CC}"/>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69FA6478-AF1A-9677-0D33-3695C05F89C2}"/>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9341343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a:extLst>
            <a:ext uri="{FF2B5EF4-FFF2-40B4-BE49-F238E27FC236}">
              <a16:creationId xmlns:a16="http://schemas.microsoft.com/office/drawing/2014/main" id="{0B4B6DF1-470B-286C-43F2-4E3B4A63F389}"/>
            </a:ext>
          </a:extLst>
        </p:cNvPr>
        <p:cNvGrpSpPr/>
        <p:nvPr/>
      </p:nvGrpSpPr>
      <p:grpSpPr>
        <a:xfrm>
          <a:off x="0" y="0"/>
          <a:ext cx="0" cy="0"/>
          <a:chOff x="0" y="0"/>
          <a:chExt cx="0" cy="0"/>
        </a:xfrm>
      </p:grpSpPr>
      <p:sp>
        <p:nvSpPr>
          <p:cNvPr id="156" name="Google Shape;156;g4fd4e79f68_0_245:notes">
            <a:extLst>
              <a:ext uri="{FF2B5EF4-FFF2-40B4-BE49-F238E27FC236}">
                <a16:creationId xmlns:a16="http://schemas.microsoft.com/office/drawing/2014/main" id="{8C29F5F3-C3C1-A2F0-3D6D-A892AB74A23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7" name="Google Shape;157;g4fd4e79f68_0_245:notes">
            <a:extLst>
              <a:ext uri="{FF2B5EF4-FFF2-40B4-BE49-F238E27FC236}">
                <a16:creationId xmlns:a16="http://schemas.microsoft.com/office/drawing/2014/main" id="{7B000ECC-98AB-5258-A4A9-2036248AF40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2964234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3e4983cf1c_0_5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7" name="Google Shape;137;g3e4983cf1c_0_5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5CEE66-B0F4-F755-F990-433B630773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F89BEC-1A25-9BA6-3DF2-5A5C50335C3C}"/>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ADF0E86C-BBC0-DF4B-9B2C-90FFBB9D8EB7}"/>
              </a:ext>
            </a:extLst>
          </p:cNvPr>
          <p:cNvSpPr>
            <a:spLocks noGrp="1"/>
          </p:cNvSpPr>
          <p:nvPr>
            <p:ph type="body" idx="1"/>
          </p:nvPr>
        </p:nvSpPr>
        <p:spPr/>
        <p:txBody>
          <a:bodyPr/>
          <a:lstStyle/>
          <a:p>
            <a:r>
              <a:rPr lang="en-US" dirty="0"/>
              <a:t>.</a:t>
            </a:r>
          </a:p>
        </p:txBody>
      </p:sp>
    </p:spTree>
    <p:extLst>
      <p:ext uri="{BB962C8B-B14F-4D97-AF65-F5344CB8AC3E}">
        <p14:creationId xmlns:p14="http://schemas.microsoft.com/office/powerpoint/2010/main" val="155701408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g3e4983cf1c_0_1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1" name="Google Shape;241;g3e4983cf1c_0_1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378622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701AD-490B-F04D-88DE-4C192A6F07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D53B0F-2BEB-DAE8-E08E-0698680FCA4C}"/>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25B515A-74F9-6D43-064D-015F0B53E087}"/>
              </a:ext>
            </a:extLst>
          </p:cNvPr>
          <p:cNvSpPr>
            <a:spLocks noGrp="1"/>
          </p:cNvSpPr>
          <p:nvPr>
            <p:ph type="body" idx="1"/>
          </p:nvPr>
        </p:nvSpPr>
        <p:spPr/>
        <p:txBody>
          <a:bodyPr/>
          <a:lstStyle/>
          <a:p>
            <a:r>
              <a:rPr lang="en-US" b="0" i="0" dirty="0">
                <a:solidFill>
                  <a:srgbClr val="1F1F1F"/>
                </a:solidFill>
                <a:effectLst/>
                <a:latin typeface="Google Sans"/>
              </a:rPr>
              <a:t>Section 4942 of the Internal Revenue Code requires private foundations to distribute </a:t>
            </a:r>
            <a:r>
              <a:rPr lang="en-US" b="0" i="0" dirty="0">
                <a:solidFill>
                  <a:srgbClr val="040C28"/>
                </a:solidFill>
                <a:effectLst/>
                <a:latin typeface="Google Sans"/>
              </a:rPr>
              <a:t>5% of the fair market value of their endowment each year</a:t>
            </a:r>
            <a:r>
              <a:rPr lang="en-US" b="0" i="0" dirty="0">
                <a:solidFill>
                  <a:srgbClr val="1F1F1F"/>
                </a:solidFill>
                <a:effectLst/>
                <a:latin typeface="Google Sans"/>
              </a:rPr>
              <a:t> for charitable purposes.</a:t>
            </a:r>
            <a:endParaRPr lang="en-US" dirty="0"/>
          </a:p>
        </p:txBody>
      </p:sp>
    </p:spTree>
    <p:extLst>
      <p:ext uri="{BB962C8B-B14F-4D97-AF65-F5344CB8AC3E}">
        <p14:creationId xmlns:p14="http://schemas.microsoft.com/office/powerpoint/2010/main" val="33376485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C5FB16-6D23-CD12-CCA8-FCC5F2B09C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CA91CF-0C93-F5F4-AFF9-7D43B4417D7E}"/>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8B83034-64F5-CDA8-A102-A62726944628}"/>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56713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443972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4fd4e79f68_0_2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4fd4e79f68_0_2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solidFill>
                <a:schemeClr val="dk1"/>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a:extLst>
            <a:ext uri="{FF2B5EF4-FFF2-40B4-BE49-F238E27FC236}">
              <a16:creationId xmlns:a16="http://schemas.microsoft.com/office/drawing/2014/main" id="{697907BE-F003-38DE-B5DE-C7BA85EEE1F7}"/>
            </a:ext>
          </a:extLst>
        </p:cNvPr>
        <p:cNvGrpSpPr/>
        <p:nvPr/>
      </p:nvGrpSpPr>
      <p:grpSpPr>
        <a:xfrm>
          <a:off x="0" y="0"/>
          <a:ext cx="0" cy="0"/>
          <a:chOff x="0" y="0"/>
          <a:chExt cx="0" cy="0"/>
        </a:xfrm>
      </p:grpSpPr>
      <p:sp>
        <p:nvSpPr>
          <p:cNvPr id="146" name="Google Shape;146;g4fd4e79f68_0_224:notes">
            <a:extLst>
              <a:ext uri="{FF2B5EF4-FFF2-40B4-BE49-F238E27FC236}">
                <a16:creationId xmlns:a16="http://schemas.microsoft.com/office/drawing/2014/main" id="{22C0A3E1-5713-3A71-5F06-C29DBE01659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7" name="Google Shape;147;g4fd4e79f68_0_224:notes">
            <a:extLst>
              <a:ext uri="{FF2B5EF4-FFF2-40B4-BE49-F238E27FC236}">
                <a16:creationId xmlns:a16="http://schemas.microsoft.com/office/drawing/2014/main" id="{B73A5402-1033-730B-A92C-1EEB772FCD8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solidFill>
                <a:schemeClr val="dk1"/>
              </a:solidFill>
            </a:endParaRPr>
          </a:p>
        </p:txBody>
      </p:sp>
    </p:spTree>
    <p:extLst>
      <p:ext uri="{BB962C8B-B14F-4D97-AF65-F5344CB8AC3E}">
        <p14:creationId xmlns:p14="http://schemas.microsoft.com/office/powerpoint/2010/main" val="13793540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E8E8E8"/>
        </a:solidFill>
        <a:effectLst/>
      </p:bgPr>
    </p:bg>
    <p:spTree>
      <p:nvGrpSpPr>
        <p:cNvPr id="1" name="Shape 9"/>
        <p:cNvGrpSpPr/>
        <p:nvPr/>
      </p:nvGrpSpPr>
      <p:grpSpPr>
        <a:xfrm>
          <a:off x="0" y="0"/>
          <a:ext cx="0" cy="0"/>
          <a:chOff x="0" y="0"/>
          <a:chExt cx="0" cy="0"/>
        </a:xfrm>
      </p:grpSpPr>
      <p:pic>
        <p:nvPicPr>
          <p:cNvPr id="10" name="Google Shape;10;p2"/>
          <p:cNvPicPr preferRelativeResize="0"/>
          <p:nvPr/>
        </p:nvPicPr>
        <p:blipFill>
          <a:blip r:embed="rId2">
            <a:alphaModFix/>
          </a:blip>
          <a:stretch>
            <a:fillRect/>
          </a:stretch>
        </p:blipFill>
        <p:spPr>
          <a:xfrm>
            <a:off x="243525" y="4105388"/>
            <a:ext cx="1828801" cy="817296"/>
          </a:xfrm>
          <a:prstGeom prst="rect">
            <a:avLst/>
          </a:prstGeom>
          <a:noFill/>
          <a:ln>
            <a:noFill/>
          </a:ln>
        </p:spPr>
      </p:pic>
      <p:sp>
        <p:nvSpPr>
          <p:cNvPr id="11" name="Google Shape;11;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200"/>
              <a:buNone/>
              <a:defRPr sz="52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800"/>
              <a:buNone/>
              <a:defRPr sz="28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title and description - Yellow 137C">
  <p:cSld name="SECTION_TITLE_AND_DESCRIPTION">
    <p:bg>
      <p:bgPr>
        <a:solidFill>
          <a:srgbClr val="F99F1C"/>
        </a:solidFill>
        <a:effectLst/>
      </p:bgPr>
    </p:bg>
    <p:spTree>
      <p:nvGrpSpPr>
        <p:cNvPr id="1" name="Shape 58"/>
        <p:cNvGrpSpPr/>
        <p:nvPr/>
      </p:nvGrpSpPr>
      <p:grpSpPr>
        <a:xfrm>
          <a:off x="0" y="0"/>
          <a:ext cx="0" cy="0"/>
          <a:chOff x="0" y="0"/>
          <a:chExt cx="0" cy="0"/>
        </a:xfrm>
      </p:grpSpPr>
      <p:sp>
        <p:nvSpPr>
          <p:cNvPr id="59" name="Google Shape;59;p13"/>
          <p:cNvSpPr/>
          <p:nvPr/>
        </p:nvSpPr>
        <p:spPr>
          <a:xfrm>
            <a:off x="4572000" y="-125"/>
            <a:ext cx="4572000" cy="51435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13"/>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FFFFFF"/>
              </a:buClr>
              <a:buSzPts val="4200"/>
              <a:buNone/>
              <a:defRPr sz="4200">
                <a:solidFill>
                  <a:srgbClr val="FFFFFF"/>
                </a:solidFill>
              </a:defRPr>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61" name="Google Shape;61;p13"/>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rgbClr val="FFFFFF"/>
              </a:buClr>
              <a:buSzPts val="2100"/>
              <a:buNone/>
              <a:defRPr sz="2100">
                <a:solidFill>
                  <a:srgbClr val="FFFFFF"/>
                </a:solidFill>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62" name="Google Shape;62;p13"/>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63" name="Google Shape;63;p1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64" name="Google Shape;64;p13"/>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Section title and description - Orange 165C">
  <p:cSld name="SECTION_TITLE_AND_DESCRIPTION_1">
    <p:bg>
      <p:bgPr>
        <a:solidFill>
          <a:srgbClr val="F4783B"/>
        </a:solidFill>
        <a:effectLst/>
      </p:bgPr>
    </p:bg>
    <p:spTree>
      <p:nvGrpSpPr>
        <p:cNvPr id="1" name="Shape 65"/>
        <p:cNvGrpSpPr/>
        <p:nvPr/>
      </p:nvGrpSpPr>
      <p:grpSpPr>
        <a:xfrm>
          <a:off x="0" y="0"/>
          <a:ext cx="0" cy="0"/>
          <a:chOff x="0" y="0"/>
          <a:chExt cx="0" cy="0"/>
        </a:xfrm>
      </p:grpSpPr>
      <p:sp>
        <p:nvSpPr>
          <p:cNvPr id="66" name="Google Shape;66;p14"/>
          <p:cNvSpPr/>
          <p:nvPr/>
        </p:nvSpPr>
        <p:spPr>
          <a:xfrm>
            <a:off x="4572000" y="-125"/>
            <a:ext cx="4572000" cy="51435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14"/>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FFFFFF"/>
              </a:buClr>
              <a:buSzPts val="4200"/>
              <a:buNone/>
              <a:defRPr sz="4200">
                <a:solidFill>
                  <a:srgbClr val="FFFFFF"/>
                </a:solidFill>
              </a:defRPr>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68" name="Google Shape;68;p14"/>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rgbClr val="FFFFFF"/>
              </a:buClr>
              <a:buSzPts val="2100"/>
              <a:buNone/>
              <a:defRPr sz="2100">
                <a:solidFill>
                  <a:srgbClr val="FFFFFF"/>
                </a:solidFill>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69" name="Google Shape;69;p14"/>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70" name="Google Shape;70;p1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71" name="Google Shape;71;p14"/>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title and description - Purple C">
  <p:cSld name="SECTION_TITLE_AND_DESCRIPTION_1_1_1">
    <p:bg>
      <p:bgPr>
        <a:solidFill>
          <a:srgbClr val="B057A1"/>
        </a:solidFill>
        <a:effectLst/>
      </p:bgPr>
    </p:bg>
    <p:spTree>
      <p:nvGrpSpPr>
        <p:cNvPr id="1" name="Shape 79"/>
        <p:cNvGrpSpPr/>
        <p:nvPr/>
      </p:nvGrpSpPr>
      <p:grpSpPr>
        <a:xfrm>
          <a:off x="0" y="0"/>
          <a:ext cx="0" cy="0"/>
          <a:chOff x="0" y="0"/>
          <a:chExt cx="0" cy="0"/>
        </a:xfrm>
      </p:grpSpPr>
      <p:sp>
        <p:nvSpPr>
          <p:cNvPr id="80" name="Google Shape;80;p16"/>
          <p:cNvSpPr/>
          <p:nvPr/>
        </p:nvSpPr>
        <p:spPr>
          <a:xfrm>
            <a:off x="4572000" y="-125"/>
            <a:ext cx="4572000" cy="51435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16"/>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FFFFFF"/>
              </a:buClr>
              <a:buSzPts val="4200"/>
              <a:buNone/>
              <a:defRPr sz="4200">
                <a:solidFill>
                  <a:srgbClr val="FFFFFF"/>
                </a:solidFill>
              </a:defRPr>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82" name="Google Shape;82;p16"/>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rgbClr val="FFFFFF"/>
              </a:buClr>
              <a:buSzPts val="2100"/>
              <a:buNone/>
              <a:defRPr sz="2100">
                <a:solidFill>
                  <a:srgbClr val="FFFFFF"/>
                </a:solidFill>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83" name="Google Shape;83;p16"/>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84" name="Google Shape;84;p1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85" name="Google Shape;85;p16"/>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title and description - Aqua 2199C">
  <p:cSld name="SECTION_TITLE_AND_DESCRIPTION_1_1_1_1_1">
    <p:bg>
      <p:bgPr>
        <a:solidFill>
          <a:srgbClr val="02BBCC"/>
        </a:solidFill>
        <a:effectLst/>
      </p:bgPr>
    </p:bg>
    <p:spTree>
      <p:nvGrpSpPr>
        <p:cNvPr id="1" name="Shape 93"/>
        <p:cNvGrpSpPr/>
        <p:nvPr/>
      </p:nvGrpSpPr>
      <p:grpSpPr>
        <a:xfrm>
          <a:off x="0" y="0"/>
          <a:ext cx="0" cy="0"/>
          <a:chOff x="0" y="0"/>
          <a:chExt cx="0" cy="0"/>
        </a:xfrm>
      </p:grpSpPr>
      <p:sp>
        <p:nvSpPr>
          <p:cNvPr id="94" name="Google Shape;94;p18"/>
          <p:cNvSpPr/>
          <p:nvPr/>
        </p:nvSpPr>
        <p:spPr>
          <a:xfrm>
            <a:off x="4572000" y="-125"/>
            <a:ext cx="4572000" cy="51435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18"/>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FFFFFF"/>
              </a:buClr>
              <a:buSzPts val="4200"/>
              <a:buNone/>
              <a:defRPr sz="4200">
                <a:solidFill>
                  <a:srgbClr val="FFFFFF"/>
                </a:solidFill>
              </a:defRPr>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96" name="Google Shape;96;p18"/>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rgbClr val="FFFFFF"/>
              </a:buClr>
              <a:buSzPts val="2100"/>
              <a:buNone/>
              <a:defRPr sz="2100">
                <a:solidFill>
                  <a:srgbClr val="FFFFFF"/>
                </a:solidFill>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97" name="Google Shape;97;p18"/>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98" name="Google Shape;98;p1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99" name="Google Shape;99;p18"/>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title and description - Green 2270C">
  <p:cSld name="SECTION_TITLE_AND_DESCRIPTION_1_1_1_1_1_1">
    <p:bg>
      <p:bgPr>
        <a:solidFill>
          <a:srgbClr val="5FBC5D"/>
        </a:solidFill>
        <a:effectLst/>
      </p:bgPr>
    </p:bg>
    <p:spTree>
      <p:nvGrpSpPr>
        <p:cNvPr id="1" name="Shape 100"/>
        <p:cNvGrpSpPr/>
        <p:nvPr/>
      </p:nvGrpSpPr>
      <p:grpSpPr>
        <a:xfrm>
          <a:off x="0" y="0"/>
          <a:ext cx="0" cy="0"/>
          <a:chOff x="0" y="0"/>
          <a:chExt cx="0" cy="0"/>
        </a:xfrm>
      </p:grpSpPr>
      <p:sp>
        <p:nvSpPr>
          <p:cNvPr id="101" name="Google Shape;101;p19"/>
          <p:cNvSpPr/>
          <p:nvPr/>
        </p:nvSpPr>
        <p:spPr>
          <a:xfrm>
            <a:off x="4572000" y="-125"/>
            <a:ext cx="4572000" cy="51435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1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FFFFFF"/>
              </a:buClr>
              <a:buSzPts val="4200"/>
              <a:buNone/>
              <a:defRPr sz="4200">
                <a:solidFill>
                  <a:srgbClr val="FFFFFF"/>
                </a:solidFill>
              </a:defRPr>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103" name="Google Shape;103;p1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rgbClr val="FFFFFF"/>
              </a:buClr>
              <a:buSzPts val="2100"/>
              <a:buNone/>
              <a:defRPr sz="2100">
                <a:solidFill>
                  <a:srgbClr val="FFFFFF"/>
                </a:solidFill>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104" name="Google Shape;104;p1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105" name="Google Shape;105;p1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106" name="Google Shape;106;p19"/>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title and description - Cool Gray 8">
  <p:cSld name="SECTION_TITLE_AND_DESCRIPTION_1_1_1_1_1_1_1">
    <p:bg>
      <p:bgPr>
        <a:solidFill>
          <a:srgbClr val="8F8F8E"/>
        </a:solidFill>
        <a:effectLst/>
      </p:bgPr>
    </p:bg>
    <p:spTree>
      <p:nvGrpSpPr>
        <p:cNvPr id="1" name="Shape 107"/>
        <p:cNvGrpSpPr/>
        <p:nvPr/>
      </p:nvGrpSpPr>
      <p:grpSpPr>
        <a:xfrm>
          <a:off x="0" y="0"/>
          <a:ext cx="0" cy="0"/>
          <a:chOff x="0" y="0"/>
          <a:chExt cx="0" cy="0"/>
        </a:xfrm>
      </p:grpSpPr>
      <p:sp>
        <p:nvSpPr>
          <p:cNvPr id="108" name="Google Shape;108;p20"/>
          <p:cNvSpPr/>
          <p:nvPr/>
        </p:nvSpPr>
        <p:spPr>
          <a:xfrm>
            <a:off x="4572000" y="-125"/>
            <a:ext cx="4572000" cy="51435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20"/>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FFFFFF"/>
              </a:buClr>
              <a:buSzPts val="4200"/>
              <a:buNone/>
              <a:defRPr sz="4200">
                <a:solidFill>
                  <a:srgbClr val="FFFFFF"/>
                </a:solidFill>
              </a:defRPr>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110" name="Google Shape;110;p20"/>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rgbClr val="FFFFFF"/>
              </a:buClr>
              <a:buSzPts val="2100"/>
              <a:buNone/>
              <a:defRPr sz="2100">
                <a:solidFill>
                  <a:srgbClr val="FFFFFF"/>
                </a:solidFill>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111" name="Google Shape;111;p20"/>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112" name="Google Shape;112;p2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113" name="Google Shape;113;p20"/>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ection title and description - Cool Gray 10">
  <p:cSld name="SECTION_TITLE_AND_DESCRIPTION_1_1_1_1_1_1_1_1">
    <p:bg>
      <p:bgPr>
        <a:solidFill>
          <a:srgbClr val="444444"/>
        </a:solidFill>
        <a:effectLst/>
      </p:bgPr>
    </p:bg>
    <p:spTree>
      <p:nvGrpSpPr>
        <p:cNvPr id="1" name="Shape 114"/>
        <p:cNvGrpSpPr/>
        <p:nvPr/>
      </p:nvGrpSpPr>
      <p:grpSpPr>
        <a:xfrm>
          <a:off x="0" y="0"/>
          <a:ext cx="0" cy="0"/>
          <a:chOff x="0" y="0"/>
          <a:chExt cx="0" cy="0"/>
        </a:xfrm>
      </p:grpSpPr>
      <p:sp>
        <p:nvSpPr>
          <p:cNvPr id="115" name="Google Shape;115;p21"/>
          <p:cNvSpPr/>
          <p:nvPr/>
        </p:nvSpPr>
        <p:spPr>
          <a:xfrm>
            <a:off x="4572000" y="-125"/>
            <a:ext cx="4572000" cy="51435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21"/>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rtl="0">
              <a:spcBef>
                <a:spcPts val="0"/>
              </a:spcBef>
              <a:spcAft>
                <a:spcPts val="0"/>
              </a:spcAft>
              <a:buClr>
                <a:srgbClr val="FFFFFF"/>
              </a:buClr>
              <a:buSzPts val="4200"/>
              <a:buNone/>
              <a:defRPr sz="4200">
                <a:solidFill>
                  <a:srgbClr val="FFFFFF"/>
                </a:solidFill>
              </a:defRPr>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117" name="Google Shape;117;p21"/>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rgbClr val="FFFFFF"/>
              </a:buClr>
              <a:buSzPts val="2100"/>
              <a:buNone/>
              <a:defRPr sz="2100">
                <a:solidFill>
                  <a:srgbClr val="FFFFFF"/>
                </a:solidFill>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118" name="Google Shape;118;p21"/>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119" name="Google Shape;119;p2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120" name="Google Shape;120;p21"/>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21"/>
        <p:cNvGrpSpPr/>
        <p:nvPr/>
      </p:nvGrpSpPr>
      <p:grpSpPr>
        <a:xfrm>
          <a:off x="0" y="0"/>
          <a:ext cx="0" cy="0"/>
          <a:chOff x="0" y="0"/>
          <a:chExt cx="0" cy="0"/>
        </a:xfrm>
      </p:grpSpPr>
      <p:sp>
        <p:nvSpPr>
          <p:cNvPr id="122" name="Google Shape;122;p22"/>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0"/>
              <a:buNone/>
              <a:defRPr sz="12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123" name="Google Shape;123;p22"/>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rtl="0">
              <a:spcBef>
                <a:spcPts val="0"/>
              </a:spcBef>
              <a:spcAft>
                <a:spcPts val="0"/>
              </a:spcAft>
              <a:buSzPts val="1800"/>
              <a:buChar char="●"/>
              <a:defRPr/>
            </a:lvl1pPr>
            <a:lvl2pPr marL="914400" lvl="1" indent="-317500" algn="ctr" rtl="0">
              <a:spcBef>
                <a:spcPts val="1600"/>
              </a:spcBef>
              <a:spcAft>
                <a:spcPts val="0"/>
              </a:spcAft>
              <a:buSzPts val="1400"/>
              <a:buChar char="○"/>
              <a:defRPr/>
            </a:lvl2pPr>
            <a:lvl3pPr marL="1371600" lvl="2" indent="-317500" algn="ctr" rtl="0">
              <a:spcBef>
                <a:spcPts val="1600"/>
              </a:spcBef>
              <a:spcAft>
                <a:spcPts val="0"/>
              </a:spcAft>
              <a:buSzPts val="1400"/>
              <a:buChar char="■"/>
              <a:defRPr/>
            </a:lvl3pPr>
            <a:lvl4pPr marL="1828800" lvl="3" indent="-317500" algn="ctr" rtl="0">
              <a:spcBef>
                <a:spcPts val="1600"/>
              </a:spcBef>
              <a:spcAft>
                <a:spcPts val="0"/>
              </a:spcAft>
              <a:buSzPts val="1400"/>
              <a:buChar char="●"/>
              <a:defRPr/>
            </a:lvl4pPr>
            <a:lvl5pPr marL="2286000" lvl="4" indent="-317500" algn="ctr" rtl="0">
              <a:spcBef>
                <a:spcPts val="1600"/>
              </a:spcBef>
              <a:spcAft>
                <a:spcPts val="0"/>
              </a:spcAft>
              <a:buSzPts val="1400"/>
              <a:buChar char="○"/>
              <a:defRPr/>
            </a:lvl5pPr>
            <a:lvl6pPr marL="2743200" lvl="5" indent="-317500" algn="ctr" rtl="0">
              <a:spcBef>
                <a:spcPts val="1600"/>
              </a:spcBef>
              <a:spcAft>
                <a:spcPts val="0"/>
              </a:spcAft>
              <a:buSzPts val="1400"/>
              <a:buChar char="■"/>
              <a:defRPr/>
            </a:lvl6pPr>
            <a:lvl7pPr marL="3200400" lvl="6" indent="-317500" algn="ctr" rtl="0">
              <a:spcBef>
                <a:spcPts val="1600"/>
              </a:spcBef>
              <a:spcAft>
                <a:spcPts val="0"/>
              </a:spcAft>
              <a:buSzPts val="1400"/>
              <a:buChar char="●"/>
              <a:defRPr/>
            </a:lvl7pPr>
            <a:lvl8pPr marL="3657600" lvl="7" indent="-317500" algn="ctr" rtl="0">
              <a:spcBef>
                <a:spcPts val="1600"/>
              </a:spcBef>
              <a:spcAft>
                <a:spcPts val="0"/>
              </a:spcAft>
              <a:buSzPts val="1400"/>
              <a:buChar char="○"/>
              <a:defRPr/>
            </a:lvl8pPr>
            <a:lvl9pPr marL="4114800" lvl="8" indent="-317500" algn="ctr" rtl="0">
              <a:spcBef>
                <a:spcPts val="1600"/>
              </a:spcBef>
              <a:spcAft>
                <a:spcPts val="1600"/>
              </a:spcAft>
              <a:buSzPts val="1400"/>
              <a:buChar char="■"/>
              <a:defRPr/>
            </a:lvl9pPr>
          </a:lstStyle>
          <a:p>
            <a:endParaRPr/>
          </a:p>
        </p:txBody>
      </p:sp>
      <p:sp>
        <p:nvSpPr>
          <p:cNvPr id="124" name="Google Shape;124;p2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125" name="Google Shape;125;p22"/>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26"/>
        <p:cNvGrpSpPr/>
        <p:nvPr/>
      </p:nvGrpSpPr>
      <p:grpSpPr>
        <a:xfrm>
          <a:off x="0" y="0"/>
          <a:ext cx="0" cy="0"/>
          <a:chOff x="0" y="0"/>
          <a:chExt cx="0" cy="0"/>
        </a:xfrm>
      </p:grpSpPr>
      <p:sp>
        <p:nvSpPr>
          <p:cNvPr id="127" name="Google Shape;127;p2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128" name="Google Shape;128;p23"/>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 Yellow 116C" type="secHead">
  <p:cSld name="SECTION_HEADER">
    <p:bg>
      <p:bgPr>
        <a:solidFill>
          <a:srgbClr val="FFC40C"/>
        </a:solidFill>
        <a:effectLst/>
      </p:bgPr>
    </p:bg>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rgbClr val="FFFFFF"/>
              </a:buClr>
              <a:buSzPts val="3600"/>
              <a:buNone/>
              <a:defRPr sz="3600">
                <a:solidFill>
                  <a:srgbClr val="FFFFFF"/>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17" name="Google Shape;17;p3"/>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 Warm Red C">
  <p:cSld name="SECTION_HEADER_1">
    <p:bg>
      <p:bgPr>
        <a:solidFill>
          <a:srgbClr val="F04E3A"/>
        </a:solidFill>
        <a:effectLst/>
      </p:bgPr>
    </p:bg>
    <p:spTree>
      <p:nvGrpSpPr>
        <p:cNvPr id="1" name="Shape 18"/>
        <p:cNvGrpSpPr/>
        <p:nvPr/>
      </p:nvGrpSpPr>
      <p:grpSpPr>
        <a:xfrm>
          <a:off x="0" y="0"/>
          <a:ext cx="0" cy="0"/>
          <a:chOff x="0" y="0"/>
          <a:chExt cx="0" cy="0"/>
        </a:xfrm>
      </p:grpSpPr>
      <p:sp>
        <p:nvSpPr>
          <p:cNvPr id="19" name="Google Shape;19;p4"/>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rgbClr val="FFFFFF"/>
              </a:buClr>
              <a:buSzPts val="3600"/>
              <a:buNone/>
              <a:defRPr sz="3600">
                <a:solidFill>
                  <a:srgbClr val="FFFFFF"/>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20" name="Google Shape;20;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21" name="Google Shape;21;p4"/>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 Purple 2725C">
  <p:cSld name="SECTION_HEADER_2">
    <p:bg>
      <p:bgPr>
        <a:solidFill>
          <a:srgbClr val="7162AB"/>
        </a:solidFill>
        <a:effectLst/>
      </p:bgPr>
    </p:bg>
    <p:spTree>
      <p:nvGrpSpPr>
        <p:cNvPr id="1" name="Shape 22"/>
        <p:cNvGrpSpPr/>
        <p:nvPr/>
      </p:nvGrpSpPr>
      <p:grpSpPr>
        <a:xfrm>
          <a:off x="0" y="0"/>
          <a:ext cx="0" cy="0"/>
          <a:chOff x="0" y="0"/>
          <a:chExt cx="0" cy="0"/>
        </a:xfrm>
      </p:grpSpPr>
      <p:sp>
        <p:nvSpPr>
          <p:cNvPr id="23" name="Google Shape;23;p5"/>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rgbClr val="FFFFFF"/>
              </a:buClr>
              <a:buSzPts val="3600"/>
              <a:buNone/>
              <a:defRPr sz="3600">
                <a:solidFill>
                  <a:srgbClr val="FFFFFF"/>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25" name="Google Shape;25;p5"/>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 Blue 2985C">
  <p:cSld name="SECTION_HEADER_2_1">
    <p:bg>
      <p:bgPr>
        <a:solidFill>
          <a:srgbClr val="3DC4E5"/>
        </a:solidFill>
        <a:effectLst/>
      </p:bgPr>
    </p:bg>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rgbClr val="FFFFFF"/>
              </a:buClr>
              <a:buSzPts val="3600"/>
              <a:buNone/>
              <a:defRPr sz="3600">
                <a:solidFill>
                  <a:srgbClr val="FFFFFF"/>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28" name="Google Shape;28;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29" name="Google Shape;29;p6"/>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header - Mint 33855C">
  <p:cSld name="SECTION_HEADER_2_1_1">
    <p:bg>
      <p:bgPr>
        <a:solidFill>
          <a:srgbClr val="54C0A2"/>
        </a:solidFill>
        <a:effectLst/>
      </p:bgPr>
    </p:bg>
    <p:spTree>
      <p:nvGrpSpPr>
        <p:cNvPr id="1" name="Shape 30"/>
        <p:cNvGrpSpPr/>
        <p:nvPr/>
      </p:nvGrpSpPr>
      <p:grpSpPr>
        <a:xfrm>
          <a:off x="0" y="0"/>
          <a:ext cx="0" cy="0"/>
          <a:chOff x="0" y="0"/>
          <a:chExt cx="0" cy="0"/>
        </a:xfrm>
      </p:grpSpPr>
      <p:sp>
        <p:nvSpPr>
          <p:cNvPr id="31" name="Google Shape;31;p7"/>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rgbClr val="FFFFFF"/>
              </a:buClr>
              <a:buSzPts val="3600"/>
              <a:buNone/>
              <a:defRPr sz="3600">
                <a:solidFill>
                  <a:srgbClr val="FFFFFF"/>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32" name="Google Shape;32;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33" name="Google Shape;33;p7"/>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47" name="Google Shape;47;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48" name="Google Shape;48;p10"/>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9"/>
        <p:cNvGrpSpPr/>
        <p:nvPr/>
      </p:nvGrpSpPr>
      <p:grpSpPr>
        <a:xfrm>
          <a:off x="0" y="0"/>
          <a:ext cx="0" cy="0"/>
          <a:chOff x="0" y="0"/>
          <a:chExt cx="0" cy="0"/>
        </a:xfrm>
      </p:grpSpPr>
      <p:sp>
        <p:nvSpPr>
          <p:cNvPr id="50" name="Google Shape;50;p11"/>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51" name="Google Shape;51;p11"/>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rtl="0">
              <a:spcBef>
                <a:spcPts val="0"/>
              </a:spcBef>
              <a:spcAft>
                <a:spcPts val="0"/>
              </a:spcAft>
              <a:buSzPts val="1200"/>
              <a:buChar char="●"/>
              <a:defRPr sz="12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
        <p:nvSpPr>
          <p:cNvPr id="52" name="Google Shape;52;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53" name="Google Shape;53;p11"/>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54"/>
        <p:cNvGrpSpPr/>
        <p:nvPr/>
      </p:nvGrpSpPr>
      <p:grpSpPr>
        <a:xfrm>
          <a:off x="0" y="0"/>
          <a:ext cx="0" cy="0"/>
          <a:chOff x="0" y="0"/>
          <a:chExt cx="0" cy="0"/>
        </a:xfrm>
      </p:grpSpPr>
      <p:sp>
        <p:nvSpPr>
          <p:cNvPr id="55" name="Google Shape;55;p12"/>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56" name="Google Shape;56;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pic>
        <p:nvPicPr>
          <p:cNvPr id="57" name="Google Shape;57;p12"/>
          <p:cNvPicPr preferRelativeResize="0"/>
          <p:nvPr/>
        </p:nvPicPr>
        <p:blipFill>
          <a:blip r:embed="rId2">
            <a:alphaModFix/>
          </a:blip>
          <a:stretch>
            <a:fillRect/>
          </a:stretch>
        </p:blipFill>
        <p:spPr>
          <a:xfrm>
            <a:off x="243525" y="4105063"/>
            <a:ext cx="1828801" cy="817296"/>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SzPts val="2800"/>
              <a:buFont typeface="Avenir"/>
              <a:buNone/>
              <a:defRPr sz="2800" b="1">
                <a:latin typeface="Avenir"/>
                <a:ea typeface="Avenir"/>
                <a:cs typeface="Avenir"/>
                <a:sym typeface="Avenir"/>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rtl="0">
              <a:lnSpc>
                <a:spcPct val="115000"/>
              </a:lnSpc>
              <a:spcBef>
                <a:spcPts val="0"/>
              </a:spcBef>
              <a:spcAft>
                <a:spcPts val="0"/>
              </a:spcAft>
              <a:buSzPts val="1800"/>
              <a:buFont typeface="Avenir"/>
              <a:buChar char="●"/>
              <a:defRPr sz="1800">
                <a:latin typeface="Avenir"/>
                <a:ea typeface="Avenir"/>
                <a:cs typeface="Avenir"/>
                <a:sym typeface="Avenir"/>
              </a:defRPr>
            </a:lvl1pPr>
            <a:lvl2pPr marL="914400" lvl="1" indent="-317500" rtl="0">
              <a:lnSpc>
                <a:spcPct val="115000"/>
              </a:lnSpc>
              <a:spcBef>
                <a:spcPts val="1600"/>
              </a:spcBef>
              <a:spcAft>
                <a:spcPts val="0"/>
              </a:spcAft>
              <a:buSzPts val="1400"/>
              <a:buFont typeface="Avenir"/>
              <a:buChar char="○"/>
              <a:defRPr>
                <a:latin typeface="Avenir"/>
                <a:ea typeface="Avenir"/>
                <a:cs typeface="Avenir"/>
                <a:sym typeface="Avenir"/>
              </a:defRPr>
            </a:lvl2pPr>
            <a:lvl3pPr marL="1371600" lvl="2" indent="-317500" rtl="0">
              <a:lnSpc>
                <a:spcPct val="115000"/>
              </a:lnSpc>
              <a:spcBef>
                <a:spcPts val="1600"/>
              </a:spcBef>
              <a:spcAft>
                <a:spcPts val="0"/>
              </a:spcAft>
              <a:buClr>
                <a:schemeClr val="dk1"/>
              </a:buClr>
              <a:buSzPts val="1400"/>
              <a:buFont typeface="Avenir"/>
              <a:buChar char="■"/>
              <a:defRPr>
                <a:solidFill>
                  <a:schemeClr val="dk1"/>
                </a:solidFill>
                <a:latin typeface="Avenir"/>
                <a:ea typeface="Avenir"/>
                <a:cs typeface="Avenir"/>
                <a:sym typeface="Avenir"/>
              </a:defRPr>
            </a:lvl3pPr>
            <a:lvl4pPr marL="1828800" lvl="3" indent="-317500" rtl="0">
              <a:lnSpc>
                <a:spcPct val="115000"/>
              </a:lnSpc>
              <a:spcBef>
                <a:spcPts val="1600"/>
              </a:spcBef>
              <a:spcAft>
                <a:spcPts val="0"/>
              </a:spcAft>
              <a:buSzPts val="1400"/>
              <a:buFont typeface="Avenir"/>
              <a:buChar char="●"/>
              <a:defRPr>
                <a:latin typeface="Avenir"/>
                <a:ea typeface="Avenir"/>
                <a:cs typeface="Avenir"/>
                <a:sym typeface="Avenir"/>
              </a:defRPr>
            </a:lvl4pPr>
            <a:lvl5pPr marL="2286000" lvl="4" indent="-317500" rtl="0">
              <a:lnSpc>
                <a:spcPct val="115000"/>
              </a:lnSpc>
              <a:spcBef>
                <a:spcPts val="1600"/>
              </a:spcBef>
              <a:spcAft>
                <a:spcPts val="0"/>
              </a:spcAft>
              <a:buSzPts val="1400"/>
              <a:buFont typeface="Avenir"/>
              <a:buChar char="○"/>
              <a:defRPr>
                <a:latin typeface="Avenir"/>
                <a:ea typeface="Avenir"/>
                <a:cs typeface="Avenir"/>
                <a:sym typeface="Avenir"/>
              </a:defRPr>
            </a:lvl5pPr>
            <a:lvl6pPr marL="2743200" lvl="5" indent="-317500" rtl="0">
              <a:lnSpc>
                <a:spcPct val="115000"/>
              </a:lnSpc>
              <a:spcBef>
                <a:spcPts val="1600"/>
              </a:spcBef>
              <a:spcAft>
                <a:spcPts val="0"/>
              </a:spcAft>
              <a:buSzPts val="1400"/>
              <a:buFont typeface="Avenir"/>
              <a:buChar char="■"/>
              <a:defRPr>
                <a:latin typeface="Avenir"/>
                <a:ea typeface="Avenir"/>
                <a:cs typeface="Avenir"/>
                <a:sym typeface="Avenir"/>
              </a:defRPr>
            </a:lvl6pPr>
            <a:lvl7pPr marL="3200400" lvl="6" indent="-317500" rtl="0">
              <a:lnSpc>
                <a:spcPct val="115000"/>
              </a:lnSpc>
              <a:spcBef>
                <a:spcPts val="1600"/>
              </a:spcBef>
              <a:spcAft>
                <a:spcPts val="0"/>
              </a:spcAft>
              <a:buSzPts val="1400"/>
              <a:buFont typeface="Avenir"/>
              <a:buChar char="●"/>
              <a:defRPr>
                <a:latin typeface="Avenir"/>
                <a:ea typeface="Avenir"/>
                <a:cs typeface="Avenir"/>
                <a:sym typeface="Avenir"/>
              </a:defRPr>
            </a:lvl7pPr>
            <a:lvl8pPr marL="3657600" lvl="7" indent="-317500" rtl="0">
              <a:lnSpc>
                <a:spcPct val="115000"/>
              </a:lnSpc>
              <a:spcBef>
                <a:spcPts val="1600"/>
              </a:spcBef>
              <a:spcAft>
                <a:spcPts val="0"/>
              </a:spcAft>
              <a:buSzPts val="1400"/>
              <a:buFont typeface="Avenir"/>
              <a:buChar char="○"/>
              <a:defRPr>
                <a:latin typeface="Avenir"/>
                <a:ea typeface="Avenir"/>
                <a:cs typeface="Avenir"/>
                <a:sym typeface="Avenir"/>
              </a:defRPr>
            </a:lvl8pPr>
            <a:lvl9pPr marL="4114800" lvl="8" indent="-317500" rtl="0">
              <a:lnSpc>
                <a:spcPct val="115000"/>
              </a:lnSpc>
              <a:spcBef>
                <a:spcPts val="1600"/>
              </a:spcBef>
              <a:spcAft>
                <a:spcPts val="1600"/>
              </a:spcAft>
              <a:buSzPts val="1400"/>
              <a:buFont typeface="Avenir"/>
              <a:buChar char="■"/>
              <a:defRPr>
                <a:latin typeface="Avenir"/>
                <a:ea typeface="Avenir"/>
                <a:cs typeface="Avenir"/>
                <a:sym typeface="Avenir"/>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rtl="0">
              <a:buNone/>
              <a:defRPr sz="1000">
                <a:solidFill>
                  <a:schemeClr val="dk2"/>
                </a:solidFill>
              </a:defRPr>
            </a:lvl1pPr>
            <a:lvl2pPr lvl="1" algn="r" rtl="0">
              <a:buNone/>
              <a:defRPr sz="1000">
                <a:solidFill>
                  <a:schemeClr val="dk2"/>
                </a:solidFill>
              </a:defRPr>
            </a:lvl2pPr>
            <a:lvl3pPr lvl="2" algn="r" rtl="0">
              <a:buNone/>
              <a:defRPr sz="1000">
                <a:solidFill>
                  <a:schemeClr val="dk2"/>
                </a:solidFill>
              </a:defRPr>
            </a:lvl3pPr>
            <a:lvl4pPr lvl="3" algn="r" rtl="0">
              <a:buNone/>
              <a:defRPr sz="1000">
                <a:solidFill>
                  <a:schemeClr val="dk2"/>
                </a:solidFill>
              </a:defRPr>
            </a:lvl4pPr>
            <a:lvl5pPr lvl="4" algn="r" rtl="0">
              <a:buNone/>
              <a:defRPr sz="1000">
                <a:solidFill>
                  <a:schemeClr val="dk2"/>
                </a:solidFill>
              </a:defRPr>
            </a:lvl5pPr>
            <a:lvl6pPr lvl="5" algn="r" rtl="0">
              <a:buNone/>
              <a:defRPr sz="1000">
                <a:solidFill>
                  <a:schemeClr val="dk2"/>
                </a:solidFill>
              </a:defRPr>
            </a:lvl6pPr>
            <a:lvl7pPr lvl="6" algn="r" rtl="0">
              <a:buNone/>
              <a:defRPr sz="1000">
                <a:solidFill>
                  <a:schemeClr val="dk2"/>
                </a:solidFill>
              </a:defRPr>
            </a:lvl7pPr>
            <a:lvl8pPr lvl="7" algn="r" rtl="0">
              <a:buNone/>
              <a:defRPr sz="1000">
                <a:solidFill>
                  <a:schemeClr val="dk2"/>
                </a:solidFill>
              </a:defRPr>
            </a:lvl8pPr>
            <a:lvl9pPr lvl="8" algn="r" rtl="0">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6" r:id="rId7"/>
    <p:sldLayoutId id="2147483657" r:id="rId8"/>
    <p:sldLayoutId id="2147483658" r:id="rId9"/>
    <p:sldLayoutId id="2147483659" r:id="rId10"/>
    <p:sldLayoutId id="2147483660" r:id="rId11"/>
    <p:sldLayoutId id="2147483662" r:id="rId12"/>
    <p:sldLayoutId id="2147483664" r:id="rId13"/>
    <p:sldLayoutId id="2147483665" r:id="rId14"/>
    <p:sldLayoutId id="2147483666" r:id="rId15"/>
    <p:sldLayoutId id="2147483667" r:id="rId16"/>
    <p:sldLayoutId id="2147483668" r:id="rId17"/>
    <p:sldLayoutId id="2147483669" r:id="rId1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3" Type="http://schemas.openxmlformats.org/officeDocument/2006/relationships/hyperlink" Target="https://www.huduser.gov/portal/datasets/il/il2024/select_Geography.odn?STATES=55.0&amp;statelist=55.0&amp;stname=California&amp;wherefrom=&amp;statefp=06&amp;year=&amp;ne_flag=0&amp;selection_type=&amp;incpath=&amp;data=2024" TargetMode="External"/><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7E7E7"/>
        </a:solidFill>
        <a:effectLst/>
      </p:bgPr>
    </p:bg>
    <p:spTree>
      <p:nvGrpSpPr>
        <p:cNvPr id="1" name="Shape 132"/>
        <p:cNvGrpSpPr/>
        <p:nvPr/>
      </p:nvGrpSpPr>
      <p:grpSpPr>
        <a:xfrm>
          <a:off x="0" y="0"/>
          <a:ext cx="0" cy="0"/>
          <a:chOff x="0" y="0"/>
          <a:chExt cx="0" cy="0"/>
        </a:xfrm>
      </p:grpSpPr>
      <p:sp>
        <p:nvSpPr>
          <p:cNvPr id="133" name="Google Shape;133;p24"/>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4800" dirty="0"/>
              <a:t>501(c)(3) Status for</a:t>
            </a:r>
            <a:br>
              <a:rPr lang="en" sz="4800" dirty="0"/>
            </a:br>
            <a:r>
              <a:rPr lang="en" sz="4800" dirty="0"/>
              <a:t>Housing Co-ops</a:t>
            </a:r>
            <a:endParaRPr sz="4800" dirty="0"/>
          </a:p>
        </p:txBody>
      </p:sp>
      <p:sp>
        <p:nvSpPr>
          <p:cNvPr id="134" name="Google Shape;134;p24"/>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a:t>NASCO Institute 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5F6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E9B40-6E25-9040-AB18-FF7BE17FABCE}"/>
              </a:ext>
            </a:extLst>
          </p:cNvPr>
          <p:cNvSpPr>
            <a:spLocks noGrp="1"/>
          </p:cNvSpPr>
          <p:nvPr>
            <p:ph type="title"/>
          </p:nvPr>
        </p:nvSpPr>
        <p:spPr>
          <a:xfrm>
            <a:off x="243198" y="1830475"/>
            <a:ext cx="4045200" cy="1482300"/>
          </a:xfrm>
        </p:spPr>
        <p:txBody>
          <a:bodyPr/>
          <a:lstStyle/>
          <a:p>
            <a:r>
              <a:rPr lang="en-US" dirty="0"/>
              <a:t>Safe Harbor for Relief of the Poor</a:t>
            </a:r>
          </a:p>
        </p:txBody>
      </p:sp>
      <p:sp>
        <p:nvSpPr>
          <p:cNvPr id="4" name="Text Placeholder 3">
            <a:extLst>
              <a:ext uri="{FF2B5EF4-FFF2-40B4-BE49-F238E27FC236}">
                <a16:creationId xmlns:a16="http://schemas.microsoft.com/office/drawing/2014/main" id="{15F1CA76-477A-854E-A9DB-52304D12BB47}"/>
              </a:ext>
            </a:extLst>
          </p:cNvPr>
          <p:cNvSpPr>
            <a:spLocks noGrp="1"/>
          </p:cNvSpPr>
          <p:nvPr>
            <p:ph type="body" idx="2"/>
          </p:nvPr>
        </p:nvSpPr>
        <p:spPr>
          <a:xfrm>
            <a:off x="4950650" y="1125644"/>
            <a:ext cx="3837000" cy="3695100"/>
          </a:xfrm>
        </p:spPr>
        <p:txBody>
          <a:bodyPr/>
          <a:lstStyle/>
          <a:p>
            <a:r>
              <a:rPr lang="en-US" sz="1600" dirty="0"/>
              <a:t>75% of units must be occupied by people who qualify as low-income for the area. Other 25% of units may be occupied by residents of any income status.</a:t>
            </a:r>
          </a:p>
          <a:p>
            <a:pPr marL="114300" indent="0">
              <a:buNone/>
            </a:pPr>
            <a:endParaRPr lang="en-US" sz="1600" dirty="0"/>
          </a:p>
          <a:p>
            <a:pPr marL="114300" indent="0">
              <a:buNone/>
            </a:pPr>
            <a:r>
              <a:rPr lang="en-US" sz="1600" dirty="0"/>
              <a:t>AND</a:t>
            </a:r>
          </a:p>
          <a:p>
            <a:pPr marL="114300" indent="0">
              <a:buNone/>
            </a:pPr>
            <a:endParaRPr lang="en-US" sz="1600" dirty="0"/>
          </a:p>
          <a:p>
            <a:r>
              <a:rPr lang="en-US" sz="1600" dirty="0"/>
              <a:t>20% of units must be occupied by people who qualify as very low-income for the area, or 40% of units will need to be occupied by people who do not exceed 120% the very low-income limit for the area.</a:t>
            </a:r>
          </a:p>
          <a:p>
            <a:pPr marL="114300" indent="0">
              <a:buNone/>
            </a:pPr>
            <a:endParaRPr lang="en-US" dirty="0"/>
          </a:p>
          <a:p>
            <a:pPr marL="114300" indent="0">
              <a:buNone/>
            </a:pPr>
            <a:endParaRPr lang="en-US" dirty="0"/>
          </a:p>
        </p:txBody>
      </p:sp>
      <p:sp>
        <p:nvSpPr>
          <p:cNvPr id="5" name="Subtitle 2">
            <a:extLst>
              <a:ext uri="{FF2B5EF4-FFF2-40B4-BE49-F238E27FC236}">
                <a16:creationId xmlns:a16="http://schemas.microsoft.com/office/drawing/2014/main" id="{9BDDD4B8-3625-790A-270F-E6854E127DE5}"/>
              </a:ext>
            </a:extLst>
          </p:cNvPr>
          <p:cNvSpPr>
            <a:spLocks noGrp="1"/>
          </p:cNvSpPr>
          <p:nvPr>
            <p:ph type="subTitle" idx="1"/>
          </p:nvPr>
        </p:nvSpPr>
        <p:spPr>
          <a:xfrm>
            <a:off x="243198" y="3188086"/>
            <a:ext cx="4045200" cy="1235100"/>
          </a:xfrm>
        </p:spPr>
        <p:txBody>
          <a:bodyPr/>
          <a:lstStyle/>
          <a:p>
            <a:r>
              <a:rPr lang="en-US" dirty="0"/>
              <a:t>Rev. Proc. 96-32</a:t>
            </a:r>
          </a:p>
        </p:txBody>
      </p:sp>
    </p:spTree>
    <p:extLst>
      <p:ext uri="{BB962C8B-B14F-4D97-AF65-F5344CB8AC3E}">
        <p14:creationId xmlns:p14="http://schemas.microsoft.com/office/powerpoint/2010/main" val="32146333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5F64"/>
        </a:solidFill>
        <a:effectLst/>
      </p:bgPr>
    </p:bg>
    <p:spTree>
      <p:nvGrpSpPr>
        <p:cNvPr id="1" name="">
          <a:extLst>
            <a:ext uri="{FF2B5EF4-FFF2-40B4-BE49-F238E27FC236}">
              <a16:creationId xmlns:a16="http://schemas.microsoft.com/office/drawing/2014/main" id="{2E1176F3-AF7C-5EF5-0C61-6E37821099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6D837B-01C7-154F-77A4-FC7B6A343607}"/>
              </a:ext>
            </a:extLst>
          </p:cNvPr>
          <p:cNvSpPr>
            <a:spLocks noGrp="1"/>
          </p:cNvSpPr>
          <p:nvPr>
            <p:ph type="title"/>
          </p:nvPr>
        </p:nvSpPr>
        <p:spPr>
          <a:xfrm>
            <a:off x="243198" y="1830475"/>
            <a:ext cx="4045200" cy="1482300"/>
          </a:xfrm>
        </p:spPr>
        <p:txBody>
          <a:bodyPr/>
          <a:lstStyle/>
          <a:p>
            <a:r>
              <a:rPr lang="en-US" dirty="0"/>
              <a:t>Safe Harbor for Relief of the Poor</a:t>
            </a:r>
          </a:p>
        </p:txBody>
      </p:sp>
      <p:sp>
        <p:nvSpPr>
          <p:cNvPr id="4" name="Text Placeholder 3">
            <a:extLst>
              <a:ext uri="{FF2B5EF4-FFF2-40B4-BE49-F238E27FC236}">
                <a16:creationId xmlns:a16="http://schemas.microsoft.com/office/drawing/2014/main" id="{6D36F8AD-3728-3881-6975-727AD61589E3}"/>
              </a:ext>
            </a:extLst>
          </p:cNvPr>
          <p:cNvSpPr>
            <a:spLocks noGrp="1"/>
          </p:cNvSpPr>
          <p:nvPr>
            <p:ph type="body" idx="2"/>
          </p:nvPr>
        </p:nvSpPr>
        <p:spPr>
          <a:xfrm>
            <a:off x="5063802" y="895577"/>
            <a:ext cx="3837000" cy="3695100"/>
          </a:xfrm>
        </p:spPr>
        <p:txBody>
          <a:bodyPr/>
          <a:lstStyle/>
          <a:p>
            <a:r>
              <a:rPr lang="en-US" sz="1600" dirty="0"/>
              <a:t>Housing and Urban Development (HUD) sets regional designations for low income and very-low income. </a:t>
            </a:r>
          </a:p>
          <a:p>
            <a:endParaRPr lang="en-US" sz="1600" dirty="0"/>
          </a:p>
          <a:p>
            <a:r>
              <a:rPr lang="en-US" sz="1600" dirty="0"/>
              <a:t>These designations can be found at the </a:t>
            </a:r>
            <a:r>
              <a:rPr lang="en-US" sz="1600" dirty="0">
                <a:hlinkClick r:id="rId3"/>
              </a:rPr>
              <a:t>HUD’s Office of Policy and Research website</a:t>
            </a:r>
            <a:r>
              <a:rPr lang="en-US" sz="1600" dirty="0"/>
              <a:t>.</a:t>
            </a:r>
          </a:p>
          <a:p>
            <a:endParaRPr lang="en-US" sz="1600" dirty="0"/>
          </a:p>
          <a:p>
            <a:r>
              <a:rPr lang="en-US" sz="1600" dirty="0"/>
              <a:t>Co-ops must be aware that the HUD adjusts these designations annually and must comply with the most recent HUD designation.</a:t>
            </a:r>
            <a:endParaRPr lang="en-US" dirty="0"/>
          </a:p>
          <a:p>
            <a:pPr marL="114300" indent="0">
              <a:buNone/>
            </a:pPr>
            <a:endParaRPr lang="en-US" dirty="0"/>
          </a:p>
        </p:txBody>
      </p:sp>
      <p:sp>
        <p:nvSpPr>
          <p:cNvPr id="3" name="Subtitle 2">
            <a:extLst>
              <a:ext uri="{FF2B5EF4-FFF2-40B4-BE49-F238E27FC236}">
                <a16:creationId xmlns:a16="http://schemas.microsoft.com/office/drawing/2014/main" id="{8613B5FB-5A84-5F89-1CD7-42EC3B7C8DF6}"/>
              </a:ext>
            </a:extLst>
          </p:cNvPr>
          <p:cNvSpPr>
            <a:spLocks noGrp="1"/>
          </p:cNvSpPr>
          <p:nvPr>
            <p:ph type="subTitle" idx="1"/>
          </p:nvPr>
        </p:nvSpPr>
        <p:spPr>
          <a:xfrm>
            <a:off x="243198" y="3188086"/>
            <a:ext cx="4045200" cy="1235100"/>
          </a:xfrm>
        </p:spPr>
        <p:txBody>
          <a:bodyPr/>
          <a:lstStyle/>
          <a:p>
            <a:r>
              <a:rPr lang="en-US" dirty="0"/>
              <a:t>Rev. Proc. 96-32</a:t>
            </a:r>
          </a:p>
        </p:txBody>
      </p:sp>
    </p:spTree>
    <p:extLst>
      <p:ext uri="{BB962C8B-B14F-4D97-AF65-F5344CB8AC3E}">
        <p14:creationId xmlns:p14="http://schemas.microsoft.com/office/powerpoint/2010/main" val="3594382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5F64"/>
        </a:solidFill>
        <a:effectLst/>
      </p:bgPr>
    </p:bg>
    <p:spTree>
      <p:nvGrpSpPr>
        <p:cNvPr id="1" name="">
          <a:extLst>
            <a:ext uri="{FF2B5EF4-FFF2-40B4-BE49-F238E27FC236}">
              <a16:creationId xmlns:a16="http://schemas.microsoft.com/office/drawing/2014/main" id="{5CB17633-C711-3E29-0471-71D5799B68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502AE0-D00A-E8F5-D85E-B21EC1E8CCBC}"/>
              </a:ext>
            </a:extLst>
          </p:cNvPr>
          <p:cNvSpPr>
            <a:spLocks noGrp="1"/>
          </p:cNvSpPr>
          <p:nvPr>
            <p:ph type="title"/>
          </p:nvPr>
        </p:nvSpPr>
        <p:spPr>
          <a:xfrm>
            <a:off x="243198" y="1830475"/>
            <a:ext cx="4045200" cy="1482300"/>
          </a:xfrm>
        </p:spPr>
        <p:txBody>
          <a:bodyPr/>
          <a:lstStyle/>
          <a:p>
            <a:r>
              <a:rPr lang="en-US" dirty="0"/>
              <a:t>Safe Harbor for Relief of the Poor</a:t>
            </a:r>
          </a:p>
        </p:txBody>
      </p:sp>
      <p:sp>
        <p:nvSpPr>
          <p:cNvPr id="4" name="Text Placeholder 3">
            <a:extLst>
              <a:ext uri="{FF2B5EF4-FFF2-40B4-BE49-F238E27FC236}">
                <a16:creationId xmlns:a16="http://schemas.microsoft.com/office/drawing/2014/main" id="{9953AF3A-52D0-40E8-3CBB-859D01233323}"/>
              </a:ext>
            </a:extLst>
          </p:cNvPr>
          <p:cNvSpPr>
            <a:spLocks noGrp="1"/>
          </p:cNvSpPr>
          <p:nvPr>
            <p:ph type="body" idx="2"/>
          </p:nvPr>
        </p:nvSpPr>
        <p:spPr>
          <a:xfrm>
            <a:off x="5063802" y="724075"/>
            <a:ext cx="3837000" cy="3695100"/>
          </a:xfrm>
        </p:spPr>
        <p:txBody>
          <a:bodyPr/>
          <a:lstStyle/>
          <a:p>
            <a:r>
              <a:rPr lang="en-US" sz="1500" dirty="0"/>
              <a:t>The housing must be affordable for the low income and very-low income residents.</a:t>
            </a:r>
          </a:p>
          <a:p>
            <a:endParaRPr lang="en-US" sz="1500" dirty="0"/>
          </a:p>
          <a:p>
            <a:r>
              <a:rPr lang="en-US" sz="1500" dirty="0"/>
              <a:t> A straightforward way to meet this requirement is to set rent at no more than 30% of the low-income income threshold as specified by the HUD’s low-income designation for your area. It is not necessary for each resident to have a unique rental price. </a:t>
            </a:r>
          </a:p>
          <a:p>
            <a:endParaRPr lang="en-US" sz="1500" dirty="0"/>
          </a:p>
          <a:p>
            <a:r>
              <a:rPr lang="en-US" sz="1500" dirty="0"/>
              <a:t>If the cooperative has multiple buildings that are not on shared grounds, each building must separately meet these requirements</a:t>
            </a:r>
          </a:p>
        </p:txBody>
      </p:sp>
      <p:sp>
        <p:nvSpPr>
          <p:cNvPr id="3" name="Subtitle 2">
            <a:extLst>
              <a:ext uri="{FF2B5EF4-FFF2-40B4-BE49-F238E27FC236}">
                <a16:creationId xmlns:a16="http://schemas.microsoft.com/office/drawing/2014/main" id="{14569172-6A98-0D4A-7638-910370BABA69}"/>
              </a:ext>
            </a:extLst>
          </p:cNvPr>
          <p:cNvSpPr>
            <a:spLocks noGrp="1"/>
          </p:cNvSpPr>
          <p:nvPr>
            <p:ph type="subTitle" idx="1"/>
          </p:nvPr>
        </p:nvSpPr>
        <p:spPr>
          <a:xfrm>
            <a:off x="243198" y="3188086"/>
            <a:ext cx="4045200" cy="1235100"/>
          </a:xfrm>
        </p:spPr>
        <p:txBody>
          <a:bodyPr/>
          <a:lstStyle/>
          <a:p>
            <a:r>
              <a:rPr lang="en-US" dirty="0"/>
              <a:t>Rev. Proc. 96-32</a:t>
            </a:r>
          </a:p>
        </p:txBody>
      </p:sp>
    </p:spTree>
    <p:extLst>
      <p:ext uri="{BB962C8B-B14F-4D97-AF65-F5344CB8AC3E}">
        <p14:creationId xmlns:p14="http://schemas.microsoft.com/office/powerpoint/2010/main" val="7792616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5F64"/>
        </a:solidFill>
        <a:effectLst/>
      </p:bgPr>
    </p:bg>
    <p:spTree>
      <p:nvGrpSpPr>
        <p:cNvPr id="1" name="">
          <a:extLst>
            <a:ext uri="{FF2B5EF4-FFF2-40B4-BE49-F238E27FC236}">
              <a16:creationId xmlns:a16="http://schemas.microsoft.com/office/drawing/2014/main" id="{AFD8FC60-F405-FCA1-289B-8E20CAEB17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7D16C5-595D-E145-FF7D-7DA1D9767035}"/>
              </a:ext>
            </a:extLst>
          </p:cNvPr>
          <p:cNvSpPr>
            <a:spLocks noGrp="1"/>
          </p:cNvSpPr>
          <p:nvPr>
            <p:ph type="title"/>
          </p:nvPr>
        </p:nvSpPr>
        <p:spPr>
          <a:xfrm>
            <a:off x="243198" y="1830475"/>
            <a:ext cx="4045200" cy="1482300"/>
          </a:xfrm>
        </p:spPr>
        <p:txBody>
          <a:bodyPr/>
          <a:lstStyle/>
          <a:p>
            <a:r>
              <a:rPr lang="en-US" dirty="0"/>
              <a:t>Safe Harbor for Relief of the Poor</a:t>
            </a:r>
          </a:p>
        </p:txBody>
      </p:sp>
      <p:sp>
        <p:nvSpPr>
          <p:cNvPr id="4" name="Text Placeholder 3">
            <a:extLst>
              <a:ext uri="{FF2B5EF4-FFF2-40B4-BE49-F238E27FC236}">
                <a16:creationId xmlns:a16="http://schemas.microsoft.com/office/drawing/2014/main" id="{85AA0A23-F4DC-5708-CE5E-F48E667FA32A}"/>
              </a:ext>
            </a:extLst>
          </p:cNvPr>
          <p:cNvSpPr>
            <a:spLocks noGrp="1"/>
          </p:cNvSpPr>
          <p:nvPr>
            <p:ph type="body" idx="2"/>
          </p:nvPr>
        </p:nvSpPr>
        <p:spPr>
          <a:xfrm>
            <a:off x="5063802" y="724075"/>
            <a:ext cx="3837000" cy="3695100"/>
          </a:xfrm>
        </p:spPr>
        <p:txBody>
          <a:bodyPr/>
          <a:lstStyle/>
          <a:p>
            <a:r>
              <a:rPr lang="en-US" sz="1700" dirty="0"/>
              <a:t>You do not need to remove tenants that begin to make more money. </a:t>
            </a:r>
          </a:p>
          <a:p>
            <a:endParaRPr lang="en-US" sz="1700" dirty="0"/>
          </a:p>
          <a:p>
            <a:r>
              <a:rPr lang="en-US" sz="1700" dirty="0"/>
              <a:t>No action is required until a tenant beings to make more than 140% of the applicable low-income limit. </a:t>
            </a:r>
          </a:p>
          <a:p>
            <a:endParaRPr lang="en-US" sz="1700" dirty="0"/>
          </a:p>
          <a:p>
            <a:r>
              <a:rPr lang="en-US" sz="1700" dirty="0"/>
              <a:t>At that point, the co-op is required to fill the next available unit formerly occupied by a non-low-income tenant with a low-income tenant. </a:t>
            </a:r>
          </a:p>
        </p:txBody>
      </p:sp>
      <p:sp>
        <p:nvSpPr>
          <p:cNvPr id="3" name="Subtitle 2">
            <a:extLst>
              <a:ext uri="{FF2B5EF4-FFF2-40B4-BE49-F238E27FC236}">
                <a16:creationId xmlns:a16="http://schemas.microsoft.com/office/drawing/2014/main" id="{7791EC2F-C546-3778-2286-7272D0855F64}"/>
              </a:ext>
            </a:extLst>
          </p:cNvPr>
          <p:cNvSpPr>
            <a:spLocks noGrp="1"/>
          </p:cNvSpPr>
          <p:nvPr>
            <p:ph type="subTitle" idx="1"/>
          </p:nvPr>
        </p:nvSpPr>
        <p:spPr>
          <a:xfrm>
            <a:off x="243198" y="3188086"/>
            <a:ext cx="4045200" cy="1235100"/>
          </a:xfrm>
        </p:spPr>
        <p:txBody>
          <a:bodyPr/>
          <a:lstStyle/>
          <a:p>
            <a:r>
              <a:rPr lang="en-US" dirty="0"/>
              <a:t>Rev. Proc. 96-32</a:t>
            </a:r>
          </a:p>
        </p:txBody>
      </p:sp>
    </p:spTree>
    <p:extLst>
      <p:ext uri="{BB962C8B-B14F-4D97-AF65-F5344CB8AC3E}">
        <p14:creationId xmlns:p14="http://schemas.microsoft.com/office/powerpoint/2010/main" val="2282436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Shape 148"/>
        <p:cNvGrpSpPr/>
        <p:nvPr/>
      </p:nvGrpSpPr>
      <p:grpSpPr>
        <a:xfrm>
          <a:off x="0" y="0"/>
          <a:ext cx="0" cy="0"/>
          <a:chOff x="0" y="0"/>
          <a:chExt cx="0" cy="0"/>
        </a:xfrm>
      </p:grpSpPr>
      <p:sp>
        <p:nvSpPr>
          <p:cNvPr id="149" name="Google Shape;149;p27"/>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dirty="0"/>
              <a:t>Option 2: </a:t>
            </a:r>
            <a:br>
              <a:rPr lang="en" sz="4800" dirty="0"/>
            </a:br>
            <a:r>
              <a:rPr lang="en" sz="4800" dirty="0"/>
              <a:t>Providing Student Housing</a:t>
            </a:r>
            <a:endParaRPr sz="4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3B968-8D25-274B-824D-0A8FA3E5D9C9}"/>
              </a:ext>
            </a:extLst>
          </p:cNvPr>
          <p:cNvSpPr>
            <a:spLocks noGrp="1"/>
          </p:cNvSpPr>
          <p:nvPr>
            <p:ph type="title"/>
          </p:nvPr>
        </p:nvSpPr>
        <p:spPr>
          <a:xfrm>
            <a:off x="265500" y="1650269"/>
            <a:ext cx="4045200" cy="1482300"/>
          </a:xfrm>
        </p:spPr>
        <p:txBody>
          <a:bodyPr/>
          <a:lstStyle/>
          <a:p>
            <a:r>
              <a:rPr lang="en-US" sz="3500" dirty="0"/>
              <a:t>Student Housing Cooperatives qualify as “educational”</a:t>
            </a:r>
          </a:p>
        </p:txBody>
      </p:sp>
      <p:sp>
        <p:nvSpPr>
          <p:cNvPr id="3" name="Subtitle 2">
            <a:extLst>
              <a:ext uri="{FF2B5EF4-FFF2-40B4-BE49-F238E27FC236}">
                <a16:creationId xmlns:a16="http://schemas.microsoft.com/office/drawing/2014/main" id="{D74EE31B-2423-194C-B5F3-9DC4FF5ADA9D}"/>
              </a:ext>
            </a:extLst>
          </p:cNvPr>
          <p:cNvSpPr>
            <a:spLocks noGrp="1"/>
          </p:cNvSpPr>
          <p:nvPr>
            <p:ph type="subTitle" idx="1"/>
          </p:nvPr>
        </p:nvSpPr>
        <p:spPr>
          <a:xfrm>
            <a:off x="265500" y="3292775"/>
            <a:ext cx="4045200" cy="1235100"/>
          </a:xfrm>
        </p:spPr>
        <p:txBody>
          <a:bodyPr/>
          <a:lstStyle/>
          <a:p>
            <a:r>
              <a:rPr lang="en-US" dirty="0"/>
              <a:t>Rev. Rul. 76-336 </a:t>
            </a:r>
          </a:p>
        </p:txBody>
      </p:sp>
      <p:sp>
        <p:nvSpPr>
          <p:cNvPr id="4" name="Text Placeholder 3">
            <a:extLst>
              <a:ext uri="{FF2B5EF4-FFF2-40B4-BE49-F238E27FC236}">
                <a16:creationId xmlns:a16="http://schemas.microsoft.com/office/drawing/2014/main" id="{126E8671-78E8-8C48-8726-9399D600DF88}"/>
              </a:ext>
            </a:extLst>
          </p:cNvPr>
          <p:cNvSpPr>
            <a:spLocks noGrp="1"/>
          </p:cNvSpPr>
          <p:nvPr>
            <p:ph type="body" idx="2"/>
          </p:nvPr>
        </p:nvSpPr>
        <p:spPr/>
        <p:txBody>
          <a:bodyPr/>
          <a:lstStyle/>
          <a:p>
            <a:r>
              <a:rPr lang="en-US" dirty="0"/>
              <a:t>Cooperatives that serve college students of a particular college are eligible for 501c3 status </a:t>
            </a:r>
          </a:p>
          <a:p>
            <a:pPr marL="114300" indent="0">
              <a:buNone/>
            </a:pPr>
            <a:endParaRPr lang="en-US" dirty="0"/>
          </a:p>
          <a:p>
            <a:r>
              <a:rPr lang="en-US" dirty="0"/>
              <a:t>Helping a university, which is unable to provide adequate housing, fulfil its educational purpose</a:t>
            </a:r>
          </a:p>
          <a:p>
            <a:endParaRPr lang="en-US" dirty="0"/>
          </a:p>
          <a:p>
            <a:r>
              <a:rPr lang="en-US" dirty="0"/>
              <a:t>Providing students housing so they can pursue their education</a:t>
            </a:r>
          </a:p>
        </p:txBody>
      </p:sp>
    </p:spTree>
    <p:extLst>
      <p:ext uri="{BB962C8B-B14F-4D97-AF65-F5344CB8AC3E}">
        <p14:creationId xmlns:p14="http://schemas.microsoft.com/office/powerpoint/2010/main" val="34218840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Shape 148">
          <a:extLst>
            <a:ext uri="{FF2B5EF4-FFF2-40B4-BE49-F238E27FC236}">
              <a16:creationId xmlns:a16="http://schemas.microsoft.com/office/drawing/2014/main" id="{D94953C8-EB1A-B763-C255-C8B4390F5F9E}"/>
            </a:ext>
          </a:extLst>
        </p:cNvPr>
        <p:cNvGrpSpPr/>
        <p:nvPr/>
      </p:nvGrpSpPr>
      <p:grpSpPr>
        <a:xfrm>
          <a:off x="0" y="0"/>
          <a:ext cx="0" cy="0"/>
          <a:chOff x="0" y="0"/>
          <a:chExt cx="0" cy="0"/>
        </a:xfrm>
      </p:grpSpPr>
      <p:sp>
        <p:nvSpPr>
          <p:cNvPr id="149" name="Google Shape;149;p27">
            <a:extLst>
              <a:ext uri="{FF2B5EF4-FFF2-40B4-BE49-F238E27FC236}">
                <a16:creationId xmlns:a16="http://schemas.microsoft.com/office/drawing/2014/main" id="{905D7BD8-0B8B-A181-E122-26E81EC42E41}"/>
              </a:ext>
            </a:extLst>
          </p:cNvPr>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dirty="0"/>
              <a:t>Public Support Test</a:t>
            </a:r>
            <a:endParaRPr sz="4800" dirty="0"/>
          </a:p>
        </p:txBody>
      </p:sp>
    </p:spTree>
    <p:extLst>
      <p:ext uri="{BB962C8B-B14F-4D97-AF65-F5344CB8AC3E}">
        <p14:creationId xmlns:p14="http://schemas.microsoft.com/office/powerpoint/2010/main" val="29912600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788A309-5D05-3C42-824C-65C4D0D7F42D}"/>
              </a:ext>
            </a:extLst>
          </p:cNvPr>
          <p:cNvSpPr>
            <a:spLocks noGrp="1"/>
          </p:cNvSpPr>
          <p:nvPr>
            <p:ph type="title"/>
          </p:nvPr>
        </p:nvSpPr>
        <p:spPr/>
        <p:txBody>
          <a:bodyPr/>
          <a:lstStyle/>
          <a:p>
            <a:r>
              <a:rPr lang="en-US" dirty="0"/>
              <a:t>Public Support Test</a:t>
            </a:r>
          </a:p>
        </p:txBody>
      </p:sp>
      <p:sp>
        <p:nvSpPr>
          <p:cNvPr id="5" name="Text Placeholder 4">
            <a:extLst>
              <a:ext uri="{FF2B5EF4-FFF2-40B4-BE49-F238E27FC236}">
                <a16:creationId xmlns:a16="http://schemas.microsoft.com/office/drawing/2014/main" id="{1BBFFC9D-EFF9-B949-8023-E4429E02056F}"/>
              </a:ext>
            </a:extLst>
          </p:cNvPr>
          <p:cNvSpPr>
            <a:spLocks noGrp="1"/>
          </p:cNvSpPr>
          <p:nvPr>
            <p:ph type="body" idx="2"/>
          </p:nvPr>
        </p:nvSpPr>
        <p:spPr>
          <a:xfrm>
            <a:off x="4849344" y="1012833"/>
            <a:ext cx="3837000" cy="3695100"/>
          </a:xfrm>
        </p:spPr>
        <p:txBody>
          <a:bodyPr/>
          <a:lstStyle/>
          <a:p>
            <a:r>
              <a:rPr lang="en-US" sz="1600" b="1" dirty="0"/>
              <a:t>Two types of 501(c)(3): </a:t>
            </a:r>
            <a:r>
              <a:rPr lang="en-US" sz="1600" dirty="0"/>
              <a:t>private foundations and public charities. </a:t>
            </a:r>
            <a:br>
              <a:rPr lang="en-US" sz="1600" dirty="0"/>
            </a:br>
            <a:endParaRPr lang="en-US" sz="1600" dirty="0"/>
          </a:p>
          <a:p>
            <a:r>
              <a:rPr lang="en-US" sz="1600" dirty="0"/>
              <a:t>Public charities receive preferrable tax treatment; are subject to fewer reporting requirements; have less rules</a:t>
            </a:r>
          </a:p>
          <a:p>
            <a:endParaRPr lang="en-US" sz="1600" dirty="0"/>
          </a:p>
          <a:p>
            <a:r>
              <a:rPr lang="en-US" sz="1600" b="1" dirty="0"/>
              <a:t>Public Support Test: </a:t>
            </a:r>
            <a:r>
              <a:rPr lang="en-US" sz="1600" dirty="0"/>
              <a:t>To be considered a public charity, a cooperative must receive more than one-third of its financial support from the public and no more than one-third of its financial support from private investment income.</a:t>
            </a:r>
          </a:p>
          <a:p>
            <a:endParaRPr lang="en-US" dirty="0"/>
          </a:p>
        </p:txBody>
      </p:sp>
    </p:spTree>
    <p:extLst>
      <p:ext uri="{BB962C8B-B14F-4D97-AF65-F5344CB8AC3E}">
        <p14:creationId xmlns:p14="http://schemas.microsoft.com/office/powerpoint/2010/main" val="34230602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5E3649-D60D-3941-00E1-E1CAE5D8FB7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17D996A-C67B-FA39-AA9B-30F0BFF47868}"/>
              </a:ext>
            </a:extLst>
          </p:cNvPr>
          <p:cNvSpPr>
            <a:spLocks noGrp="1"/>
          </p:cNvSpPr>
          <p:nvPr>
            <p:ph type="title"/>
          </p:nvPr>
        </p:nvSpPr>
        <p:spPr/>
        <p:txBody>
          <a:bodyPr/>
          <a:lstStyle/>
          <a:p>
            <a:r>
              <a:rPr lang="en-US" dirty="0"/>
              <a:t>Public Support Test</a:t>
            </a:r>
          </a:p>
        </p:txBody>
      </p:sp>
      <p:sp>
        <p:nvSpPr>
          <p:cNvPr id="5" name="Text Placeholder 4">
            <a:extLst>
              <a:ext uri="{FF2B5EF4-FFF2-40B4-BE49-F238E27FC236}">
                <a16:creationId xmlns:a16="http://schemas.microsoft.com/office/drawing/2014/main" id="{D164496E-127C-27FA-BF2B-785A8FA580FF}"/>
              </a:ext>
            </a:extLst>
          </p:cNvPr>
          <p:cNvSpPr>
            <a:spLocks noGrp="1"/>
          </p:cNvSpPr>
          <p:nvPr>
            <p:ph type="body" idx="2"/>
          </p:nvPr>
        </p:nvSpPr>
        <p:spPr/>
        <p:txBody>
          <a:bodyPr/>
          <a:lstStyle/>
          <a:p>
            <a:r>
              <a:rPr lang="en-US" sz="1600" dirty="0"/>
              <a:t>Rental income is considered public support unless it comes from “</a:t>
            </a:r>
            <a:r>
              <a:rPr lang="en-US" sz="1600" b="1" dirty="0"/>
              <a:t>disqualified persons</a:t>
            </a:r>
            <a:r>
              <a:rPr lang="en-US" sz="1600" dirty="0"/>
              <a:t>.” </a:t>
            </a:r>
          </a:p>
          <a:p>
            <a:endParaRPr lang="en-US" sz="1600" dirty="0"/>
          </a:p>
          <a:p>
            <a:r>
              <a:rPr lang="en-US" sz="1600" dirty="0"/>
              <a:t>Disqualified persons are, in short, people who exert control over the nonprofit. This includes board members, managers, and their family members.</a:t>
            </a:r>
          </a:p>
        </p:txBody>
      </p:sp>
    </p:spTree>
    <p:extLst>
      <p:ext uri="{BB962C8B-B14F-4D97-AF65-F5344CB8AC3E}">
        <p14:creationId xmlns:p14="http://schemas.microsoft.com/office/powerpoint/2010/main" val="36098784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6A0E4F-89F8-88CD-5933-924D726FC95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D1D8834-3035-38AF-EDFD-6FCE7B3B3CF9}"/>
              </a:ext>
            </a:extLst>
          </p:cNvPr>
          <p:cNvSpPr>
            <a:spLocks noGrp="1"/>
          </p:cNvSpPr>
          <p:nvPr>
            <p:ph type="title"/>
          </p:nvPr>
        </p:nvSpPr>
        <p:spPr/>
        <p:txBody>
          <a:bodyPr/>
          <a:lstStyle/>
          <a:p>
            <a:r>
              <a:rPr lang="en-US" dirty="0"/>
              <a:t>Public Support Test</a:t>
            </a:r>
          </a:p>
        </p:txBody>
      </p:sp>
      <p:sp>
        <p:nvSpPr>
          <p:cNvPr id="5" name="Text Placeholder 4">
            <a:extLst>
              <a:ext uri="{FF2B5EF4-FFF2-40B4-BE49-F238E27FC236}">
                <a16:creationId xmlns:a16="http://schemas.microsoft.com/office/drawing/2014/main" id="{E1BA9BC8-35AE-0281-46C3-841DA1CB4E61}"/>
              </a:ext>
            </a:extLst>
          </p:cNvPr>
          <p:cNvSpPr>
            <a:spLocks noGrp="1"/>
          </p:cNvSpPr>
          <p:nvPr>
            <p:ph type="body" idx="2"/>
          </p:nvPr>
        </p:nvSpPr>
        <p:spPr/>
        <p:txBody>
          <a:bodyPr/>
          <a:lstStyle/>
          <a:p>
            <a:r>
              <a:rPr lang="en-US" sz="1500" dirty="0"/>
              <a:t>Because members of a cooperative’s board of directors are considered “disqualified persons,” rental income from board members can’t be used to satisfy the one-third public support requirement. </a:t>
            </a:r>
          </a:p>
          <a:p>
            <a:endParaRPr lang="en-US" sz="1500" dirty="0"/>
          </a:p>
          <a:p>
            <a:r>
              <a:rPr lang="en-US" sz="1500" dirty="0"/>
              <a:t>The board must therefore be structured so that no more than two-thirds of all rental income comes from board members at any given time. </a:t>
            </a:r>
          </a:p>
          <a:p>
            <a:endParaRPr lang="en-US" sz="1500" dirty="0"/>
          </a:p>
          <a:p>
            <a:r>
              <a:rPr lang="en-US" sz="1500" dirty="0"/>
              <a:t>This means not all residents can sit on the board of directors concurrently.</a:t>
            </a:r>
          </a:p>
        </p:txBody>
      </p:sp>
    </p:spTree>
    <p:extLst>
      <p:ext uri="{BB962C8B-B14F-4D97-AF65-F5344CB8AC3E}">
        <p14:creationId xmlns:p14="http://schemas.microsoft.com/office/powerpoint/2010/main" val="1516688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CC74D0-8933-954C-BD5A-A3EB3B5E7E02}"/>
              </a:ext>
            </a:extLst>
          </p:cNvPr>
          <p:cNvSpPr>
            <a:spLocks noGrp="1"/>
          </p:cNvSpPr>
          <p:nvPr>
            <p:ph type="title"/>
          </p:nvPr>
        </p:nvSpPr>
        <p:spPr/>
        <p:txBody>
          <a:bodyPr/>
          <a:lstStyle/>
          <a:p>
            <a:r>
              <a:rPr lang="en-US" dirty="0"/>
              <a:t>Overview</a:t>
            </a:r>
          </a:p>
        </p:txBody>
      </p:sp>
      <p:sp>
        <p:nvSpPr>
          <p:cNvPr id="4" name="Subtitle 3">
            <a:extLst>
              <a:ext uri="{FF2B5EF4-FFF2-40B4-BE49-F238E27FC236}">
                <a16:creationId xmlns:a16="http://schemas.microsoft.com/office/drawing/2014/main" id="{6A62CEE0-A9D8-AB49-A16B-44542EE2EC01}"/>
              </a:ext>
            </a:extLst>
          </p:cNvPr>
          <p:cNvSpPr>
            <a:spLocks noGrp="1"/>
          </p:cNvSpPr>
          <p:nvPr>
            <p:ph type="subTitle" idx="1"/>
          </p:nvPr>
        </p:nvSpPr>
        <p:spPr/>
        <p:txBody>
          <a:bodyPr/>
          <a:lstStyle/>
          <a:p>
            <a:r>
              <a:rPr lang="en-US" dirty="0"/>
              <a:t>What’s included</a:t>
            </a:r>
          </a:p>
        </p:txBody>
      </p:sp>
      <p:sp>
        <p:nvSpPr>
          <p:cNvPr id="5" name="Text Placeholder 4">
            <a:extLst>
              <a:ext uri="{FF2B5EF4-FFF2-40B4-BE49-F238E27FC236}">
                <a16:creationId xmlns:a16="http://schemas.microsoft.com/office/drawing/2014/main" id="{016C2411-2A29-6345-B246-14AF1068915B}"/>
              </a:ext>
            </a:extLst>
          </p:cNvPr>
          <p:cNvSpPr>
            <a:spLocks noGrp="1"/>
          </p:cNvSpPr>
          <p:nvPr>
            <p:ph type="body" idx="2"/>
          </p:nvPr>
        </p:nvSpPr>
        <p:spPr/>
        <p:txBody>
          <a:bodyPr/>
          <a:lstStyle/>
          <a:p>
            <a:r>
              <a:rPr lang="en-US" dirty="0"/>
              <a:t>Pros of 501c3 status</a:t>
            </a:r>
          </a:p>
          <a:p>
            <a:r>
              <a:rPr lang="en-US" dirty="0"/>
              <a:t>Cons of 501c3 status</a:t>
            </a:r>
          </a:p>
          <a:p>
            <a:r>
              <a:rPr lang="en-US" dirty="0"/>
              <a:t>How to get it</a:t>
            </a:r>
          </a:p>
          <a:p>
            <a:pPr marL="114300" indent="0">
              <a:buNone/>
            </a:pPr>
            <a:endParaRPr lang="en-US" dirty="0"/>
          </a:p>
        </p:txBody>
      </p:sp>
    </p:spTree>
    <p:extLst>
      <p:ext uri="{BB962C8B-B14F-4D97-AF65-F5344CB8AC3E}">
        <p14:creationId xmlns:p14="http://schemas.microsoft.com/office/powerpoint/2010/main" val="37428120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711E6F-E021-AD46-BBA9-5C5A9F3401BC}"/>
              </a:ext>
            </a:extLst>
          </p:cNvPr>
          <p:cNvSpPr>
            <a:spLocks noGrp="1"/>
          </p:cNvSpPr>
          <p:nvPr>
            <p:ph type="title"/>
          </p:nvPr>
        </p:nvSpPr>
        <p:spPr/>
        <p:txBody>
          <a:bodyPr/>
          <a:lstStyle/>
          <a:p>
            <a:r>
              <a:rPr lang="en-US" sz="4200" dirty="0"/>
              <a:t>Key Provisions </a:t>
            </a:r>
            <a:br>
              <a:rPr lang="en-US" sz="4200" dirty="0"/>
            </a:br>
            <a:r>
              <a:rPr lang="en-US" sz="4200" dirty="0"/>
              <a:t>for Articles and Bylaws</a:t>
            </a:r>
          </a:p>
        </p:txBody>
      </p:sp>
    </p:spTree>
    <p:extLst>
      <p:ext uri="{BB962C8B-B14F-4D97-AF65-F5344CB8AC3E}">
        <p14:creationId xmlns:p14="http://schemas.microsoft.com/office/powerpoint/2010/main" val="6384150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FA62BC-1E9B-5914-4F1C-DA7400908A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3BC22E-AA60-DB9E-0FBB-56072BB0CA75}"/>
              </a:ext>
            </a:extLst>
          </p:cNvPr>
          <p:cNvSpPr>
            <a:spLocks noGrp="1"/>
          </p:cNvSpPr>
          <p:nvPr>
            <p:ph type="title"/>
          </p:nvPr>
        </p:nvSpPr>
        <p:spPr/>
        <p:txBody>
          <a:bodyPr/>
          <a:lstStyle/>
          <a:p>
            <a:r>
              <a:rPr lang="en-US" dirty="0"/>
              <a:t>Purpose</a:t>
            </a:r>
          </a:p>
        </p:txBody>
      </p:sp>
      <p:sp>
        <p:nvSpPr>
          <p:cNvPr id="4" name="Text Placeholder 3">
            <a:extLst>
              <a:ext uri="{FF2B5EF4-FFF2-40B4-BE49-F238E27FC236}">
                <a16:creationId xmlns:a16="http://schemas.microsoft.com/office/drawing/2014/main" id="{5B45DD9D-7FB1-11CA-C477-D8CCDF784627}"/>
              </a:ext>
            </a:extLst>
          </p:cNvPr>
          <p:cNvSpPr>
            <a:spLocks noGrp="1"/>
          </p:cNvSpPr>
          <p:nvPr>
            <p:ph type="body" idx="2"/>
          </p:nvPr>
        </p:nvSpPr>
        <p:spPr>
          <a:xfrm>
            <a:off x="4833302" y="724200"/>
            <a:ext cx="3837000" cy="3695100"/>
          </a:xfrm>
        </p:spPr>
        <p:txBody>
          <a:bodyPr/>
          <a:lstStyle/>
          <a:p>
            <a:pPr marL="0" marR="0" indent="0" algn="just">
              <a:buNone/>
            </a:pPr>
            <a:r>
              <a:rPr lang="en-US" sz="1600" dirty="0">
                <a:effectLst/>
                <a:latin typeface="Times New Roman" panose="02020603050405020304" pitchFamily="18" charset="0"/>
                <a:ea typeface="Times New Roman" panose="02020603050405020304" pitchFamily="18" charset="0"/>
              </a:rPr>
              <a:t>The Cooperative is organized and operated exclusively for charitable and educational purposes under 501(c)(3) of the Internal Revenue Code, or corresponding section of any future federal tax code. </a:t>
            </a:r>
          </a:p>
          <a:p>
            <a:pPr marL="0" marR="0" indent="0" algn="just">
              <a:buNone/>
            </a:pPr>
            <a:endParaRPr lang="en-US" sz="1600" dirty="0">
              <a:highlight>
                <a:srgbClr val="FFFF00"/>
              </a:highlight>
              <a:latin typeface="Times New Roman" panose="02020603050405020304" pitchFamily="18" charset="0"/>
              <a:ea typeface="Times New Roman" panose="02020603050405020304" pitchFamily="18" charset="0"/>
            </a:endParaRPr>
          </a:p>
          <a:p>
            <a:pPr marL="0" marR="0" indent="0">
              <a:buNone/>
            </a:pPr>
            <a:r>
              <a:rPr lang="en-US" sz="1600" dirty="0">
                <a:effectLst/>
                <a:latin typeface="Times New Roman" panose="02020603050405020304" pitchFamily="18" charset="0"/>
                <a:ea typeface="Times New Roman" panose="02020603050405020304" pitchFamily="18" charset="0"/>
              </a:rPr>
              <a:t>The Cooperative is expressly prohibited from engaging in any activity that would be inconsistent with the status of a charitable organization as defined in Section 501(c)(3) of the Code.</a:t>
            </a:r>
          </a:p>
        </p:txBody>
      </p:sp>
      <p:sp>
        <p:nvSpPr>
          <p:cNvPr id="8" name="Subtitle 7">
            <a:extLst>
              <a:ext uri="{FF2B5EF4-FFF2-40B4-BE49-F238E27FC236}">
                <a16:creationId xmlns:a16="http://schemas.microsoft.com/office/drawing/2014/main" id="{5EEBD065-00F7-C446-47A9-5A974A6453AC}"/>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1044943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BE3421-4782-A48E-1D4A-84CEDBF628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D79A63-A4D3-8ABE-44DD-8BE2E13CC340}"/>
              </a:ext>
            </a:extLst>
          </p:cNvPr>
          <p:cNvSpPr>
            <a:spLocks noGrp="1"/>
          </p:cNvSpPr>
          <p:nvPr>
            <p:ph type="title"/>
          </p:nvPr>
        </p:nvSpPr>
        <p:spPr/>
        <p:txBody>
          <a:bodyPr/>
          <a:lstStyle/>
          <a:p>
            <a:r>
              <a:rPr lang="en-US" dirty="0"/>
              <a:t>Powers Pt. 1</a:t>
            </a:r>
          </a:p>
        </p:txBody>
      </p:sp>
      <p:sp>
        <p:nvSpPr>
          <p:cNvPr id="4" name="Text Placeholder 3">
            <a:extLst>
              <a:ext uri="{FF2B5EF4-FFF2-40B4-BE49-F238E27FC236}">
                <a16:creationId xmlns:a16="http://schemas.microsoft.com/office/drawing/2014/main" id="{9E9AA352-13B6-929E-1601-0B97A0AF5299}"/>
              </a:ext>
            </a:extLst>
          </p:cNvPr>
          <p:cNvSpPr>
            <a:spLocks noGrp="1"/>
          </p:cNvSpPr>
          <p:nvPr>
            <p:ph type="body" idx="2"/>
          </p:nvPr>
        </p:nvSpPr>
        <p:spPr>
          <a:xfrm>
            <a:off x="4833302" y="1028875"/>
            <a:ext cx="3837000" cy="3695100"/>
          </a:xfrm>
        </p:spPr>
        <p:txBody>
          <a:bodyPr/>
          <a:lstStyle/>
          <a:p>
            <a:pPr marL="285750" indent="-285750"/>
            <a:r>
              <a:rPr lang="en-US" sz="1500" dirty="0">
                <a:effectLst/>
                <a:latin typeface="Times New Roman" panose="02020603050405020304" pitchFamily="18" charset="0"/>
                <a:ea typeface="Times New Roman" panose="02020603050405020304" pitchFamily="18" charset="0"/>
                <a:cs typeface="Times New Roman" panose="02020603050405020304" pitchFamily="18" charset="0"/>
              </a:rPr>
              <a:t>No part of the net earnings of the Cooperative shall inure to the benefit of, or be distributable to its members, trustees, officers or other private persons, except that the Cooperative is authorized and empowered to pay reasonable compensation for services rendered and to make payments and distributions in furtherance of the purposes set forth in above;</a:t>
            </a:r>
            <a:br>
              <a:rPr lang="en-US" sz="150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US" sz="1500" dirty="0">
              <a:latin typeface="CG Times"/>
              <a:ea typeface="Times New Roman" panose="02020603050405020304" pitchFamily="18" charset="0"/>
              <a:cs typeface="Times New Roman" panose="02020603050405020304" pitchFamily="18" charset="0"/>
            </a:endParaRPr>
          </a:p>
          <a:p>
            <a:pPr marL="285750" indent="-285750"/>
            <a:r>
              <a:rPr lang="en-US" sz="1500" dirty="0">
                <a:effectLst/>
                <a:latin typeface="Times New Roman" panose="02020603050405020304" pitchFamily="18" charset="0"/>
                <a:ea typeface="Times New Roman" panose="02020603050405020304" pitchFamily="18" charset="0"/>
                <a:cs typeface="Times New Roman" panose="02020603050405020304" pitchFamily="18" charset="0"/>
              </a:rPr>
              <a:t>No substantial part of the activities of the Cooperative shall be the carrying on of propaganda, or otherwise attempting to influence legislation;</a:t>
            </a:r>
            <a:endParaRPr lang="en-US" sz="1500" dirty="0"/>
          </a:p>
          <a:p>
            <a:pPr marL="114300" indent="0">
              <a:buNone/>
            </a:pPr>
            <a:endParaRPr lang="en-US" dirty="0"/>
          </a:p>
        </p:txBody>
      </p:sp>
      <p:sp>
        <p:nvSpPr>
          <p:cNvPr id="8" name="Subtitle 7">
            <a:extLst>
              <a:ext uri="{FF2B5EF4-FFF2-40B4-BE49-F238E27FC236}">
                <a16:creationId xmlns:a16="http://schemas.microsoft.com/office/drawing/2014/main" id="{015CEE8C-F467-51A8-C507-9483B88D523D}"/>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8778670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BB8F36-B8FB-D255-BE6A-FAC65FE6C2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7259AD-C6D4-94E7-4D25-72000DE57D03}"/>
              </a:ext>
            </a:extLst>
          </p:cNvPr>
          <p:cNvSpPr>
            <a:spLocks noGrp="1"/>
          </p:cNvSpPr>
          <p:nvPr>
            <p:ph type="title"/>
          </p:nvPr>
        </p:nvSpPr>
        <p:spPr/>
        <p:txBody>
          <a:bodyPr/>
          <a:lstStyle/>
          <a:p>
            <a:r>
              <a:rPr lang="en-US" dirty="0"/>
              <a:t>Powers Pt. 2</a:t>
            </a:r>
          </a:p>
        </p:txBody>
      </p:sp>
      <p:sp>
        <p:nvSpPr>
          <p:cNvPr id="4" name="Text Placeholder 3">
            <a:extLst>
              <a:ext uri="{FF2B5EF4-FFF2-40B4-BE49-F238E27FC236}">
                <a16:creationId xmlns:a16="http://schemas.microsoft.com/office/drawing/2014/main" id="{CAE97B39-D8D1-0FE2-C086-3C0A4126D520}"/>
              </a:ext>
            </a:extLst>
          </p:cNvPr>
          <p:cNvSpPr>
            <a:spLocks noGrp="1"/>
          </p:cNvSpPr>
          <p:nvPr>
            <p:ph type="body" idx="2"/>
          </p:nvPr>
        </p:nvSpPr>
        <p:spPr>
          <a:xfrm>
            <a:off x="4833302" y="1028875"/>
            <a:ext cx="3837000" cy="3695100"/>
          </a:xfrm>
        </p:spPr>
        <p:txBody>
          <a:bodyPr/>
          <a:lstStyle/>
          <a:p>
            <a:pPr marL="285750" indent="-285750"/>
            <a:r>
              <a:rPr lang="en-US" sz="1500" dirty="0">
                <a:effectLst/>
                <a:latin typeface="Times New Roman" panose="02020603050405020304" pitchFamily="18" charset="0"/>
                <a:ea typeface="Times New Roman" panose="02020603050405020304" pitchFamily="18" charset="0"/>
                <a:cs typeface="Times New Roman" panose="02020603050405020304" pitchFamily="18" charset="0"/>
              </a:rPr>
              <a:t>The Cooperative shall not participate in, or intervene in (including the publishing or distribution of statements), any political campaign on behalf of any candidate for public office; and,</a:t>
            </a:r>
            <a:br>
              <a:rPr lang="en-US" sz="150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US" sz="1500" dirty="0">
              <a:latin typeface="CG Times"/>
              <a:ea typeface="Times New Roman" panose="02020603050405020304" pitchFamily="18" charset="0"/>
              <a:cs typeface="Times New Roman" panose="02020603050405020304" pitchFamily="18" charset="0"/>
            </a:endParaRPr>
          </a:p>
          <a:p>
            <a:pPr marL="285750" indent="-285750"/>
            <a:r>
              <a:rPr lang="en-US" sz="1500" dirty="0">
                <a:effectLst/>
                <a:latin typeface="Times New Roman" panose="02020603050405020304" pitchFamily="18" charset="0"/>
                <a:ea typeface="Times New Roman" panose="02020603050405020304" pitchFamily="18" charset="0"/>
                <a:cs typeface="Times New Roman" panose="02020603050405020304" pitchFamily="18" charset="0"/>
              </a:rPr>
              <a:t>Notwithstanding any other provision of this document, the Cooperative shall not carry on any other activities not permitted to be carried on (a) by an organization exempt from federal income tax under Section 501(c)(3) of the Code, or corresponding section of any future federal tax code, or (b) by an organization, contributions to which are deductible under Section 170(c)(2) of the Code. </a:t>
            </a:r>
            <a:endParaRPr lang="en-US" sz="1500" dirty="0">
              <a:effectLst/>
              <a:latin typeface="CG Times"/>
              <a:ea typeface="Times New Roman" panose="02020603050405020304" pitchFamily="18" charset="0"/>
              <a:cs typeface="Times New Roman" panose="02020603050405020304" pitchFamily="18" charset="0"/>
            </a:endParaRPr>
          </a:p>
          <a:p>
            <a:pPr marL="114300" indent="0">
              <a:buNone/>
            </a:pPr>
            <a:endParaRPr lang="en-US" dirty="0"/>
          </a:p>
        </p:txBody>
      </p:sp>
      <p:sp>
        <p:nvSpPr>
          <p:cNvPr id="8" name="Subtitle 7">
            <a:extLst>
              <a:ext uri="{FF2B5EF4-FFF2-40B4-BE49-F238E27FC236}">
                <a16:creationId xmlns:a16="http://schemas.microsoft.com/office/drawing/2014/main" id="{F400D10A-FF7A-90CD-9DD0-1B63F2B67914}"/>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9856181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D9AEC4-37E8-AC88-4D70-0DC0237948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A01831-2F46-334E-86E7-246A1BBB16BF}"/>
              </a:ext>
            </a:extLst>
          </p:cNvPr>
          <p:cNvSpPr>
            <a:spLocks noGrp="1"/>
          </p:cNvSpPr>
          <p:nvPr>
            <p:ph type="title"/>
          </p:nvPr>
        </p:nvSpPr>
        <p:spPr/>
        <p:txBody>
          <a:bodyPr/>
          <a:lstStyle/>
          <a:p>
            <a:r>
              <a:rPr lang="en-US" dirty="0"/>
              <a:t>Dissolution</a:t>
            </a:r>
          </a:p>
        </p:txBody>
      </p:sp>
      <p:sp>
        <p:nvSpPr>
          <p:cNvPr id="4" name="Text Placeholder 3">
            <a:extLst>
              <a:ext uri="{FF2B5EF4-FFF2-40B4-BE49-F238E27FC236}">
                <a16:creationId xmlns:a16="http://schemas.microsoft.com/office/drawing/2014/main" id="{B4CD44EB-047F-E26F-3A80-A36ABD2A275C}"/>
              </a:ext>
            </a:extLst>
          </p:cNvPr>
          <p:cNvSpPr>
            <a:spLocks noGrp="1"/>
          </p:cNvSpPr>
          <p:nvPr>
            <p:ph type="body" idx="2"/>
          </p:nvPr>
        </p:nvSpPr>
        <p:spPr>
          <a:xfrm>
            <a:off x="4833302" y="955525"/>
            <a:ext cx="3837000" cy="3695100"/>
          </a:xfrm>
        </p:spPr>
        <p:txBody>
          <a:bodyPr/>
          <a:lstStyle/>
          <a:p>
            <a:pPr marL="0" indent="0">
              <a:buNone/>
            </a:pPr>
            <a:r>
              <a:rPr lang="en-US" sz="1500" dirty="0">
                <a:effectLst/>
                <a:latin typeface="Times New Roman" panose="02020603050405020304" pitchFamily="18" charset="0"/>
                <a:ea typeface="Times New Roman" panose="02020603050405020304" pitchFamily="18" charset="0"/>
              </a:rPr>
              <a:t>Upon the dissolution of the Cooperative, the Board of Directors shall, after paying or making provisions for the payment of all of the liabilities of the Cooperative, transfer ownership of all assets and unspent funds to such organization or organizations that are organized and operated exclusively for exempt purposes under section 501(c)(3) of the Code, or corresponding provisions of any subsequent federal tax laws, or to a State or a political subdivision of a State as defined in section 170(c)(1) of the Code. These articles of incorporation may be amended to change the foregoing basis for distribution of assets upon liquidation of the Cooperative in the manner authorized by law at the time of the amendment.</a:t>
            </a:r>
          </a:p>
          <a:p>
            <a:pPr marL="0" marR="0"/>
            <a:endParaRPr lang="en-US" dirty="0"/>
          </a:p>
        </p:txBody>
      </p:sp>
      <p:sp>
        <p:nvSpPr>
          <p:cNvPr id="8" name="Subtitle 7">
            <a:extLst>
              <a:ext uri="{FF2B5EF4-FFF2-40B4-BE49-F238E27FC236}">
                <a16:creationId xmlns:a16="http://schemas.microsoft.com/office/drawing/2014/main" id="{F633F33C-827E-2EC5-16DA-8C8C0186C6EC}"/>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9569333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54C0A2"/>
        </a:solidFill>
        <a:effectLst/>
      </p:bgPr>
    </p:bg>
    <p:spTree>
      <p:nvGrpSpPr>
        <p:cNvPr id="1" name="Shape 158"/>
        <p:cNvGrpSpPr/>
        <p:nvPr/>
      </p:nvGrpSpPr>
      <p:grpSpPr>
        <a:xfrm>
          <a:off x="0" y="0"/>
          <a:ext cx="0" cy="0"/>
          <a:chOff x="0" y="0"/>
          <a:chExt cx="0" cy="0"/>
        </a:xfrm>
      </p:grpSpPr>
      <p:sp>
        <p:nvSpPr>
          <p:cNvPr id="159" name="Google Shape;159;p29"/>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dirty="0"/>
              <a:t>Application Process</a:t>
            </a:r>
            <a:endParaRPr sz="4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00D499"/>
        </a:solidFill>
        <a:effectLst/>
      </p:bgPr>
    </p:bg>
    <p:spTree>
      <p:nvGrpSpPr>
        <p:cNvPr id="1" name="">
          <a:extLst>
            <a:ext uri="{FF2B5EF4-FFF2-40B4-BE49-F238E27FC236}">
              <a16:creationId xmlns:a16="http://schemas.microsoft.com/office/drawing/2014/main" id="{8A42D124-646A-74CF-C2DF-7C3C9A29D0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FE2AF5-1DC0-492A-DDC3-309CBAE14E40}"/>
              </a:ext>
            </a:extLst>
          </p:cNvPr>
          <p:cNvSpPr>
            <a:spLocks noGrp="1"/>
          </p:cNvSpPr>
          <p:nvPr>
            <p:ph type="title"/>
          </p:nvPr>
        </p:nvSpPr>
        <p:spPr/>
        <p:txBody>
          <a:bodyPr/>
          <a:lstStyle/>
          <a:p>
            <a:r>
              <a:rPr lang="en-US" dirty="0"/>
              <a:t>Form 1023</a:t>
            </a:r>
          </a:p>
        </p:txBody>
      </p:sp>
      <p:sp>
        <p:nvSpPr>
          <p:cNvPr id="4" name="Text Placeholder 3">
            <a:extLst>
              <a:ext uri="{FF2B5EF4-FFF2-40B4-BE49-F238E27FC236}">
                <a16:creationId xmlns:a16="http://schemas.microsoft.com/office/drawing/2014/main" id="{D51A0A32-2E89-FBEF-53E7-ADB048111DB1}"/>
              </a:ext>
            </a:extLst>
          </p:cNvPr>
          <p:cNvSpPr>
            <a:spLocks noGrp="1"/>
          </p:cNvSpPr>
          <p:nvPr>
            <p:ph type="body" idx="2"/>
          </p:nvPr>
        </p:nvSpPr>
        <p:spPr>
          <a:xfrm>
            <a:off x="4833302" y="1028875"/>
            <a:ext cx="3837000" cy="3695100"/>
          </a:xfrm>
        </p:spPr>
        <p:txBody>
          <a:bodyPr/>
          <a:lstStyle/>
          <a:p>
            <a:r>
              <a:rPr lang="en-US" dirty="0"/>
              <a:t>$650 filing fee</a:t>
            </a:r>
          </a:p>
          <a:p>
            <a:endParaRPr lang="en-US" dirty="0"/>
          </a:p>
          <a:p>
            <a:r>
              <a:rPr lang="en-US" dirty="0"/>
              <a:t>IRS can take up to 6-8 months to respond</a:t>
            </a:r>
          </a:p>
          <a:p>
            <a:endParaRPr lang="en-US" dirty="0"/>
          </a:p>
          <a:p>
            <a:r>
              <a:rPr lang="en-US" dirty="0"/>
              <a:t>Co-op can operate as a 501c3 in the meantime (501c3 recognition is retroactive)</a:t>
            </a:r>
          </a:p>
          <a:p>
            <a:endParaRPr lang="en-US" dirty="0"/>
          </a:p>
          <a:p>
            <a:r>
              <a:rPr lang="en-US" dirty="0"/>
              <a:t>No property tax exemptions or foundation grants until you receive your IRS “determination letter”</a:t>
            </a:r>
          </a:p>
          <a:p>
            <a:endParaRPr lang="en-US" dirty="0"/>
          </a:p>
          <a:p>
            <a:pPr marL="114300" indent="0">
              <a:buNone/>
            </a:pPr>
            <a:endParaRPr lang="en-US" dirty="0"/>
          </a:p>
        </p:txBody>
      </p:sp>
      <p:sp>
        <p:nvSpPr>
          <p:cNvPr id="8" name="Subtitle 7">
            <a:extLst>
              <a:ext uri="{FF2B5EF4-FFF2-40B4-BE49-F238E27FC236}">
                <a16:creationId xmlns:a16="http://schemas.microsoft.com/office/drawing/2014/main" id="{FA3329B3-A96E-5B89-8052-9CF24A17AD61}"/>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2820637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0D499"/>
        </a:solidFill>
        <a:effectLst/>
      </p:bgPr>
    </p:bg>
    <p:spTree>
      <p:nvGrpSpPr>
        <p:cNvPr id="1" name="">
          <a:extLst>
            <a:ext uri="{FF2B5EF4-FFF2-40B4-BE49-F238E27FC236}">
              <a16:creationId xmlns:a16="http://schemas.microsoft.com/office/drawing/2014/main" id="{1AA4356E-85C7-6C32-3509-82FD750894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3CAA39-F09C-DB2D-FDC8-785953198BED}"/>
              </a:ext>
            </a:extLst>
          </p:cNvPr>
          <p:cNvSpPr>
            <a:spLocks noGrp="1"/>
          </p:cNvSpPr>
          <p:nvPr>
            <p:ph type="title"/>
          </p:nvPr>
        </p:nvSpPr>
        <p:spPr/>
        <p:txBody>
          <a:bodyPr/>
          <a:lstStyle/>
          <a:p>
            <a:r>
              <a:rPr lang="en-US" dirty="0"/>
              <a:t>Online Presence</a:t>
            </a:r>
          </a:p>
        </p:txBody>
      </p:sp>
      <p:sp>
        <p:nvSpPr>
          <p:cNvPr id="4" name="Text Placeholder 3">
            <a:extLst>
              <a:ext uri="{FF2B5EF4-FFF2-40B4-BE49-F238E27FC236}">
                <a16:creationId xmlns:a16="http://schemas.microsoft.com/office/drawing/2014/main" id="{19E51322-386D-A523-6C4C-9839F304BE26}"/>
              </a:ext>
            </a:extLst>
          </p:cNvPr>
          <p:cNvSpPr>
            <a:spLocks noGrp="1"/>
          </p:cNvSpPr>
          <p:nvPr>
            <p:ph type="body" idx="2"/>
          </p:nvPr>
        </p:nvSpPr>
        <p:spPr/>
        <p:txBody>
          <a:bodyPr/>
          <a:lstStyle/>
          <a:p>
            <a:pPr marL="114300" indent="0">
              <a:buNone/>
            </a:pPr>
            <a:r>
              <a:rPr lang="en-US" dirty="0"/>
              <a:t>If the co-op has a website, be sure to update the website before submitting the Form 1023. </a:t>
            </a:r>
          </a:p>
          <a:p>
            <a:pPr marL="114300" indent="0">
              <a:buNone/>
            </a:pPr>
            <a:endParaRPr lang="en-US" dirty="0"/>
          </a:p>
          <a:p>
            <a:pPr marL="114300" indent="0">
              <a:buNone/>
            </a:pPr>
            <a:r>
              <a:rPr lang="en-US" dirty="0"/>
              <a:t>The IRS will review the website and look for indications that the co-op is either an affordable housing operation for low-income people or student housing.</a:t>
            </a:r>
          </a:p>
        </p:txBody>
      </p:sp>
      <p:sp>
        <p:nvSpPr>
          <p:cNvPr id="5" name="Subtitle 4">
            <a:extLst>
              <a:ext uri="{FF2B5EF4-FFF2-40B4-BE49-F238E27FC236}">
                <a16:creationId xmlns:a16="http://schemas.microsoft.com/office/drawing/2014/main" id="{4BEAA345-8108-0E24-4DB1-447484E01684}"/>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606847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00D499"/>
        </a:solidFill>
        <a:effectLst/>
      </p:bgPr>
    </p:bg>
    <p:spTree>
      <p:nvGrpSpPr>
        <p:cNvPr id="1" name="">
          <a:extLst>
            <a:ext uri="{FF2B5EF4-FFF2-40B4-BE49-F238E27FC236}">
              <a16:creationId xmlns:a16="http://schemas.microsoft.com/office/drawing/2014/main" id="{05F161F7-8A33-3C1B-7668-21E41BF708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AE873B-FACC-2987-B5F9-B600937AB353}"/>
              </a:ext>
            </a:extLst>
          </p:cNvPr>
          <p:cNvSpPr>
            <a:spLocks noGrp="1"/>
          </p:cNvSpPr>
          <p:nvPr>
            <p:ph type="title"/>
          </p:nvPr>
        </p:nvSpPr>
        <p:spPr/>
        <p:txBody>
          <a:bodyPr/>
          <a:lstStyle/>
          <a:p>
            <a:r>
              <a:rPr lang="en-US" dirty="0"/>
              <a:t>State v. Federal Recognition</a:t>
            </a:r>
          </a:p>
        </p:txBody>
      </p:sp>
      <p:sp>
        <p:nvSpPr>
          <p:cNvPr id="4" name="Text Placeholder 3">
            <a:extLst>
              <a:ext uri="{FF2B5EF4-FFF2-40B4-BE49-F238E27FC236}">
                <a16:creationId xmlns:a16="http://schemas.microsoft.com/office/drawing/2014/main" id="{0F4AC688-E52F-16A3-172C-E4D342BBAA75}"/>
              </a:ext>
            </a:extLst>
          </p:cNvPr>
          <p:cNvSpPr>
            <a:spLocks noGrp="1"/>
          </p:cNvSpPr>
          <p:nvPr>
            <p:ph type="body" idx="2"/>
          </p:nvPr>
        </p:nvSpPr>
        <p:spPr/>
        <p:txBody>
          <a:bodyPr/>
          <a:lstStyle/>
          <a:p>
            <a:r>
              <a:rPr lang="en-US" dirty="0"/>
              <a:t>501c3 status is a federal tax status</a:t>
            </a:r>
          </a:p>
          <a:p>
            <a:endParaRPr lang="en-US" dirty="0"/>
          </a:p>
          <a:p>
            <a:r>
              <a:rPr lang="en-US" dirty="0"/>
              <a:t>Some states also require a state application (CA)</a:t>
            </a:r>
          </a:p>
          <a:p>
            <a:pPr marL="114300" indent="0">
              <a:buNone/>
            </a:pPr>
            <a:endParaRPr lang="en-US" dirty="0"/>
          </a:p>
          <a:p>
            <a:r>
              <a:rPr lang="en-US" dirty="0"/>
              <a:t>You will need to register as a charity in your state before you can solicit donations in your state</a:t>
            </a:r>
          </a:p>
        </p:txBody>
      </p:sp>
      <p:sp>
        <p:nvSpPr>
          <p:cNvPr id="5" name="Subtitle 4">
            <a:extLst>
              <a:ext uri="{FF2B5EF4-FFF2-40B4-BE49-F238E27FC236}">
                <a16:creationId xmlns:a16="http://schemas.microsoft.com/office/drawing/2014/main" id="{3137CA32-CB87-394D-AC26-AE42B95C1C2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4891684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Shape 158">
          <a:extLst>
            <a:ext uri="{FF2B5EF4-FFF2-40B4-BE49-F238E27FC236}">
              <a16:creationId xmlns:a16="http://schemas.microsoft.com/office/drawing/2014/main" id="{A4BECD24-4FA0-87D6-4539-79F07463C6EB}"/>
            </a:ext>
          </a:extLst>
        </p:cNvPr>
        <p:cNvGrpSpPr/>
        <p:nvPr/>
      </p:nvGrpSpPr>
      <p:grpSpPr>
        <a:xfrm>
          <a:off x="0" y="0"/>
          <a:ext cx="0" cy="0"/>
          <a:chOff x="0" y="0"/>
          <a:chExt cx="0" cy="0"/>
        </a:xfrm>
      </p:grpSpPr>
      <p:sp>
        <p:nvSpPr>
          <p:cNvPr id="159" name="Google Shape;159;p29">
            <a:extLst>
              <a:ext uri="{FF2B5EF4-FFF2-40B4-BE49-F238E27FC236}">
                <a16:creationId xmlns:a16="http://schemas.microsoft.com/office/drawing/2014/main" id="{149F6FD7-1524-78F6-5B0C-A011D492030D}"/>
              </a:ext>
            </a:extLst>
          </p:cNvPr>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dirty="0"/>
              <a:t>Key Documents / Policies</a:t>
            </a:r>
            <a:endParaRPr sz="4800" dirty="0"/>
          </a:p>
        </p:txBody>
      </p:sp>
    </p:spTree>
    <p:extLst>
      <p:ext uri="{BB962C8B-B14F-4D97-AF65-F5344CB8AC3E}">
        <p14:creationId xmlns:p14="http://schemas.microsoft.com/office/powerpoint/2010/main" val="398915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25"/>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dirty="0"/>
              <a:t>501(c)(3) Status</a:t>
            </a:r>
            <a:endParaRPr sz="4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FC700"/>
        </a:solidFill>
        <a:effectLst/>
      </p:bgPr>
    </p:bg>
    <p:spTree>
      <p:nvGrpSpPr>
        <p:cNvPr id="1" name="">
          <a:extLst>
            <a:ext uri="{FF2B5EF4-FFF2-40B4-BE49-F238E27FC236}">
              <a16:creationId xmlns:a16="http://schemas.microsoft.com/office/drawing/2014/main" id="{82BD4B00-98E0-C81B-674E-103E12F0F2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E5D613-DD64-ED46-9EC0-842D7D3721E9}"/>
              </a:ext>
            </a:extLst>
          </p:cNvPr>
          <p:cNvSpPr>
            <a:spLocks noGrp="1"/>
          </p:cNvSpPr>
          <p:nvPr>
            <p:ph type="title"/>
          </p:nvPr>
        </p:nvSpPr>
        <p:spPr/>
        <p:txBody>
          <a:bodyPr/>
          <a:lstStyle/>
          <a:p>
            <a:r>
              <a:rPr lang="en-US" dirty="0"/>
              <a:t>Key Docs &amp; Policies</a:t>
            </a:r>
          </a:p>
        </p:txBody>
      </p:sp>
      <p:sp>
        <p:nvSpPr>
          <p:cNvPr id="4" name="Text Placeholder 3">
            <a:extLst>
              <a:ext uri="{FF2B5EF4-FFF2-40B4-BE49-F238E27FC236}">
                <a16:creationId xmlns:a16="http://schemas.microsoft.com/office/drawing/2014/main" id="{6E132E53-7FCF-B316-DF6B-94BC99A13006}"/>
              </a:ext>
            </a:extLst>
          </p:cNvPr>
          <p:cNvSpPr>
            <a:spLocks noGrp="1"/>
          </p:cNvSpPr>
          <p:nvPr>
            <p:ph type="body" idx="2"/>
          </p:nvPr>
        </p:nvSpPr>
        <p:spPr/>
        <p:txBody>
          <a:bodyPr/>
          <a:lstStyle/>
          <a:p>
            <a:r>
              <a:rPr lang="en-US" b="1" dirty="0"/>
              <a:t>Income verification forms (for low-income housing): </a:t>
            </a:r>
            <a:r>
              <a:rPr lang="en-US" dirty="0"/>
              <a:t>signed written record of tenants disclosing their income in case of IRS audit. These will need to be signed each year</a:t>
            </a:r>
          </a:p>
          <a:p>
            <a:endParaRPr lang="en-US" dirty="0"/>
          </a:p>
          <a:p>
            <a:r>
              <a:rPr lang="en-US" b="1" dirty="0"/>
              <a:t>Conflict of Interest Policy:</a:t>
            </a:r>
            <a:r>
              <a:rPr lang="en-US" dirty="0"/>
              <a:t> Require members of the BOD to disclose and potential conflicts and recuse themselves from any vote in which they are conflicted</a:t>
            </a:r>
          </a:p>
        </p:txBody>
      </p:sp>
    </p:spTree>
    <p:extLst>
      <p:ext uri="{BB962C8B-B14F-4D97-AF65-F5344CB8AC3E}">
        <p14:creationId xmlns:p14="http://schemas.microsoft.com/office/powerpoint/2010/main" val="26663224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42"/>
        <p:cNvGrpSpPr/>
        <p:nvPr/>
      </p:nvGrpSpPr>
      <p:grpSpPr>
        <a:xfrm>
          <a:off x="0" y="0"/>
          <a:ext cx="0" cy="0"/>
          <a:chOff x="0" y="0"/>
          <a:chExt cx="0" cy="0"/>
        </a:xfrm>
      </p:grpSpPr>
      <p:sp>
        <p:nvSpPr>
          <p:cNvPr id="244" name="Google Shape;244;p42"/>
          <p:cNvSpPr txBox="1">
            <a:spLocks noGrp="1"/>
          </p:cNvSpPr>
          <p:nvPr>
            <p:ph type="title" idx="4294967295"/>
          </p:nvPr>
        </p:nvSpPr>
        <p:spPr>
          <a:xfrm>
            <a:off x="4700575" y="2150850"/>
            <a:ext cx="2769000" cy="841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4800" dirty="0">
                <a:latin typeface="Avenir"/>
                <a:ea typeface="Avenir"/>
                <a:cs typeface="Avenir"/>
                <a:sym typeface="Avenir"/>
              </a:rPr>
              <a:t>Thanks!</a:t>
            </a:r>
            <a:endParaRPr sz="4800" dirty="0">
              <a:latin typeface="Avenir"/>
              <a:ea typeface="Avenir"/>
              <a:cs typeface="Avenir"/>
              <a:sym typeface="Avenir"/>
            </a:endParaRPr>
          </a:p>
        </p:txBody>
      </p:sp>
      <p:sp>
        <p:nvSpPr>
          <p:cNvPr id="243" name="Google Shape;243;p42"/>
          <p:cNvSpPr txBox="1"/>
          <p:nvPr/>
        </p:nvSpPr>
        <p:spPr>
          <a:xfrm>
            <a:off x="243525" y="366600"/>
            <a:ext cx="3606580" cy="262605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0"/>
              </a:spcAft>
              <a:buNone/>
            </a:pPr>
            <a:r>
              <a:rPr lang="en-US" sz="1800" dirty="0">
                <a:solidFill>
                  <a:schemeClr val="dk1"/>
                </a:solidFill>
                <a:latin typeface="Avenir"/>
                <a:ea typeface="Avenir"/>
                <a:cs typeface="Avenir"/>
                <a:sym typeface="Avenir"/>
              </a:rPr>
              <a:t>West Foster</a:t>
            </a:r>
          </a:p>
          <a:p>
            <a:pPr marL="0" lvl="0" indent="0" algn="l" rtl="0">
              <a:lnSpc>
                <a:spcPct val="115000"/>
              </a:lnSpc>
              <a:spcBef>
                <a:spcPts val="0"/>
              </a:spcBef>
              <a:spcAft>
                <a:spcPts val="0"/>
              </a:spcAft>
              <a:buNone/>
            </a:pPr>
            <a:r>
              <a:rPr lang="en-US" sz="1800" dirty="0">
                <a:solidFill>
                  <a:schemeClr val="dk1"/>
                </a:solidFill>
                <a:latin typeface="Avenir"/>
                <a:ea typeface="Avenir"/>
                <a:cs typeface="Avenir"/>
                <a:sym typeface="Avenir"/>
              </a:rPr>
              <a:t>Scholz Nonprofit Law</a:t>
            </a:r>
          </a:p>
          <a:p>
            <a:pPr marL="0" lvl="0" indent="0" algn="l" rtl="0">
              <a:lnSpc>
                <a:spcPct val="115000"/>
              </a:lnSpc>
              <a:spcBef>
                <a:spcPts val="0"/>
              </a:spcBef>
              <a:spcAft>
                <a:spcPts val="0"/>
              </a:spcAft>
              <a:buNone/>
            </a:pPr>
            <a:r>
              <a:rPr lang="en-US" sz="1800" dirty="0" err="1">
                <a:solidFill>
                  <a:schemeClr val="dk1"/>
                </a:solidFill>
                <a:latin typeface="Avenir"/>
                <a:ea typeface="Avenir"/>
                <a:cs typeface="Avenir"/>
                <a:sym typeface="Avenir"/>
              </a:rPr>
              <a:t>west@scholznonprofitlaw.com</a:t>
            </a:r>
            <a:endParaRPr lang="en-US" sz="1800" dirty="0">
              <a:solidFill>
                <a:schemeClr val="dk1"/>
              </a:solidFill>
              <a:latin typeface="Avenir"/>
              <a:ea typeface="Avenir"/>
              <a:cs typeface="Avenir"/>
              <a:sym typeface="Avenir"/>
            </a:endParaRPr>
          </a:p>
        </p:txBody>
      </p:sp>
      <p:pic>
        <p:nvPicPr>
          <p:cNvPr id="245" name="Google Shape;245;p42" descr="An image of the Facebook, Twitter, and Instagram Logos there to indicate that NASCO can be found on all those social media platforms."/>
          <p:cNvPicPr preferRelativeResize="0"/>
          <p:nvPr/>
        </p:nvPicPr>
        <p:blipFill>
          <a:blip r:embed="rId3">
            <a:alphaModFix/>
          </a:blip>
          <a:stretch>
            <a:fillRect/>
          </a:stretch>
        </p:blipFill>
        <p:spPr>
          <a:xfrm>
            <a:off x="368218" y="3523124"/>
            <a:ext cx="1264075" cy="3031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7B97B-4CAF-DB43-8712-0EB74943ABCD}"/>
              </a:ext>
            </a:extLst>
          </p:cNvPr>
          <p:cNvSpPr>
            <a:spLocks noGrp="1"/>
          </p:cNvSpPr>
          <p:nvPr>
            <p:ph type="title"/>
          </p:nvPr>
        </p:nvSpPr>
        <p:spPr/>
        <p:txBody>
          <a:bodyPr/>
          <a:lstStyle/>
          <a:p>
            <a:r>
              <a:rPr lang="en-US" dirty="0"/>
              <a:t>501(c)(3)</a:t>
            </a:r>
          </a:p>
        </p:txBody>
      </p:sp>
      <p:sp>
        <p:nvSpPr>
          <p:cNvPr id="4" name="Subtitle 3">
            <a:extLst>
              <a:ext uri="{FF2B5EF4-FFF2-40B4-BE49-F238E27FC236}">
                <a16:creationId xmlns:a16="http://schemas.microsoft.com/office/drawing/2014/main" id="{C86A96D2-9E9A-AE4B-B261-6FE76C2ED090}"/>
              </a:ext>
            </a:extLst>
          </p:cNvPr>
          <p:cNvSpPr>
            <a:spLocks noGrp="1"/>
          </p:cNvSpPr>
          <p:nvPr>
            <p:ph type="subTitle" idx="1"/>
          </p:nvPr>
        </p:nvSpPr>
        <p:spPr>
          <a:xfrm>
            <a:off x="265500" y="2835443"/>
            <a:ext cx="4045200" cy="1235100"/>
          </a:xfrm>
        </p:spPr>
        <p:txBody>
          <a:bodyPr/>
          <a:lstStyle/>
          <a:p>
            <a:r>
              <a:rPr lang="en-US" sz="1800" dirty="0"/>
              <a:t>Tax Exempt Charitable Organization</a:t>
            </a:r>
          </a:p>
        </p:txBody>
      </p:sp>
      <p:sp>
        <p:nvSpPr>
          <p:cNvPr id="5" name="Text Placeholder 4">
            <a:extLst>
              <a:ext uri="{FF2B5EF4-FFF2-40B4-BE49-F238E27FC236}">
                <a16:creationId xmlns:a16="http://schemas.microsoft.com/office/drawing/2014/main" id="{448C811A-DE8F-5C41-9D60-A8E10C43F3D7}"/>
              </a:ext>
            </a:extLst>
          </p:cNvPr>
          <p:cNvSpPr>
            <a:spLocks noGrp="1"/>
          </p:cNvSpPr>
          <p:nvPr>
            <p:ph type="body" idx="2"/>
          </p:nvPr>
        </p:nvSpPr>
        <p:spPr/>
        <p:txBody>
          <a:bodyPr/>
          <a:lstStyle/>
          <a:p>
            <a:endParaRPr lang="en-US" dirty="0"/>
          </a:p>
          <a:p>
            <a:r>
              <a:rPr lang="en-US" dirty="0"/>
              <a:t>Federal tax-exempt designation</a:t>
            </a:r>
          </a:p>
          <a:p>
            <a:endParaRPr lang="en-US" dirty="0"/>
          </a:p>
          <a:p>
            <a:r>
              <a:rPr lang="en-US" dirty="0"/>
              <a:t>29 types of 501(c) tax exempt organizations</a:t>
            </a:r>
          </a:p>
          <a:p>
            <a:endParaRPr lang="en-US" dirty="0"/>
          </a:p>
          <a:p>
            <a:r>
              <a:rPr lang="en-US" dirty="0"/>
              <a:t>501(c)(3) is for charitable organizations that exist for either charitable, scientific, educational, or religious purposes</a:t>
            </a:r>
          </a:p>
        </p:txBody>
      </p:sp>
    </p:spTree>
    <p:extLst>
      <p:ext uri="{BB962C8B-B14F-4D97-AF65-F5344CB8AC3E}">
        <p14:creationId xmlns:p14="http://schemas.microsoft.com/office/powerpoint/2010/main" val="1200282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DAD8AA-1B3C-225C-17DC-D4E8930D1A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3796DF-EF42-7ADF-F584-9B32BAB2F60D}"/>
              </a:ext>
            </a:extLst>
          </p:cNvPr>
          <p:cNvSpPr>
            <a:spLocks noGrp="1"/>
          </p:cNvSpPr>
          <p:nvPr>
            <p:ph type="title"/>
          </p:nvPr>
        </p:nvSpPr>
        <p:spPr/>
        <p:txBody>
          <a:bodyPr/>
          <a:lstStyle/>
          <a:p>
            <a:r>
              <a:rPr lang="en-US" dirty="0"/>
              <a:t>501(c)(3)</a:t>
            </a:r>
          </a:p>
        </p:txBody>
      </p:sp>
      <p:sp>
        <p:nvSpPr>
          <p:cNvPr id="4" name="Subtitle 3">
            <a:extLst>
              <a:ext uri="{FF2B5EF4-FFF2-40B4-BE49-F238E27FC236}">
                <a16:creationId xmlns:a16="http://schemas.microsoft.com/office/drawing/2014/main" id="{4D1C11C5-231A-D6E3-E2F8-20951C128035}"/>
              </a:ext>
            </a:extLst>
          </p:cNvPr>
          <p:cNvSpPr>
            <a:spLocks noGrp="1"/>
          </p:cNvSpPr>
          <p:nvPr>
            <p:ph type="subTitle" idx="1"/>
          </p:nvPr>
        </p:nvSpPr>
        <p:spPr>
          <a:xfrm>
            <a:off x="265500" y="2835443"/>
            <a:ext cx="4045200" cy="1235100"/>
          </a:xfrm>
        </p:spPr>
        <p:txBody>
          <a:bodyPr/>
          <a:lstStyle/>
          <a:p>
            <a:r>
              <a:rPr lang="en-US" sz="1800" dirty="0"/>
              <a:t>Tax Exempt Charitable Organization</a:t>
            </a:r>
          </a:p>
        </p:txBody>
      </p:sp>
      <p:sp>
        <p:nvSpPr>
          <p:cNvPr id="5" name="Text Placeholder 4">
            <a:extLst>
              <a:ext uri="{FF2B5EF4-FFF2-40B4-BE49-F238E27FC236}">
                <a16:creationId xmlns:a16="http://schemas.microsoft.com/office/drawing/2014/main" id="{696BEAF4-183E-05B1-2531-2BBE3682CDD9}"/>
              </a:ext>
            </a:extLst>
          </p:cNvPr>
          <p:cNvSpPr>
            <a:spLocks noGrp="1"/>
          </p:cNvSpPr>
          <p:nvPr>
            <p:ph type="body" idx="2"/>
          </p:nvPr>
        </p:nvSpPr>
        <p:spPr>
          <a:xfrm>
            <a:off x="4833302" y="987893"/>
            <a:ext cx="3837000" cy="3695100"/>
          </a:xfrm>
        </p:spPr>
        <p:txBody>
          <a:bodyPr/>
          <a:lstStyle/>
          <a:p>
            <a:pPr marL="114300" indent="0">
              <a:buNone/>
            </a:pPr>
            <a:r>
              <a:rPr lang="en-US" sz="1600" b="1" dirty="0"/>
              <a:t>Pros</a:t>
            </a:r>
          </a:p>
          <a:p>
            <a:r>
              <a:rPr lang="en-US" sz="1600" dirty="0"/>
              <a:t>Pay no federal income tax</a:t>
            </a:r>
          </a:p>
          <a:p>
            <a:endParaRPr lang="en-US" sz="1600" dirty="0"/>
          </a:p>
          <a:p>
            <a:r>
              <a:rPr lang="en-US" sz="1600" dirty="0"/>
              <a:t>Pay no state income tax (separate registration at the state-level required in some states)</a:t>
            </a:r>
          </a:p>
          <a:p>
            <a:endParaRPr lang="en-US" sz="1600" dirty="0"/>
          </a:p>
          <a:p>
            <a:r>
              <a:rPr lang="en-US" sz="1600" dirty="0"/>
              <a:t>Can receive tax deductible donations</a:t>
            </a:r>
          </a:p>
          <a:p>
            <a:endParaRPr lang="en-US" sz="1600" dirty="0"/>
          </a:p>
          <a:p>
            <a:r>
              <a:rPr lang="en-US" sz="1600" dirty="0"/>
              <a:t>Can receive property &amp; sales tax exemptions (state by state)</a:t>
            </a:r>
          </a:p>
          <a:p>
            <a:endParaRPr lang="en-US" sz="1600" dirty="0"/>
          </a:p>
          <a:p>
            <a:r>
              <a:rPr lang="en-US" sz="1600" dirty="0"/>
              <a:t>Can receive government funds and private foundation grants other organizations are not eligible for</a:t>
            </a:r>
          </a:p>
          <a:p>
            <a:pPr marL="114300" indent="0">
              <a:buNone/>
            </a:pPr>
            <a:endParaRPr lang="en-US" dirty="0"/>
          </a:p>
        </p:txBody>
      </p:sp>
    </p:spTree>
    <p:extLst>
      <p:ext uri="{BB962C8B-B14F-4D97-AF65-F5344CB8AC3E}">
        <p14:creationId xmlns:p14="http://schemas.microsoft.com/office/powerpoint/2010/main" val="3876272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606184-9B42-EF00-784B-43ECD93246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310F97-A1EF-9302-0C62-4F9413C79D57}"/>
              </a:ext>
            </a:extLst>
          </p:cNvPr>
          <p:cNvSpPr>
            <a:spLocks noGrp="1"/>
          </p:cNvSpPr>
          <p:nvPr>
            <p:ph type="title"/>
          </p:nvPr>
        </p:nvSpPr>
        <p:spPr/>
        <p:txBody>
          <a:bodyPr/>
          <a:lstStyle/>
          <a:p>
            <a:r>
              <a:rPr lang="en-US" dirty="0"/>
              <a:t>501(c)(3)</a:t>
            </a:r>
          </a:p>
        </p:txBody>
      </p:sp>
      <p:sp>
        <p:nvSpPr>
          <p:cNvPr id="4" name="Subtitle 3">
            <a:extLst>
              <a:ext uri="{FF2B5EF4-FFF2-40B4-BE49-F238E27FC236}">
                <a16:creationId xmlns:a16="http://schemas.microsoft.com/office/drawing/2014/main" id="{80AD6FE9-0F18-4163-B2A7-09D724C13A2D}"/>
              </a:ext>
            </a:extLst>
          </p:cNvPr>
          <p:cNvSpPr>
            <a:spLocks noGrp="1"/>
          </p:cNvSpPr>
          <p:nvPr>
            <p:ph type="subTitle" idx="1"/>
          </p:nvPr>
        </p:nvSpPr>
        <p:spPr>
          <a:xfrm>
            <a:off x="265500" y="2835443"/>
            <a:ext cx="4045200" cy="1235100"/>
          </a:xfrm>
        </p:spPr>
        <p:txBody>
          <a:bodyPr/>
          <a:lstStyle/>
          <a:p>
            <a:r>
              <a:rPr lang="en-US" sz="1800" dirty="0"/>
              <a:t>Tax Exempt Charitable Organization</a:t>
            </a:r>
          </a:p>
        </p:txBody>
      </p:sp>
      <p:sp>
        <p:nvSpPr>
          <p:cNvPr id="5" name="Text Placeholder 4">
            <a:extLst>
              <a:ext uri="{FF2B5EF4-FFF2-40B4-BE49-F238E27FC236}">
                <a16:creationId xmlns:a16="http://schemas.microsoft.com/office/drawing/2014/main" id="{804F61CF-D921-13A0-42C0-2A8AB37D01B8}"/>
              </a:ext>
            </a:extLst>
          </p:cNvPr>
          <p:cNvSpPr>
            <a:spLocks noGrp="1"/>
          </p:cNvSpPr>
          <p:nvPr>
            <p:ph type="body" idx="2"/>
          </p:nvPr>
        </p:nvSpPr>
        <p:spPr>
          <a:xfrm>
            <a:off x="4833302" y="987893"/>
            <a:ext cx="3837000" cy="3695100"/>
          </a:xfrm>
        </p:spPr>
        <p:txBody>
          <a:bodyPr/>
          <a:lstStyle/>
          <a:p>
            <a:pPr marL="114300" indent="0">
              <a:buNone/>
            </a:pPr>
            <a:r>
              <a:rPr lang="en-US" sz="1600" b="1" dirty="0"/>
              <a:t>Cons</a:t>
            </a:r>
          </a:p>
          <a:p>
            <a:r>
              <a:rPr lang="en-US" sz="1600" dirty="0"/>
              <a:t>Must submit apply with the IRS and file annual reports to the IRS every year ($650 initial filing fee)</a:t>
            </a:r>
            <a:br>
              <a:rPr lang="en-US" sz="1600" dirty="0"/>
            </a:br>
            <a:endParaRPr lang="en-US" sz="1600" dirty="0"/>
          </a:p>
          <a:p>
            <a:r>
              <a:rPr lang="en-US" sz="1600" dirty="0"/>
              <a:t>Restrictions on how they can make money – most income must come from mission-related sources</a:t>
            </a:r>
            <a:br>
              <a:rPr lang="en-US" sz="1600" dirty="0"/>
            </a:br>
            <a:endParaRPr lang="en-US" sz="1600" dirty="0"/>
          </a:p>
          <a:p>
            <a:r>
              <a:rPr lang="en-US" sz="1600" dirty="0"/>
              <a:t>Must have a board of directors</a:t>
            </a:r>
            <a:br>
              <a:rPr lang="en-US" sz="1600" dirty="0"/>
            </a:br>
            <a:endParaRPr lang="en-US" sz="1600" dirty="0"/>
          </a:p>
          <a:p>
            <a:r>
              <a:rPr lang="en-US" sz="1600" dirty="0"/>
              <a:t>Cannot engage in transactions that enrich their members; members cannot have equity in the coop; restrictions on lobbying</a:t>
            </a:r>
          </a:p>
          <a:p>
            <a:pPr marL="114300" indent="0">
              <a:buNone/>
            </a:pPr>
            <a:endParaRPr lang="en-US" dirty="0"/>
          </a:p>
        </p:txBody>
      </p:sp>
    </p:spTree>
    <p:extLst>
      <p:ext uri="{BB962C8B-B14F-4D97-AF65-F5344CB8AC3E}">
        <p14:creationId xmlns:p14="http://schemas.microsoft.com/office/powerpoint/2010/main" val="26748530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7B97B-4CAF-DB43-8712-0EB74943ABCD}"/>
              </a:ext>
            </a:extLst>
          </p:cNvPr>
          <p:cNvSpPr>
            <a:spLocks noGrp="1"/>
          </p:cNvSpPr>
          <p:nvPr>
            <p:ph type="title"/>
          </p:nvPr>
        </p:nvSpPr>
        <p:spPr/>
        <p:txBody>
          <a:bodyPr/>
          <a:lstStyle/>
          <a:p>
            <a:r>
              <a:rPr lang="en-US" dirty="0"/>
              <a:t>Incorporation</a:t>
            </a:r>
          </a:p>
        </p:txBody>
      </p:sp>
      <p:sp>
        <p:nvSpPr>
          <p:cNvPr id="5" name="Text Placeholder 4">
            <a:extLst>
              <a:ext uri="{FF2B5EF4-FFF2-40B4-BE49-F238E27FC236}">
                <a16:creationId xmlns:a16="http://schemas.microsoft.com/office/drawing/2014/main" id="{448C811A-DE8F-5C41-9D60-A8E10C43F3D7}"/>
              </a:ext>
            </a:extLst>
          </p:cNvPr>
          <p:cNvSpPr>
            <a:spLocks noGrp="1"/>
          </p:cNvSpPr>
          <p:nvPr>
            <p:ph type="body" idx="2"/>
          </p:nvPr>
        </p:nvSpPr>
        <p:spPr/>
        <p:txBody>
          <a:bodyPr/>
          <a:lstStyle/>
          <a:p>
            <a:r>
              <a:rPr lang="en-US" dirty="0"/>
              <a:t>Your cooperative must be incorporated to receive 501c3 status. </a:t>
            </a:r>
          </a:p>
          <a:p>
            <a:endParaRPr lang="en-US" dirty="0"/>
          </a:p>
          <a:p>
            <a:r>
              <a:rPr lang="en-US" dirty="0"/>
              <a:t>Your only legal entity options are to be a nonstock cooperative or a nonprofit corporation</a:t>
            </a:r>
          </a:p>
          <a:p>
            <a:endParaRPr lang="en-US" dirty="0"/>
          </a:p>
        </p:txBody>
      </p:sp>
    </p:spTree>
    <p:extLst>
      <p:ext uri="{BB962C8B-B14F-4D97-AF65-F5344CB8AC3E}">
        <p14:creationId xmlns:p14="http://schemas.microsoft.com/office/powerpoint/2010/main" val="296826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5F64"/>
        </a:solidFill>
        <a:effectLst/>
      </p:bgPr>
    </p:bg>
    <p:spTree>
      <p:nvGrpSpPr>
        <p:cNvPr id="1" name="Shape 143"/>
        <p:cNvGrpSpPr/>
        <p:nvPr/>
      </p:nvGrpSpPr>
      <p:grpSpPr>
        <a:xfrm>
          <a:off x="0" y="0"/>
          <a:ext cx="0" cy="0"/>
          <a:chOff x="0" y="0"/>
          <a:chExt cx="0" cy="0"/>
        </a:xfrm>
      </p:grpSpPr>
      <p:sp>
        <p:nvSpPr>
          <p:cNvPr id="144" name="Google Shape;144;p26"/>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000" dirty="0"/>
              <a:t>Eligible Charitable/Educational Purposes for Housing Co-ops</a:t>
            </a:r>
            <a:endParaRPr sz="4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5F64"/>
        </a:solidFill>
        <a:effectLst/>
      </p:bgPr>
    </p:bg>
    <p:spTree>
      <p:nvGrpSpPr>
        <p:cNvPr id="1" name="Shape 148">
          <a:extLst>
            <a:ext uri="{FF2B5EF4-FFF2-40B4-BE49-F238E27FC236}">
              <a16:creationId xmlns:a16="http://schemas.microsoft.com/office/drawing/2014/main" id="{4A7CAE29-13A8-5FF7-117D-139558DED7A0}"/>
            </a:ext>
          </a:extLst>
        </p:cNvPr>
        <p:cNvGrpSpPr/>
        <p:nvPr/>
      </p:nvGrpSpPr>
      <p:grpSpPr>
        <a:xfrm>
          <a:off x="0" y="0"/>
          <a:ext cx="0" cy="0"/>
          <a:chOff x="0" y="0"/>
          <a:chExt cx="0" cy="0"/>
        </a:xfrm>
      </p:grpSpPr>
      <p:sp>
        <p:nvSpPr>
          <p:cNvPr id="149" name="Google Shape;149;p27">
            <a:extLst>
              <a:ext uri="{FF2B5EF4-FFF2-40B4-BE49-F238E27FC236}">
                <a16:creationId xmlns:a16="http://schemas.microsoft.com/office/drawing/2014/main" id="{2DFA6DDC-3709-7BB1-EC61-060AF4D98F79}"/>
              </a:ext>
            </a:extLst>
          </p:cNvPr>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dirty="0"/>
              <a:t>Option 1:</a:t>
            </a:r>
            <a:br>
              <a:rPr lang="en" sz="4800" dirty="0"/>
            </a:br>
            <a:r>
              <a:rPr lang="en" sz="4800" dirty="0"/>
              <a:t>Providing Affordable, </a:t>
            </a:r>
            <a:br>
              <a:rPr lang="en" sz="4800" dirty="0"/>
            </a:br>
            <a:r>
              <a:rPr lang="en" sz="4800" dirty="0"/>
              <a:t>Low-Income Housing</a:t>
            </a:r>
            <a:endParaRPr sz="2800" dirty="0"/>
          </a:p>
        </p:txBody>
      </p:sp>
    </p:spTree>
    <p:extLst>
      <p:ext uri="{BB962C8B-B14F-4D97-AF65-F5344CB8AC3E}">
        <p14:creationId xmlns:p14="http://schemas.microsoft.com/office/powerpoint/2010/main" val="2999963115"/>
      </p:ext>
    </p:extLst>
  </p:cSld>
  <p:clrMapOvr>
    <a:masterClrMapping/>
  </p:clrMapOvr>
</p:sld>
</file>

<file path=ppt/theme/theme1.xml><?xml version="1.0" encoding="utf-8"?>
<a:theme xmlns:a="http://schemas.openxmlformats.org/drawingml/2006/main" name="NASCO Template">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38449</TotalTime>
  <Words>1749</Words>
  <Application>Microsoft Macintosh PowerPoint</Application>
  <PresentationFormat>On-screen Show (16:9)</PresentationFormat>
  <Paragraphs>148</Paragraphs>
  <Slides>31</Slides>
  <Notes>31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Avenir</vt:lpstr>
      <vt:lpstr>CG Times</vt:lpstr>
      <vt:lpstr>Google Sans</vt:lpstr>
      <vt:lpstr>Times New Roman</vt:lpstr>
      <vt:lpstr>NASCO Template</vt:lpstr>
      <vt:lpstr>501(c)(3) Status for Housing Co-ops</vt:lpstr>
      <vt:lpstr>Overview</vt:lpstr>
      <vt:lpstr>501(c)(3) Status</vt:lpstr>
      <vt:lpstr>501(c)(3)</vt:lpstr>
      <vt:lpstr>501(c)(3)</vt:lpstr>
      <vt:lpstr>501(c)(3)</vt:lpstr>
      <vt:lpstr>Incorporation</vt:lpstr>
      <vt:lpstr>Eligible Charitable/Educational Purposes for Housing Co-ops</vt:lpstr>
      <vt:lpstr>Option 1: Providing Affordable,  Low-Income Housing</vt:lpstr>
      <vt:lpstr>Safe Harbor for Relief of the Poor</vt:lpstr>
      <vt:lpstr>Safe Harbor for Relief of the Poor</vt:lpstr>
      <vt:lpstr>Safe Harbor for Relief of the Poor</vt:lpstr>
      <vt:lpstr>Safe Harbor for Relief of the Poor</vt:lpstr>
      <vt:lpstr>Option 2:  Providing Student Housing</vt:lpstr>
      <vt:lpstr>Student Housing Cooperatives qualify as “educational”</vt:lpstr>
      <vt:lpstr>Public Support Test</vt:lpstr>
      <vt:lpstr>Public Support Test</vt:lpstr>
      <vt:lpstr>Public Support Test</vt:lpstr>
      <vt:lpstr>Public Support Test</vt:lpstr>
      <vt:lpstr>Key Provisions  for Articles and Bylaws</vt:lpstr>
      <vt:lpstr>Purpose</vt:lpstr>
      <vt:lpstr>Powers Pt. 1</vt:lpstr>
      <vt:lpstr>Powers Pt. 2</vt:lpstr>
      <vt:lpstr>Dissolution</vt:lpstr>
      <vt:lpstr>Application Process</vt:lpstr>
      <vt:lpstr>Form 1023</vt:lpstr>
      <vt:lpstr>Online Presence</vt:lpstr>
      <vt:lpstr>State v. Federal Recognition</vt:lpstr>
      <vt:lpstr>Key Documents / Policies</vt:lpstr>
      <vt:lpstr>Key Docs &amp; Policies</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Incorporation &amp; Bylaws</dc:title>
  <cp:lastModifiedBy>West Foster</cp:lastModifiedBy>
  <cp:revision>64</cp:revision>
  <dcterms:modified xsi:type="dcterms:W3CDTF">2025-09-30T12:27:35Z</dcterms:modified>
</cp:coreProperties>
</file>