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5143500" cx="9144000"/>
  <p:notesSz cx="6858000" cy="9144000"/>
  <p:embeddedFontLst>
    <p:embeddedFont>
      <p:font typeface="PT Sans Narrow"/>
      <p:regular r:id="rId38"/>
      <p:bold r:id="rId39"/>
    </p:embeddedFont>
    <p:embeddedFont>
      <p:font typeface="Open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OpenSans-regular.fntdata"/><Relationship Id="rId20" Type="http://schemas.openxmlformats.org/officeDocument/2006/relationships/slide" Target="slides/slide16.xml"/><Relationship Id="rId42" Type="http://schemas.openxmlformats.org/officeDocument/2006/relationships/font" Target="fonts/OpenSans-italic.fntdata"/><Relationship Id="rId41" Type="http://schemas.openxmlformats.org/officeDocument/2006/relationships/font" Target="fonts/OpenSans-bold.fntdata"/><Relationship Id="rId22" Type="http://schemas.openxmlformats.org/officeDocument/2006/relationships/slide" Target="slides/slide18.xml"/><Relationship Id="rId21" Type="http://schemas.openxmlformats.org/officeDocument/2006/relationships/slide" Target="slides/slide17.xml"/><Relationship Id="rId43" Type="http://schemas.openxmlformats.org/officeDocument/2006/relationships/font" Target="fonts/OpenSans-bold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PTSansNarrow-bold.fntdata"/><Relationship Id="rId16" Type="http://schemas.openxmlformats.org/officeDocument/2006/relationships/slide" Target="slides/slide12.xml"/><Relationship Id="rId38" Type="http://schemas.openxmlformats.org/officeDocument/2006/relationships/font" Target="fonts/PTSansNarrow-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who.int/violence_injury_prevention/resources/publications/en/guidelines_chap2.pd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Power, Control, and Intimate Partner Sexual Violence in Haiti</a:t>
            </a:r>
            <a:br>
              <a:rPr lang="en"/>
            </a:br>
            <a:r>
              <a:rPr lang="en"/>
              <a:t>Anastasia J. Gage, Ph.D.1,2 and Paul L. Hutchinson, Ph.D.1</a:t>
            </a:r>
          </a:p>
          <a:p>
            <a:pPr lvl="0">
              <a:spcBef>
                <a:spcPts val="0"/>
              </a:spcBef>
              <a:buNone/>
            </a:pPr>
            <a:r>
              <a:t/>
            </a:r>
            <a:endParaRPr/>
          </a:p>
          <a:p>
            <a:pPr lvl="0">
              <a:spcBef>
                <a:spcPts val="0"/>
              </a:spcBef>
              <a:buNone/>
            </a:pPr>
            <a:r>
              <a:t/>
            </a:r>
            <a:endParaRPr/>
          </a:p>
          <a:p>
            <a:pPr lvl="0">
              <a:spcBef>
                <a:spcPts val="0"/>
              </a:spcBef>
              <a:buNone/>
            </a:pPr>
            <a:r>
              <a:rPr lang="en"/>
              <a:t>http://www.consented.ca/basics/power-and-control/</a:t>
            </a:r>
          </a:p>
          <a:p>
            <a:pPr lvl="0">
              <a:spcBef>
                <a:spcPts val="0"/>
              </a:spcBef>
              <a:buNone/>
            </a:pPr>
            <a:r>
              <a:t/>
            </a:r>
            <a:endParaRPr/>
          </a:p>
          <a:p>
            <a:pPr lvl="0">
              <a:spcBef>
                <a:spcPts val="0"/>
              </a:spcBef>
              <a:buNone/>
            </a:pPr>
            <a:r>
              <a:rPr lang="en" u="sng">
                <a:solidFill>
                  <a:schemeClr val="hlink"/>
                </a:solidFill>
                <a:hlinkClick r:id="rId2"/>
              </a:rPr>
              <a:t>http://www.who.int/violence_injury_prevention/resources/publications/en/guidelines_chap2.pdf</a:t>
            </a:r>
          </a:p>
          <a:p>
            <a:pPr lvl="0">
              <a:spcBef>
                <a:spcPts val="0"/>
              </a:spcBef>
              <a:buNone/>
            </a:pPr>
            <a:r>
              <a:t/>
            </a:r>
            <a:endParaRPr/>
          </a:p>
          <a:p>
            <a:pPr lvl="0" rtl="0">
              <a:spcBef>
                <a:spcPts val="0"/>
              </a:spcBef>
              <a:buNone/>
            </a:pPr>
            <a:br>
              <a:rPr lang="en"/>
            </a:b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lnSpc>
                <a:spcPct val="100000"/>
              </a:lnSpc>
              <a:spcBef>
                <a:spcPts val="0"/>
              </a:spcBef>
              <a:spcAft>
                <a:spcPts val="1600"/>
              </a:spcAft>
              <a:buNone/>
            </a:pPr>
            <a:r>
              <a:t/>
            </a:r>
            <a:endParaRPr>
              <a:latin typeface="Open Sans"/>
              <a:ea typeface="Open Sans"/>
              <a:cs typeface="Open Sans"/>
              <a:sym typeface="Open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lnSpc>
                <a:spcPct val="100000"/>
              </a:lnSpc>
              <a:spcBef>
                <a:spcPts val="0"/>
              </a:spcBef>
              <a:spcAft>
                <a:spcPts val="1600"/>
              </a:spcAft>
              <a:buNone/>
            </a:pPr>
            <a:r>
              <a:t/>
            </a:r>
            <a:endParaRPr>
              <a:latin typeface="Open Sans"/>
              <a:ea typeface="Open Sans"/>
              <a:cs typeface="Open Sans"/>
              <a:sym typeface="Open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lnSpc>
                <a:spcPct val="100000"/>
              </a:lnSpc>
              <a:spcBef>
                <a:spcPts val="0"/>
              </a:spcBef>
              <a:spcAft>
                <a:spcPts val="0"/>
              </a:spcAft>
              <a:buNone/>
            </a:pPr>
            <a:r>
              <a:rPr lang="en">
                <a:latin typeface="Open Sans"/>
                <a:ea typeface="Open Sans"/>
                <a:cs typeface="Open Sans"/>
                <a:sym typeface="Open Sans"/>
              </a:rPr>
              <a:t>Point 2: change to more specifically address the construction of people as monsters; humanization/dehumanization dichotomy? Present as barrier to effectively creating change.</a:t>
            </a:r>
          </a:p>
          <a:p>
            <a:pPr lvl="0" rtl="0">
              <a:lnSpc>
                <a:spcPct val="100000"/>
              </a:lnSpc>
              <a:spcBef>
                <a:spcPts val="0"/>
              </a:spcBef>
              <a:spcAft>
                <a:spcPts val="0"/>
              </a:spcAft>
              <a:buNone/>
            </a:pPr>
            <a:r>
              <a:t/>
            </a:r>
            <a:endParaRPr>
              <a:latin typeface="Open Sans"/>
              <a:ea typeface="Open Sans"/>
              <a:cs typeface="Open Sans"/>
              <a:sym typeface="Open Sans"/>
            </a:endParaRPr>
          </a:p>
          <a:p>
            <a:pPr lvl="0" rtl="0">
              <a:lnSpc>
                <a:spcPct val="100000"/>
              </a:lnSpc>
              <a:spcBef>
                <a:spcPts val="0"/>
              </a:spcBef>
              <a:spcAft>
                <a:spcPts val="0"/>
              </a:spcAft>
              <a:buNone/>
            </a:pPr>
            <a:r>
              <a:t/>
            </a:r>
            <a:endParaRPr>
              <a:latin typeface="Open Sans"/>
              <a:ea typeface="Open Sans"/>
              <a:cs typeface="Open Sans"/>
              <a:sym typeface="Open Sans"/>
            </a:endParaRPr>
          </a:p>
          <a:p>
            <a:pPr lvl="0" rtl="0">
              <a:lnSpc>
                <a:spcPct val="100000"/>
              </a:lnSpc>
              <a:spcBef>
                <a:spcPts val="0"/>
              </a:spcBef>
              <a:spcAft>
                <a:spcPts val="0"/>
              </a:spcAft>
              <a:buNone/>
            </a:pPr>
            <a:r>
              <a:rPr lang="en">
                <a:latin typeface="Open Sans"/>
                <a:ea typeface="Open Sans"/>
                <a:cs typeface="Open Sans"/>
                <a:sym typeface="Open Sans"/>
              </a:rPr>
              <a:t>Contrast w/: Who is the audience of consent workshops?</a:t>
            </a:r>
          </a:p>
          <a:p>
            <a:pPr lvl="0" rtl="0">
              <a:lnSpc>
                <a:spcPct val="100000"/>
              </a:lnSpc>
              <a:spcBef>
                <a:spcPts val="0"/>
              </a:spcBef>
              <a:spcAft>
                <a:spcPts val="0"/>
              </a:spcAft>
              <a:buNone/>
            </a:pPr>
            <a:r>
              <a:rPr lang="en">
                <a:latin typeface="Open Sans"/>
                <a:ea typeface="Open Sans"/>
                <a:cs typeface="Open Sans"/>
                <a:sym typeface="Open Sans"/>
              </a:rPr>
              <a:t>Rapists and abusers! Rapists and abusers cause sexual violence!</a:t>
            </a:r>
          </a:p>
          <a:p>
            <a:pPr lvl="0" rtl="0">
              <a:lnSpc>
                <a:spcPct val="100000"/>
              </a:lnSpc>
              <a:spcBef>
                <a:spcPts val="0"/>
              </a:spcBef>
              <a:spcAft>
                <a:spcPts val="0"/>
              </a:spcAft>
              <a:buNone/>
            </a:pPr>
            <a:r>
              <a:t/>
            </a:r>
            <a:endParaRPr>
              <a:latin typeface="Open Sans"/>
              <a:ea typeface="Open Sans"/>
              <a:cs typeface="Open Sans"/>
              <a:sym typeface="Open Sans"/>
            </a:endParaRPr>
          </a:p>
          <a:p>
            <a:pPr lvl="0" rtl="0">
              <a:lnSpc>
                <a:spcPct val="100000"/>
              </a:lnSpc>
              <a:spcBef>
                <a:spcPts val="0"/>
              </a:spcBef>
              <a:spcAft>
                <a:spcPts val="0"/>
              </a:spcAft>
              <a:buNone/>
            </a:pPr>
            <a:r>
              <a:rPr b="1" lang="en">
                <a:latin typeface="Open Sans"/>
                <a:ea typeface="Open Sans"/>
                <a:cs typeface="Open Sans"/>
                <a:sym typeface="Open Sans"/>
              </a:rPr>
              <a:t>Slide Content:</a:t>
            </a:r>
          </a:p>
          <a:p>
            <a:pPr lvl="0" rtl="0">
              <a:lnSpc>
                <a:spcPct val="100000"/>
              </a:lnSpc>
              <a:spcBef>
                <a:spcPts val="0"/>
              </a:spcBef>
              <a:spcAft>
                <a:spcPts val="0"/>
              </a:spcAft>
              <a:buNone/>
            </a:pPr>
            <a:r>
              <a:rPr lang="en">
                <a:latin typeface="Open Sans"/>
                <a:ea typeface="Open Sans"/>
                <a:cs typeface="Open Sans"/>
                <a:sym typeface="Open Sans"/>
              </a:rPr>
              <a:t>Who is responsible for rape and sexual violence?</a:t>
            </a:r>
          </a:p>
          <a:p>
            <a:pPr lvl="0" rtl="0">
              <a:lnSpc>
                <a:spcPct val="100000"/>
              </a:lnSpc>
              <a:spcBef>
                <a:spcPts val="0"/>
              </a:spcBef>
              <a:spcAft>
                <a:spcPts val="0"/>
              </a:spcAft>
              <a:buNone/>
            </a:pPr>
            <a:r>
              <a:rPr lang="en">
                <a:latin typeface="Open Sans"/>
                <a:ea typeface="Open Sans"/>
                <a:cs typeface="Open Sans"/>
                <a:sym typeface="Open Sans"/>
              </a:rPr>
              <a:t>In order to effectively address the issue of sexual violence in our communities, we’re going to have to…</a:t>
            </a:r>
          </a:p>
          <a:p>
            <a:pPr indent="-317500" lvl="0" marL="457200" rtl="0">
              <a:lnSpc>
                <a:spcPct val="100000"/>
              </a:lnSpc>
              <a:spcBef>
                <a:spcPts val="0"/>
              </a:spcBef>
              <a:spcAft>
                <a:spcPts val="0"/>
              </a:spcAft>
              <a:buFont typeface="Open Sans"/>
            </a:pPr>
            <a:r>
              <a:rPr lang="en">
                <a:latin typeface="Open Sans"/>
                <a:ea typeface="Open Sans"/>
                <a:cs typeface="Open Sans"/>
                <a:sym typeface="Open Sans"/>
              </a:rPr>
              <a:t>...acknowledge that rapists and abusers come from our community. They are not outsiders--they are our friends, acquaintances, the hosts of our parties, etc. etc.</a:t>
            </a:r>
          </a:p>
          <a:p>
            <a:pPr indent="-317500" lvl="0" marL="457200" rtl="0">
              <a:lnSpc>
                <a:spcPct val="100000"/>
              </a:lnSpc>
              <a:spcBef>
                <a:spcPts val="0"/>
              </a:spcBef>
              <a:spcAft>
                <a:spcPts val="0"/>
              </a:spcAft>
              <a:buFont typeface="Open Sans"/>
            </a:pPr>
            <a:r>
              <a:rPr lang="en">
                <a:latin typeface="Open Sans"/>
                <a:ea typeface="Open Sans"/>
                <a:cs typeface="Open Sans"/>
                <a:sym typeface="Open Sans"/>
              </a:rPr>
              <a:t>...get comfortable with treating rapists and abusers like the complex, deeply flawed, but still human people that they are.</a:t>
            </a:r>
          </a:p>
          <a:p>
            <a:pPr indent="-317500" lvl="0" marL="457200" rtl="0">
              <a:lnSpc>
                <a:spcPct val="100000"/>
              </a:lnSpc>
              <a:spcBef>
                <a:spcPts val="0"/>
              </a:spcBef>
              <a:spcAft>
                <a:spcPts val="0"/>
              </a:spcAft>
              <a:buFont typeface="Open Sans"/>
            </a:pPr>
            <a:r>
              <a:rPr lang="en">
                <a:latin typeface="Open Sans"/>
                <a:ea typeface="Open Sans"/>
                <a:cs typeface="Open Sans"/>
                <a:sym typeface="Open Sans"/>
              </a:rPr>
              <a:t>...accept that our community produces rapists and abusers not by accident, but through a variety of social processes that we built--and that we can destroy.</a:t>
            </a:r>
          </a:p>
          <a:p>
            <a:pPr indent="-317500" lvl="0" marL="457200" rtl="0">
              <a:lnSpc>
                <a:spcPct val="100000"/>
              </a:lnSpc>
              <a:spcBef>
                <a:spcPts val="0"/>
              </a:spcBef>
              <a:spcAft>
                <a:spcPts val="1600"/>
              </a:spcAft>
              <a:buFont typeface="Open Sans"/>
            </a:pPr>
            <a:r>
              <a:rPr lang="en">
                <a:latin typeface="Open Sans"/>
                <a:ea typeface="Open Sans"/>
                <a:cs typeface="Open Sans"/>
                <a:sym typeface="Open Sans"/>
              </a:rPr>
              <a:t>...be okay with doing a lot of work to benefit people who would otherwise be doing really shitty things.</a:t>
            </a:r>
          </a:p>
          <a:p>
            <a:pPr lvl="0" rtl="0">
              <a:lnSpc>
                <a:spcPct val="100000"/>
              </a:lnSpc>
              <a:spcBef>
                <a:spcPts val="0"/>
              </a:spcBef>
              <a:spcAft>
                <a:spcPts val="1600"/>
              </a:spcAft>
              <a:buNone/>
            </a:pPr>
            <a:r>
              <a:t/>
            </a:r>
            <a:endParaRPr>
              <a:latin typeface="Open Sans"/>
              <a:ea typeface="Open Sans"/>
              <a:cs typeface="Open Sans"/>
              <a:sym typeface="Open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Instructions on next click. </a:t>
            </a:r>
          </a:p>
          <a:p>
            <a:pPr lvl="0">
              <a:spcBef>
                <a:spcPts val="0"/>
              </a:spcBef>
              <a:buNone/>
            </a:pPr>
            <a:r>
              <a:t/>
            </a:r>
            <a:endParaRPr/>
          </a:p>
          <a:p>
            <a:pPr lvl="0">
              <a:spcBef>
                <a:spcPts val="0"/>
              </a:spcBef>
              <a:buNone/>
            </a:pPr>
            <a:r>
              <a:rPr lang="en"/>
              <a:t>5 questions for 5 levels?</a:t>
            </a:r>
          </a:p>
          <a:p>
            <a:pPr lvl="0">
              <a:spcBef>
                <a:spcPts val="0"/>
              </a:spcBef>
              <a:buNone/>
            </a:pPr>
            <a:r>
              <a:t/>
            </a:r>
            <a:endParaRPr/>
          </a:p>
          <a:p>
            <a:pPr lvl="0">
              <a:spcBef>
                <a:spcPts val="0"/>
              </a:spcBef>
              <a:buNone/>
            </a:pPr>
            <a:r>
              <a:rPr lang="en"/>
              <a:t>Intra: mental health</a:t>
            </a:r>
          </a:p>
          <a:p>
            <a:pPr lvl="0">
              <a:spcBef>
                <a:spcPts val="0"/>
              </a:spcBef>
              <a:buNone/>
            </a:pPr>
            <a:r>
              <a:rPr lang="en"/>
              <a:t>Inter: communication and skills</a:t>
            </a:r>
          </a:p>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Needs edited, yea?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4" name="Shape 23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5" name="Shape 2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0" name="Shape 2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Shape 2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9" name="Shape 2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5" name="Shape 2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1" name="Shape 2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lgn="ctr">
              <a:lnSpc>
                <a:spcPct val="115000"/>
              </a:lnSpc>
              <a:spcBef>
                <a:spcPts val="0"/>
              </a:spcBef>
              <a:spcAft>
                <a:spcPts val="1600"/>
              </a:spcAft>
              <a:buNone/>
            </a:pPr>
            <a:r>
              <a:rPr lang="en" sz="1800">
                <a:solidFill>
                  <a:schemeClr val="dk2"/>
                </a:solidFill>
                <a:latin typeface="Open Sans"/>
                <a:ea typeface="Open Sans"/>
                <a:cs typeface="Open Sans"/>
                <a:sym typeface="Open Sans"/>
              </a:rPr>
              <a:t>Post-it note strategy takeaway?</a:t>
            </a:r>
          </a:p>
          <a:p>
            <a:pPr lvl="0" rt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7" name="Shape 2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This is not a consent workshop, but you need to know what we’re talking about when we talk about consent. This is the framework we use when teaching young people how to practice it--it may not look like yours, but there’s probably a lot of overlap.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Telling people to use consent workshops as a core prevention strategy is like telling people to recycle to end global warming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Telling people to use consent workshops as a core prevention strategy is like telling people to recycle to end global warming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7007735" y="3176888"/>
            <a:ext cx="562200" cy="0"/>
          </a:xfrm>
          <a:prstGeom prst="straightConnector1">
            <a:avLst/>
          </a:prstGeom>
          <a:noFill/>
          <a:ln cap="flat" cmpd="sng" w="76200">
            <a:solidFill>
              <a:schemeClr val="lt2"/>
            </a:solidFill>
            <a:prstDash val="solid"/>
            <a:round/>
            <a:headEnd len="med" w="med" type="none"/>
            <a:tailEnd len="med" w="med" type="none"/>
          </a:ln>
        </p:spPr>
      </p:cxnSp>
      <p:cxnSp>
        <p:nvCxnSpPr>
          <p:cNvPr id="11" name="Shape 11"/>
          <p:cNvCxnSpPr/>
          <p:nvPr/>
        </p:nvCxnSpPr>
        <p:spPr>
          <a:xfrm>
            <a:off x="1575035" y="3158252"/>
            <a:ext cx="562200" cy="0"/>
          </a:xfrm>
          <a:prstGeom prst="straightConnector1">
            <a:avLst/>
          </a:prstGeom>
          <a:noFill/>
          <a:ln cap="flat" cmpd="sng" w="76200">
            <a:solidFill>
              <a:schemeClr val="lt2"/>
            </a:solidFill>
            <a:prstDash val="solid"/>
            <a:round/>
            <a:headEnd len="med" w="med" type="none"/>
            <a:tailEnd len="med" w="med" type="none"/>
          </a:ln>
        </p:spPr>
      </p:cxnSp>
      <p:grpSp>
        <p:nvGrpSpPr>
          <p:cNvPr id="12" name="Shape 12"/>
          <p:cNvGrpSpPr/>
          <p:nvPr/>
        </p:nvGrpSpPr>
        <p:grpSpPr>
          <a:xfrm>
            <a:off x="1004144" y="1022025"/>
            <a:ext cx="7136668" cy="152400"/>
            <a:chOff x="1346429" y="1011300"/>
            <a:chExt cx="6452100" cy="152400"/>
          </a:xfrm>
        </p:grpSpPr>
        <p:cxnSp>
          <p:nvCxnSpPr>
            <p:cNvPr id="13" name="Shape 13"/>
            <p:cNvCxnSpPr/>
            <p:nvPr/>
          </p:nvCxnSpPr>
          <p:spPr>
            <a:xfrm rot="10800000">
              <a:off x="1346429" y="1011300"/>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4" name="Shape 14"/>
            <p:cNvCxnSpPr/>
            <p:nvPr/>
          </p:nvCxnSpPr>
          <p:spPr>
            <a:xfrm rot="10800000">
              <a:off x="1346429" y="1163700"/>
              <a:ext cx="6452100" cy="0"/>
            </a:xfrm>
            <a:prstGeom prst="straightConnector1">
              <a:avLst/>
            </a:prstGeom>
            <a:noFill/>
            <a:ln cap="flat" cmpd="sng" w="9525">
              <a:solidFill>
                <a:schemeClr val="accent3"/>
              </a:solidFill>
              <a:prstDash val="solid"/>
              <a:round/>
              <a:headEnd len="med" w="med" type="none"/>
              <a:tailEnd len="med" w="med" type="none"/>
            </a:ln>
          </p:spPr>
        </p:cxnSp>
      </p:grpSp>
      <p:grpSp>
        <p:nvGrpSpPr>
          <p:cNvPr id="15" name="Shape 15"/>
          <p:cNvGrpSpPr/>
          <p:nvPr/>
        </p:nvGrpSpPr>
        <p:grpSpPr>
          <a:xfrm>
            <a:off x="1004151" y="3969100"/>
            <a:ext cx="7136668" cy="152400"/>
            <a:chOff x="1346435" y="3969088"/>
            <a:chExt cx="6452100" cy="152400"/>
          </a:xfrm>
        </p:grpSpPr>
        <p:cxnSp>
          <p:nvCxnSpPr>
            <p:cNvPr id="16" name="Shape 16"/>
            <p:cNvCxnSpPr/>
            <p:nvPr/>
          </p:nvCxnSpPr>
          <p:spPr>
            <a:xfrm>
              <a:off x="1346435" y="4121488"/>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7" name="Shape 17"/>
            <p:cNvCxnSpPr/>
            <p:nvPr/>
          </p:nvCxnSpPr>
          <p:spPr>
            <a:xfrm>
              <a:off x="1346435" y="3969088"/>
              <a:ext cx="6452100" cy="0"/>
            </a:xfrm>
            <a:prstGeom prst="straightConnector1">
              <a:avLst/>
            </a:prstGeom>
            <a:noFill/>
            <a:ln cap="flat" cmpd="sng" w="9525">
              <a:solidFill>
                <a:schemeClr val="accent3"/>
              </a:solidFill>
              <a:prstDash val="solid"/>
              <a:round/>
              <a:headEnd len="med" w="med" type="none"/>
              <a:tailEnd len="med" w="med" type="none"/>
            </a:ln>
          </p:spPr>
        </p:cxnSp>
      </p:grpSp>
      <p:sp>
        <p:nvSpPr>
          <p:cNvPr id="18" name="Shape 18"/>
          <p:cNvSpPr txBox="1"/>
          <p:nvPr>
            <p:ph type="ctrTitle"/>
          </p:nvPr>
        </p:nvSpPr>
        <p:spPr>
          <a:xfrm>
            <a:off x="1004150" y="1751764"/>
            <a:ext cx="7136700" cy="1022400"/>
          </a:xfrm>
          <a:prstGeom prst="rect">
            <a:avLst/>
          </a:prstGeom>
        </p:spPr>
        <p:txBody>
          <a:bodyPr anchorCtr="0" anchor="b" bIns="91425" lIns="91425" rIns="91425" wrap="square"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9" name="Shape 19"/>
          <p:cNvSpPr txBox="1"/>
          <p:nvPr>
            <p:ph idx="1" type="subTitle"/>
          </p:nvPr>
        </p:nvSpPr>
        <p:spPr>
          <a:xfrm>
            <a:off x="2137225" y="2850039"/>
            <a:ext cx="4870500" cy="7926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20" name="Shape 2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55"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57" name="Shape 57"/>
          <p:cNvSpPr txBox="1"/>
          <p:nvPr>
            <p:ph type="title"/>
          </p:nvPr>
        </p:nvSpPr>
        <p:spPr>
          <a:xfrm>
            <a:off x="311700" y="1304850"/>
            <a:ext cx="8520600" cy="1538400"/>
          </a:xfrm>
          <a:prstGeom prst="rect">
            <a:avLst/>
          </a:prstGeom>
        </p:spPr>
        <p:txBody>
          <a:bodyPr anchorCtr="0" anchor="ctr" bIns="91425" lIns="91425" rIns="91425" wrap="square" tIns="91425"/>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p:txBody>
      </p:sp>
      <p:sp>
        <p:nvSpPr>
          <p:cNvPr id="58" name="Shape 58"/>
          <p:cNvSpPr txBox="1"/>
          <p:nvPr>
            <p:ph idx="1" type="body"/>
          </p:nvPr>
        </p:nvSpPr>
        <p:spPr>
          <a:xfrm>
            <a:off x="311700" y="2995650"/>
            <a:ext cx="8520600" cy="10716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9" name="Shape 5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60" name="Shape 60"/>
        <p:cNvGrpSpPr/>
        <p:nvPr/>
      </p:nvGrpSpPr>
      <p:grpSpPr>
        <a:xfrm>
          <a:off x="0" y="0"/>
          <a:ext cx="0" cy="0"/>
          <a:chOff x="0" y="0"/>
          <a:chExt cx="0" cy="0"/>
        </a:xfrm>
      </p:grpSpPr>
      <p:sp>
        <p:nvSpPr>
          <p:cNvPr id="61" name="Shape 6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2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23" name="Shape 23"/>
          <p:cNvSpPr txBox="1"/>
          <p:nvPr>
            <p:ph type="title"/>
          </p:nvPr>
        </p:nvSpPr>
        <p:spPr>
          <a:xfrm>
            <a:off x="311700" y="814800"/>
            <a:ext cx="8571300" cy="942000"/>
          </a:xfrm>
          <a:prstGeom prst="rect">
            <a:avLst/>
          </a:prstGeom>
        </p:spPr>
        <p:txBody>
          <a:bodyPr anchorCtr="0" anchor="ctr"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5"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27" name="Shape 27"/>
          <p:cNvSpPr txBox="1"/>
          <p:nvPr>
            <p:ph type="title"/>
          </p:nvPr>
        </p:nvSpPr>
        <p:spPr>
          <a:xfrm>
            <a:off x="311700" y="445025"/>
            <a:ext cx="8520600" cy="707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11700" y="1266325"/>
            <a:ext cx="8520600" cy="330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30" name="Shape 30"/>
        <p:cNvGrpSpPr/>
        <p:nvPr/>
      </p:nvGrpSpPr>
      <p:grpSpPr>
        <a:xfrm>
          <a:off x="0" y="0"/>
          <a:ext cx="0" cy="0"/>
          <a:chOff x="0" y="0"/>
          <a:chExt cx="0" cy="0"/>
        </a:xfrm>
      </p:grpSpPr>
      <p:sp>
        <p:nvSpPr>
          <p:cNvPr id="31" name="Shape 31"/>
          <p:cNvSpPr txBox="1"/>
          <p:nvPr>
            <p:ph type="title"/>
          </p:nvPr>
        </p:nvSpPr>
        <p:spPr>
          <a:xfrm>
            <a:off x="311700" y="445025"/>
            <a:ext cx="8520600" cy="707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 type="body"/>
          </p:nvPr>
        </p:nvSpPr>
        <p:spPr>
          <a:xfrm>
            <a:off x="311700" y="1266175"/>
            <a:ext cx="3999900" cy="33027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2" type="body"/>
          </p:nvPr>
        </p:nvSpPr>
        <p:spPr>
          <a:xfrm>
            <a:off x="4832400" y="1266175"/>
            <a:ext cx="3999900" cy="33027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311700" y="445025"/>
            <a:ext cx="8520600" cy="707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8" name="Shape 38"/>
        <p:cNvGrpSpPr/>
        <p:nvPr/>
      </p:nvGrpSpPr>
      <p:grpSpPr>
        <a:xfrm>
          <a:off x="0" y="0"/>
          <a:ext cx="0" cy="0"/>
          <a:chOff x="0" y="0"/>
          <a:chExt cx="0" cy="0"/>
        </a:xfrm>
      </p:grpSpPr>
      <p:sp>
        <p:nvSpPr>
          <p:cNvPr id="39" name="Shape 3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6"/>
        </a:solidFill>
      </p:bgPr>
    </p:bg>
    <p:spTree>
      <p:nvGrpSpPr>
        <p:cNvPr id="42" name="Shape 42"/>
        <p:cNvGrpSpPr/>
        <p:nvPr/>
      </p:nvGrpSpPr>
      <p:grpSpPr>
        <a:xfrm>
          <a:off x="0" y="0"/>
          <a:ext cx="0" cy="0"/>
          <a:chOff x="0" y="0"/>
          <a:chExt cx="0" cy="0"/>
        </a:xfrm>
      </p:grpSpPr>
      <p:sp>
        <p:nvSpPr>
          <p:cNvPr id="43" name="Shape 43"/>
          <p:cNvSpPr txBox="1"/>
          <p:nvPr>
            <p:ph type="title"/>
          </p:nvPr>
        </p:nvSpPr>
        <p:spPr>
          <a:xfrm>
            <a:off x="490250" y="526350"/>
            <a:ext cx="5613600" cy="4090800"/>
          </a:xfrm>
          <a:prstGeom prst="rect">
            <a:avLst/>
          </a:prstGeom>
        </p:spPr>
        <p:txBody>
          <a:bodyPr anchorCtr="0" anchor="ctr" bIns="91425" lIns="91425" rIns="91425" wrap="square" tIns="91425"/>
          <a:lstStyle>
            <a:lvl1pPr lvl="0">
              <a:spcBef>
                <a:spcPts val="0"/>
              </a:spcBef>
              <a:buClr>
                <a:schemeClr val="dk2"/>
              </a:buClr>
              <a:buSzPct val="100000"/>
              <a:defRPr b="0" sz="5400">
                <a:solidFill>
                  <a:schemeClr val="dk2"/>
                </a:solidFill>
              </a:defRPr>
            </a:lvl1pPr>
            <a:lvl2pPr lvl="1">
              <a:spcBef>
                <a:spcPts val="0"/>
              </a:spcBef>
              <a:buClr>
                <a:schemeClr val="dk2"/>
              </a:buClr>
              <a:buSzPct val="100000"/>
              <a:defRPr b="0" sz="5400">
                <a:solidFill>
                  <a:schemeClr val="dk2"/>
                </a:solidFill>
              </a:defRPr>
            </a:lvl2pPr>
            <a:lvl3pPr lvl="2">
              <a:spcBef>
                <a:spcPts val="0"/>
              </a:spcBef>
              <a:buClr>
                <a:schemeClr val="dk2"/>
              </a:buClr>
              <a:buSzPct val="100000"/>
              <a:defRPr b="0" sz="5400">
                <a:solidFill>
                  <a:schemeClr val="dk2"/>
                </a:solidFill>
              </a:defRPr>
            </a:lvl3pPr>
            <a:lvl4pPr lvl="3">
              <a:spcBef>
                <a:spcPts val="0"/>
              </a:spcBef>
              <a:buClr>
                <a:schemeClr val="dk2"/>
              </a:buClr>
              <a:buSzPct val="100000"/>
              <a:defRPr b="0" sz="5400">
                <a:solidFill>
                  <a:schemeClr val="dk2"/>
                </a:solidFill>
              </a:defRPr>
            </a:lvl4pPr>
            <a:lvl5pPr lvl="4">
              <a:spcBef>
                <a:spcPts val="0"/>
              </a:spcBef>
              <a:buClr>
                <a:schemeClr val="dk2"/>
              </a:buClr>
              <a:buSzPct val="100000"/>
              <a:defRPr b="0" sz="5400">
                <a:solidFill>
                  <a:schemeClr val="dk2"/>
                </a:solidFill>
              </a:defRPr>
            </a:lvl5pPr>
            <a:lvl6pPr lvl="5">
              <a:spcBef>
                <a:spcPts val="0"/>
              </a:spcBef>
              <a:buClr>
                <a:schemeClr val="dk2"/>
              </a:buClr>
              <a:buSzPct val="100000"/>
              <a:defRPr b="0" sz="5400">
                <a:solidFill>
                  <a:schemeClr val="dk2"/>
                </a:solidFill>
              </a:defRPr>
            </a:lvl6pPr>
            <a:lvl7pPr lvl="6">
              <a:spcBef>
                <a:spcPts val="0"/>
              </a:spcBef>
              <a:buClr>
                <a:schemeClr val="dk2"/>
              </a:buClr>
              <a:buSzPct val="100000"/>
              <a:defRPr b="0" sz="5400">
                <a:solidFill>
                  <a:schemeClr val="dk2"/>
                </a:solidFill>
              </a:defRPr>
            </a:lvl7pPr>
            <a:lvl8pPr lvl="7">
              <a:spcBef>
                <a:spcPts val="0"/>
              </a:spcBef>
              <a:buClr>
                <a:schemeClr val="dk2"/>
              </a:buClr>
              <a:buSzPct val="100000"/>
              <a:defRPr b="0" sz="5400">
                <a:solidFill>
                  <a:schemeClr val="dk2"/>
                </a:solidFill>
              </a:defRPr>
            </a:lvl8pPr>
            <a:lvl9pPr lvl="8">
              <a:spcBef>
                <a:spcPts val="0"/>
              </a:spcBef>
              <a:buClr>
                <a:schemeClr val="dk2"/>
              </a:buClr>
              <a:buSzPct val="100000"/>
              <a:defRPr b="0" sz="5400">
                <a:solidFill>
                  <a:schemeClr val="dk2"/>
                </a:solidFill>
              </a:defRPr>
            </a:lvl9pPr>
          </a:lstStyle>
          <a:p/>
        </p:txBody>
      </p:sp>
      <p:sp>
        <p:nvSpPr>
          <p:cNvPr id="44" name="Shape 4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5"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cxnSp>
        <p:nvCxnSpPr>
          <p:cNvPr id="47" name="Shape 47"/>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8" name="Shape 48"/>
          <p:cNvSpPr txBox="1"/>
          <p:nvPr>
            <p:ph type="title"/>
          </p:nvPr>
        </p:nvSpPr>
        <p:spPr>
          <a:xfrm>
            <a:off x="265500" y="1039675"/>
            <a:ext cx="4045200" cy="16758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9" name="Shape 49"/>
          <p:cNvSpPr txBox="1"/>
          <p:nvPr>
            <p:ph idx="1" type="subTitle"/>
          </p:nvPr>
        </p:nvSpPr>
        <p:spPr>
          <a:xfrm>
            <a:off x="265500" y="27268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52" name="Shape 52"/>
        <p:cNvGrpSpPr/>
        <p:nvPr/>
      </p:nvGrpSpPr>
      <p:grpSpPr>
        <a:xfrm>
          <a:off x="0" y="0"/>
          <a:ext cx="0" cy="0"/>
          <a:chOff x="0" y="0"/>
          <a:chExt cx="0" cy="0"/>
        </a:xfrm>
      </p:grpSpPr>
      <p:sp>
        <p:nvSpPr>
          <p:cNvPr id="53" name="Shape 53"/>
          <p:cNvSpPr txBox="1"/>
          <p:nvPr>
            <p:ph idx="1" type="body"/>
          </p:nvPr>
        </p:nvSpPr>
        <p:spPr>
          <a:xfrm>
            <a:off x="311700" y="4230725"/>
            <a:ext cx="5998800" cy="598800"/>
          </a:xfrm>
          <a:prstGeom prst="rect">
            <a:avLst/>
          </a:prstGeom>
        </p:spPr>
        <p:txBody>
          <a:bodyPr anchorCtr="0" anchor="ctr" bIns="91425" lIns="91425" rIns="91425" wrap="square" tIns="91425"/>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p:txBody>
      </p:sp>
      <p:sp>
        <p:nvSpPr>
          <p:cNvPr id="54" name="Shape 5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707400"/>
          </a:xfrm>
          <a:prstGeom prst="rect">
            <a:avLst/>
          </a:prstGeom>
          <a:noFill/>
          <a:ln>
            <a:noFill/>
          </a:ln>
        </p:spPr>
        <p:txBody>
          <a:bodyPr anchorCtr="0" anchor="t" bIns="91425" lIns="91425" rIns="91425" wrap="square" tIns="91425"/>
          <a:lstStyle>
            <a:lvl1pPr lvl="0">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Shape 7"/>
          <p:cNvSpPr txBox="1"/>
          <p:nvPr>
            <p:ph idx="1" type="body"/>
          </p:nvPr>
        </p:nvSpPr>
        <p:spPr>
          <a:xfrm>
            <a:off x="311700" y="1266325"/>
            <a:ext cx="8520600" cy="33027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Font typeface="Open Sans"/>
              <a:buChar char="●"/>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mailto:evelyn@middlewayhouse.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txBox="1"/>
          <p:nvPr>
            <p:ph type="ctrTitle"/>
          </p:nvPr>
        </p:nvSpPr>
        <p:spPr>
          <a:xfrm>
            <a:off x="1004150" y="1449964"/>
            <a:ext cx="7136700" cy="1022400"/>
          </a:xfrm>
          <a:prstGeom prst="rect">
            <a:avLst/>
          </a:prstGeom>
        </p:spPr>
        <p:txBody>
          <a:bodyPr anchorCtr="0" anchor="b" bIns="91425" lIns="91425" rIns="91425" wrap="square" tIns="91425">
            <a:noAutofit/>
          </a:bodyPr>
          <a:lstStyle/>
          <a:p>
            <a:pPr lvl="0">
              <a:spcBef>
                <a:spcPts val="0"/>
              </a:spcBef>
              <a:buNone/>
            </a:pPr>
            <a:r>
              <a:rPr lang="en"/>
              <a:t>Beyond Consent Workshops</a:t>
            </a:r>
          </a:p>
        </p:txBody>
      </p:sp>
      <p:sp>
        <p:nvSpPr>
          <p:cNvPr id="67" name="Shape 67"/>
          <p:cNvSpPr txBox="1"/>
          <p:nvPr>
            <p:ph idx="1" type="subTitle"/>
          </p:nvPr>
        </p:nvSpPr>
        <p:spPr>
          <a:xfrm>
            <a:off x="2137250" y="2534156"/>
            <a:ext cx="4870500" cy="1231500"/>
          </a:xfrm>
          <a:prstGeom prst="rect">
            <a:avLst/>
          </a:prstGeom>
        </p:spPr>
        <p:txBody>
          <a:bodyPr anchorCtr="0" anchor="t" bIns="91425" lIns="91425" rIns="91425" wrap="square" tIns="91425">
            <a:noAutofit/>
          </a:bodyPr>
          <a:lstStyle/>
          <a:p>
            <a:pPr lvl="0">
              <a:spcBef>
                <a:spcPts val="0"/>
              </a:spcBef>
              <a:buNone/>
            </a:pPr>
            <a:r>
              <a:rPr lang="en"/>
              <a:t>An Introduction to Structural Sexual Violence Prevention for Cooperative Members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pic>
        <p:nvPicPr>
          <p:cNvPr id="121" name="Shape 121"/>
          <p:cNvPicPr preferRelativeResize="0"/>
          <p:nvPr/>
        </p:nvPicPr>
        <p:blipFill>
          <a:blip r:embed="rId3">
            <a:alphaModFix/>
          </a:blip>
          <a:stretch>
            <a:fillRect/>
          </a:stretch>
        </p:blipFill>
        <p:spPr>
          <a:xfrm>
            <a:off x="110850" y="146875"/>
            <a:ext cx="6600624" cy="1439900"/>
          </a:xfrm>
          <a:prstGeom prst="rect">
            <a:avLst/>
          </a:prstGeom>
          <a:noFill/>
          <a:ln>
            <a:noFill/>
          </a:ln>
        </p:spPr>
      </p:pic>
      <p:pic>
        <p:nvPicPr>
          <p:cNvPr id="122" name="Shape 122"/>
          <p:cNvPicPr preferRelativeResize="0"/>
          <p:nvPr/>
        </p:nvPicPr>
        <p:blipFill>
          <a:blip r:embed="rId4">
            <a:alphaModFix/>
          </a:blip>
          <a:stretch>
            <a:fillRect/>
          </a:stretch>
        </p:blipFill>
        <p:spPr>
          <a:xfrm>
            <a:off x="2717000" y="1389202"/>
            <a:ext cx="6298575" cy="1001850"/>
          </a:xfrm>
          <a:prstGeom prst="rect">
            <a:avLst/>
          </a:prstGeom>
          <a:noFill/>
          <a:ln>
            <a:noFill/>
          </a:ln>
        </p:spPr>
      </p:pic>
      <p:pic>
        <p:nvPicPr>
          <p:cNvPr id="123" name="Shape 123"/>
          <p:cNvPicPr preferRelativeResize="0"/>
          <p:nvPr/>
        </p:nvPicPr>
        <p:blipFill>
          <a:blip r:embed="rId5">
            <a:alphaModFix/>
          </a:blip>
          <a:stretch>
            <a:fillRect/>
          </a:stretch>
        </p:blipFill>
        <p:spPr>
          <a:xfrm>
            <a:off x="201650" y="4554800"/>
            <a:ext cx="8740700" cy="437075"/>
          </a:xfrm>
          <a:prstGeom prst="rect">
            <a:avLst/>
          </a:prstGeom>
          <a:noFill/>
          <a:ln>
            <a:noFill/>
          </a:ln>
        </p:spPr>
      </p:pic>
      <p:pic>
        <p:nvPicPr>
          <p:cNvPr id="124" name="Shape 124"/>
          <p:cNvPicPr preferRelativeResize="0"/>
          <p:nvPr/>
        </p:nvPicPr>
        <p:blipFill>
          <a:blip r:embed="rId6">
            <a:alphaModFix/>
          </a:blip>
          <a:stretch>
            <a:fillRect/>
          </a:stretch>
        </p:blipFill>
        <p:spPr>
          <a:xfrm>
            <a:off x="1236625" y="3800700"/>
            <a:ext cx="7705725" cy="685800"/>
          </a:xfrm>
          <a:prstGeom prst="rect">
            <a:avLst/>
          </a:prstGeom>
          <a:noFill/>
          <a:ln>
            <a:noFill/>
          </a:ln>
        </p:spPr>
      </p:pic>
      <p:pic>
        <p:nvPicPr>
          <p:cNvPr id="125" name="Shape 125"/>
          <p:cNvPicPr preferRelativeResize="0"/>
          <p:nvPr/>
        </p:nvPicPr>
        <p:blipFill>
          <a:blip r:embed="rId7">
            <a:alphaModFix/>
          </a:blip>
          <a:stretch>
            <a:fillRect/>
          </a:stretch>
        </p:blipFill>
        <p:spPr>
          <a:xfrm>
            <a:off x="110852" y="2652425"/>
            <a:ext cx="8574724" cy="1001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29" name="Shape 129"/>
        <p:cNvGrpSpPr/>
        <p:nvPr/>
      </p:nvGrpSpPr>
      <p:grpSpPr>
        <a:xfrm>
          <a:off x="0" y="0"/>
          <a:ext cx="0" cy="0"/>
          <a:chOff x="0" y="0"/>
          <a:chExt cx="0" cy="0"/>
        </a:xfrm>
      </p:grpSpPr>
      <p:sp>
        <p:nvSpPr>
          <p:cNvPr id="130" name="Shape 130"/>
          <p:cNvSpPr txBox="1"/>
          <p:nvPr>
            <p:ph idx="1" type="body"/>
          </p:nvPr>
        </p:nvSpPr>
        <p:spPr>
          <a:xfrm>
            <a:off x="311700" y="859275"/>
            <a:ext cx="8520600" cy="3302700"/>
          </a:xfrm>
          <a:prstGeom prst="rect">
            <a:avLst/>
          </a:prstGeom>
        </p:spPr>
        <p:txBody>
          <a:bodyPr anchorCtr="0" anchor="t" bIns="91425" lIns="91425" rIns="91425" wrap="square" tIns="91425">
            <a:noAutofit/>
          </a:bodyPr>
          <a:lstStyle/>
          <a:p>
            <a:pPr lvl="0" rtl="0" algn="ctr">
              <a:spcBef>
                <a:spcPts val="0"/>
              </a:spcBef>
              <a:buNone/>
            </a:pPr>
            <a:r>
              <a:t/>
            </a:r>
            <a:endParaRPr/>
          </a:p>
          <a:p>
            <a:pPr lvl="0" rtl="0" algn="ctr">
              <a:spcBef>
                <a:spcPts val="0"/>
              </a:spcBef>
              <a:buNone/>
            </a:pPr>
            <a:r>
              <a:t/>
            </a:r>
            <a:endParaRPr/>
          </a:p>
          <a:p>
            <a:pPr lvl="0" algn="ctr">
              <a:spcBef>
                <a:spcPts val="0"/>
              </a:spcBef>
              <a:buNone/>
            </a:pPr>
            <a:r>
              <a:rPr b="1" lang="en" sz="3000"/>
              <a:t>Ending sexual violence demands a multi-pronged approach...</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type="title"/>
          </p:nvPr>
        </p:nvSpPr>
        <p:spPr>
          <a:xfrm>
            <a:off x="311700" y="264850"/>
            <a:ext cx="8520600" cy="707400"/>
          </a:xfrm>
          <a:prstGeom prst="rect">
            <a:avLst/>
          </a:prstGeom>
        </p:spPr>
        <p:txBody>
          <a:bodyPr anchorCtr="0" anchor="t" bIns="91425" lIns="91425" rIns="91425" wrap="square" tIns="91425">
            <a:noAutofit/>
          </a:bodyPr>
          <a:lstStyle/>
          <a:p>
            <a:pPr lvl="0">
              <a:spcBef>
                <a:spcPts val="0"/>
              </a:spcBef>
              <a:buNone/>
            </a:pPr>
            <a:r>
              <a:rPr lang="en"/>
              <a:t>(My)</a:t>
            </a:r>
            <a:r>
              <a:rPr lang="en"/>
              <a:t> Four Pillars of Sexual Violence Prevention</a:t>
            </a:r>
          </a:p>
        </p:txBody>
      </p:sp>
      <p:sp>
        <p:nvSpPr>
          <p:cNvPr id="136" name="Shape 136"/>
          <p:cNvSpPr txBox="1"/>
          <p:nvPr/>
        </p:nvSpPr>
        <p:spPr>
          <a:xfrm>
            <a:off x="3489450" y="2489400"/>
            <a:ext cx="2165100" cy="1075800"/>
          </a:xfrm>
          <a:prstGeom prst="rect">
            <a:avLst/>
          </a:prstGeom>
          <a:solidFill>
            <a:srgbClr val="C27BA0"/>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lgn="ctr">
              <a:lnSpc>
                <a:spcPct val="120000"/>
              </a:lnSpc>
              <a:spcBef>
                <a:spcPts val="0"/>
              </a:spcBef>
              <a:buNone/>
            </a:pPr>
            <a:r>
              <a:rPr lang="en">
                <a:solidFill>
                  <a:srgbClr val="F3F3F3"/>
                </a:solidFill>
              </a:rPr>
              <a:t>...then we will live in a world free of sexual violence and relationship violence.</a:t>
            </a:r>
          </a:p>
          <a:p>
            <a:pPr lvl="0" rtl="0">
              <a:lnSpc>
                <a:spcPct val="115000"/>
              </a:lnSpc>
              <a:spcBef>
                <a:spcPts val="0"/>
              </a:spcBef>
              <a:buNone/>
            </a:pPr>
            <a:r>
              <a:t/>
            </a:r>
            <a:endParaRPr>
              <a:solidFill>
                <a:srgbClr val="F3F3F3"/>
              </a:solidFill>
            </a:endParaRPr>
          </a:p>
          <a:p>
            <a:pPr lvl="0" rtl="0" algn="ctr">
              <a:lnSpc>
                <a:spcPct val="115000"/>
              </a:lnSpc>
              <a:spcBef>
                <a:spcPts val="0"/>
              </a:spcBef>
              <a:spcAft>
                <a:spcPts val="1600"/>
              </a:spcAft>
              <a:buNone/>
            </a:pPr>
            <a:r>
              <a:t/>
            </a:r>
            <a:endParaRPr sz="1800">
              <a:solidFill>
                <a:srgbClr val="F3F3F3"/>
              </a:solidFill>
              <a:latin typeface="Open Sans"/>
              <a:ea typeface="Open Sans"/>
              <a:cs typeface="Open Sans"/>
              <a:sym typeface="Open Sans"/>
            </a:endParaRPr>
          </a:p>
        </p:txBody>
      </p:sp>
      <p:sp>
        <p:nvSpPr>
          <p:cNvPr id="137" name="Shape 137"/>
          <p:cNvSpPr txBox="1"/>
          <p:nvPr/>
        </p:nvSpPr>
        <p:spPr>
          <a:xfrm>
            <a:off x="6062100" y="2399250"/>
            <a:ext cx="2770200" cy="1256100"/>
          </a:xfrm>
          <a:prstGeom prst="rect">
            <a:avLst/>
          </a:prstGeom>
          <a:solidFill>
            <a:srgbClr val="4A86E8"/>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lgn="ctr">
              <a:lnSpc>
                <a:spcPct val="120000"/>
              </a:lnSpc>
              <a:spcBef>
                <a:spcPts val="0"/>
              </a:spcBef>
              <a:buNone/>
            </a:pPr>
            <a:r>
              <a:rPr lang="en">
                <a:solidFill>
                  <a:srgbClr val="F3F3F3"/>
                </a:solidFill>
              </a:rPr>
              <a:t>If all people have the </a:t>
            </a:r>
            <a:r>
              <a:rPr b="1" i="1" lang="en" u="sng">
                <a:solidFill>
                  <a:srgbClr val="F3F3F3"/>
                </a:solidFill>
              </a:rPr>
              <a:t>knowledge</a:t>
            </a:r>
            <a:r>
              <a:rPr lang="en">
                <a:solidFill>
                  <a:srgbClr val="F3F3F3"/>
                </a:solidFill>
              </a:rPr>
              <a:t> they need to build healthy, equitable, mutually sustaining relationships...</a:t>
            </a:r>
          </a:p>
          <a:p>
            <a:pPr lvl="0" rtl="0">
              <a:lnSpc>
                <a:spcPct val="115000"/>
              </a:lnSpc>
              <a:spcBef>
                <a:spcPts val="0"/>
              </a:spcBef>
              <a:buNone/>
            </a:pPr>
            <a:r>
              <a:t/>
            </a:r>
            <a:endParaRPr>
              <a:solidFill>
                <a:srgbClr val="F3F3F3"/>
              </a:solidFill>
            </a:endParaRPr>
          </a:p>
          <a:p>
            <a:pPr lvl="0" rtl="0" algn="ctr">
              <a:lnSpc>
                <a:spcPct val="115000"/>
              </a:lnSpc>
              <a:spcBef>
                <a:spcPts val="0"/>
              </a:spcBef>
              <a:spcAft>
                <a:spcPts val="1600"/>
              </a:spcAft>
              <a:buNone/>
            </a:pPr>
            <a:r>
              <a:t/>
            </a:r>
            <a:endParaRPr sz="1700">
              <a:solidFill>
                <a:srgbClr val="F3F3F3"/>
              </a:solidFill>
              <a:latin typeface="Open Sans"/>
              <a:ea typeface="Open Sans"/>
              <a:cs typeface="Open Sans"/>
              <a:sym typeface="Open Sans"/>
            </a:endParaRPr>
          </a:p>
          <a:p>
            <a:pPr lvl="0" rtl="0" algn="ctr">
              <a:lnSpc>
                <a:spcPct val="115000"/>
              </a:lnSpc>
              <a:spcBef>
                <a:spcPts val="0"/>
              </a:spcBef>
              <a:spcAft>
                <a:spcPts val="1600"/>
              </a:spcAft>
              <a:buNone/>
            </a:pPr>
            <a:r>
              <a:t/>
            </a:r>
            <a:endParaRPr sz="1800">
              <a:solidFill>
                <a:srgbClr val="695D46"/>
              </a:solidFill>
              <a:latin typeface="Open Sans"/>
              <a:ea typeface="Open Sans"/>
              <a:cs typeface="Open Sans"/>
              <a:sym typeface="Open Sans"/>
            </a:endParaRPr>
          </a:p>
        </p:txBody>
      </p:sp>
      <p:sp>
        <p:nvSpPr>
          <p:cNvPr id="138" name="Shape 138"/>
          <p:cNvSpPr txBox="1"/>
          <p:nvPr/>
        </p:nvSpPr>
        <p:spPr>
          <a:xfrm>
            <a:off x="3266100" y="1152425"/>
            <a:ext cx="2611800" cy="1156800"/>
          </a:xfrm>
          <a:prstGeom prst="rect">
            <a:avLst/>
          </a:prstGeom>
          <a:solidFill>
            <a:srgbClr val="6AA84F"/>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lgn="ctr">
              <a:lnSpc>
                <a:spcPct val="120000"/>
              </a:lnSpc>
              <a:spcBef>
                <a:spcPts val="0"/>
              </a:spcBef>
              <a:buNone/>
            </a:pPr>
            <a:r>
              <a:rPr lang="en">
                <a:solidFill>
                  <a:srgbClr val="F3F3F3"/>
                </a:solidFill>
              </a:rPr>
              <a:t>If all people have the </a:t>
            </a:r>
            <a:r>
              <a:rPr b="1" i="1" lang="en" u="sng">
                <a:solidFill>
                  <a:srgbClr val="F3F3F3"/>
                </a:solidFill>
              </a:rPr>
              <a:t>resources</a:t>
            </a:r>
            <a:r>
              <a:rPr lang="en">
                <a:solidFill>
                  <a:srgbClr val="F3F3F3"/>
                </a:solidFill>
              </a:rPr>
              <a:t> needed to live healthily, happily, and independently...</a:t>
            </a:r>
          </a:p>
          <a:p>
            <a:pPr lvl="0" rtl="0">
              <a:lnSpc>
                <a:spcPct val="115000"/>
              </a:lnSpc>
              <a:spcBef>
                <a:spcPts val="0"/>
              </a:spcBef>
              <a:buNone/>
            </a:pPr>
            <a:r>
              <a:t/>
            </a:r>
            <a:endParaRPr>
              <a:solidFill>
                <a:srgbClr val="F3F3F3"/>
              </a:solidFill>
            </a:endParaRPr>
          </a:p>
          <a:p>
            <a:pPr lvl="0" rtl="0" algn="ctr">
              <a:lnSpc>
                <a:spcPct val="115000"/>
              </a:lnSpc>
              <a:spcBef>
                <a:spcPts val="0"/>
              </a:spcBef>
              <a:spcAft>
                <a:spcPts val="1600"/>
              </a:spcAft>
              <a:buNone/>
            </a:pPr>
            <a:r>
              <a:t/>
            </a:r>
            <a:endParaRPr sz="1700">
              <a:solidFill>
                <a:srgbClr val="F3F3F3"/>
              </a:solidFill>
              <a:latin typeface="Open Sans"/>
              <a:ea typeface="Open Sans"/>
              <a:cs typeface="Open Sans"/>
              <a:sym typeface="Open Sans"/>
            </a:endParaRPr>
          </a:p>
        </p:txBody>
      </p:sp>
      <p:sp>
        <p:nvSpPr>
          <p:cNvPr id="139" name="Shape 139"/>
          <p:cNvSpPr txBox="1"/>
          <p:nvPr/>
        </p:nvSpPr>
        <p:spPr>
          <a:xfrm>
            <a:off x="3266100" y="3745375"/>
            <a:ext cx="2611800" cy="1156800"/>
          </a:xfrm>
          <a:prstGeom prst="rect">
            <a:avLst/>
          </a:prstGeom>
          <a:solidFill>
            <a:srgbClr val="FFD966"/>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lgn="ctr">
              <a:lnSpc>
                <a:spcPct val="120000"/>
              </a:lnSpc>
              <a:spcBef>
                <a:spcPts val="0"/>
              </a:spcBef>
              <a:buNone/>
            </a:pPr>
            <a:r>
              <a:rPr lang="en">
                <a:solidFill>
                  <a:srgbClr val="434343"/>
                </a:solidFill>
              </a:rPr>
              <a:t>If our </a:t>
            </a:r>
            <a:r>
              <a:rPr b="1" i="1" lang="en" u="sng">
                <a:solidFill>
                  <a:srgbClr val="434343"/>
                </a:solidFill>
              </a:rPr>
              <a:t>culture</a:t>
            </a:r>
            <a:r>
              <a:rPr lang="en">
                <a:solidFill>
                  <a:srgbClr val="434343"/>
                </a:solidFill>
              </a:rPr>
              <a:t> values and supports the creation of healthy, safe, equal relationships...</a:t>
            </a:r>
          </a:p>
        </p:txBody>
      </p:sp>
      <p:sp>
        <p:nvSpPr>
          <p:cNvPr id="140" name="Shape 140"/>
          <p:cNvSpPr txBox="1"/>
          <p:nvPr/>
        </p:nvSpPr>
        <p:spPr>
          <a:xfrm>
            <a:off x="311700" y="2391900"/>
            <a:ext cx="2770200" cy="1256100"/>
          </a:xfrm>
          <a:prstGeom prst="rect">
            <a:avLst/>
          </a:prstGeom>
          <a:solidFill>
            <a:srgbClr val="E06666"/>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lgn="ctr">
              <a:lnSpc>
                <a:spcPct val="120000"/>
              </a:lnSpc>
              <a:spcBef>
                <a:spcPts val="0"/>
              </a:spcBef>
              <a:buNone/>
            </a:pPr>
            <a:r>
              <a:t/>
            </a:r>
            <a:endParaRPr>
              <a:solidFill>
                <a:srgbClr val="F3F3F3"/>
              </a:solidFill>
            </a:endParaRPr>
          </a:p>
          <a:p>
            <a:pPr lvl="0" rtl="0" algn="ctr">
              <a:lnSpc>
                <a:spcPct val="120000"/>
              </a:lnSpc>
              <a:spcBef>
                <a:spcPts val="0"/>
              </a:spcBef>
              <a:buNone/>
            </a:pPr>
            <a:r>
              <a:rPr lang="en">
                <a:solidFill>
                  <a:srgbClr val="F3F3F3"/>
                </a:solidFill>
              </a:rPr>
              <a:t>If nobody has the structural </a:t>
            </a:r>
            <a:r>
              <a:rPr b="1" i="1" lang="en" u="sng">
                <a:solidFill>
                  <a:srgbClr val="F3F3F3"/>
                </a:solidFill>
              </a:rPr>
              <a:t>power</a:t>
            </a:r>
            <a:r>
              <a:rPr lang="en">
                <a:solidFill>
                  <a:srgbClr val="F3F3F3"/>
                </a:solidFill>
              </a:rPr>
              <a:t> to abuse others...</a:t>
            </a:r>
          </a:p>
          <a:p>
            <a:pPr lvl="0" rtl="0">
              <a:lnSpc>
                <a:spcPct val="115000"/>
              </a:lnSpc>
              <a:spcBef>
                <a:spcPts val="0"/>
              </a:spcBef>
              <a:buNone/>
            </a:pPr>
            <a:r>
              <a:t/>
            </a:r>
            <a:endParaRPr>
              <a:solidFill>
                <a:srgbClr val="F3F3F3"/>
              </a:solidFill>
            </a:endParaRPr>
          </a:p>
          <a:p>
            <a:pPr lvl="0" rtl="0" algn="ctr">
              <a:lnSpc>
                <a:spcPct val="115000"/>
              </a:lnSpc>
              <a:spcBef>
                <a:spcPts val="0"/>
              </a:spcBef>
              <a:spcAft>
                <a:spcPts val="1600"/>
              </a:spcAft>
              <a:buNone/>
            </a:pPr>
            <a:r>
              <a:t/>
            </a:r>
            <a:endParaRPr sz="1800">
              <a:solidFill>
                <a:srgbClr val="F3F3F3"/>
              </a:solidFill>
              <a:latin typeface="Open Sans"/>
              <a:ea typeface="Open Sans"/>
              <a:cs typeface="Open Sans"/>
              <a:sym typeface="Open Sans"/>
            </a:endParaRPr>
          </a:p>
        </p:txBody>
      </p:sp>
      <p:cxnSp>
        <p:nvCxnSpPr>
          <p:cNvPr id="141" name="Shape 141"/>
          <p:cNvCxnSpPr>
            <a:stCxn id="138" idx="2"/>
            <a:endCxn id="136" idx="0"/>
          </p:cNvCxnSpPr>
          <p:nvPr/>
        </p:nvCxnSpPr>
        <p:spPr>
          <a:xfrm>
            <a:off x="4572000" y="2309225"/>
            <a:ext cx="0" cy="180300"/>
          </a:xfrm>
          <a:prstGeom prst="straightConnector1">
            <a:avLst/>
          </a:prstGeom>
          <a:noFill/>
          <a:ln cap="flat" cmpd="sng" w="9525">
            <a:solidFill>
              <a:srgbClr val="695D46"/>
            </a:solidFill>
            <a:prstDash val="solid"/>
            <a:round/>
            <a:headEnd len="lg" w="lg" type="none"/>
            <a:tailEnd len="lg" w="lg" type="triangle"/>
          </a:ln>
        </p:spPr>
      </p:cxnSp>
      <p:cxnSp>
        <p:nvCxnSpPr>
          <p:cNvPr id="142" name="Shape 142"/>
          <p:cNvCxnSpPr>
            <a:stCxn id="137" idx="1"/>
            <a:endCxn id="136" idx="3"/>
          </p:cNvCxnSpPr>
          <p:nvPr/>
        </p:nvCxnSpPr>
        <p:spPr>
          <a:xfrm rot="10800000">
            <a:off x="5654700" y="3027300"/>
            <a:ext cx="407400" cy="0"/>
          </a:xfrm>
          <a:prstGeom prst="straightConnector1">
            <a:avLst/>
          </a:prstGeom>
          <a:noFill/>
          <a:ln cap="flat" cmpd="sng" w="9525">
            <a:solidFill>
              <a:srgbClr val="695D46"/>
            </a:solidFill>
            <a:prstDash val="solid"/>
            <a:round/>
            <a:headEnd len="lg" w="lg" type="none"/>
            <a:tailEnd len="lg" w="lg" type="triangle"/>
          </a:ln>
        </p:spPr>
      </p:cxnSp>
      <p:cxnSp>
        <p:nvCxnSpPr>
          <p:cNvPr id="143" name="Shape 143"/>
          <p:cNvCxnSpPr>
            <a:stCxn id="140" idx="3"/>
            <a:endCxn id="136" idx="1"/>
          </p:cNvCxnSpPr>
          <p:nvPr/>
        </p:nvCxnSpPr>
        <p:spPr>
          <a:xfrm>
            <a:off x="3081900" y="3019950"/>
            <a:ext cx="407700" cy="7500"/>
          </a:xfrm>
          <a:prstGeom prst="straightConnector1">
            <a:avLst/>
          </a:prstGeom>
          <a:noFill/>
          <a:ln cap="flat" cmpd="sng" w="9525">
            <a:solidFill>
              <a:srgbClr val="695D46"/>
            </a:solidFill>
            <a:prstDash val="solid"/>
            <a:round/>
            <a:headEnd len="lg" w="lg" type="none"/>
            <a:tailEnd len="lg" w="lg" type="triangle"/>
          </a:ln>
        </p:spPr>
      </p:cxnSp>
      <p:cxnSp>
        <p:nvCxnSpPr>
          <p:cNvPr id="144" name="Shape 144"/>
          <p:cNvCxnSpPr>
            <a:endCxn id="136" idx="2"/>
          </p:cNvCxnSpPr>
          <p:nvPr/>
        </p:nvCxnSpPr>
        <p:spPr>
          <a:xfrm rot="10800000">
            <a:off x="4572000" y="3565200"/>
            <a:ext cx="0" cy="180300"/>
          </a:xfrm>
          <a:prstGeom prst="straightConnector1">
            <a:avLst/>
          </a:prstGeom>
          <a:noFill/>
          <a:ln cap="flat" cmpd="sng" w="9525">
            <a:solidFill>
              <a:srgbClr val="695D46"/>
            </a:solidFill>
            <a:prstDash val="solid"/>
            <a:round/>
            <a:headEnd len="lg" w="lg" type="none"/>
            <a:tailEnd len="lg" w="lg"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nvSpPr>
        <p:spPr>
          <a:xfrm>
            <a:off x="311700" y="110975"/>
            <a:ext cx="8520600" cy="707400"/>
          </a:xfrm>
          <a:prstGeom prst="rect">
            <a:avLst/>
          </a:prstGeom>
          <a:noFill/>
          <a:ln>
            <a:noFill/>
          </a:ln>
        </p:spPr>
        <p:txBody>
          <a:bodyPr anchorCtr="0" anchor="t" bIns="91425" lIns="91425" rIns="91425" wrap="square" tIns="91425">
            <a:noAutofit/>
          </a:bodyPr>
          <a:lstStyle/>
          <a:p>
            <a:pPr lvl="0" rtl="0">
              <a:spcBef>
                <a:spcPts val="0"/>
              </a:spcBef>
              <a:buNone/>
            </a:pPr>
            <a:r>
              <a:rPr b="1" lang="en" sz="3600">
                <a:solidFill>
                  <a:srgbClr val="EF6C00"/>
                </a:solidFill>
                <a:latin typeface="PT Sans Narrow"/>
                <a:ea typeface="PT Sans Narrow"/>
                <a:cs typeface="PT Sans Narrow"/>
                <a:sym typeface="PT Sans Narrow"/>
              </a:rPr>
              <a:t>Expanding the Framework</a:t>
            </a:r>
          </a:p>
        </p:txBody>
      </p:sp>
      <p:sp>
        <p:nvSpPr>
          <p:cNvPr id="150" name="Shape 150"/>
          <p:cNvSpPr txBox="1"/>
          <p:nvPr/>
        </p:nvSpPr>
        <p:spPr>
          <a:xfrm>
            <a:off x="2343550" y="1285775"/>
            <a:ext cx="2168100" cy="3647700"/>
          </a:xfrm>
          <a:prstGeom prst="rect">
            <a:avLst/>
          </a:prstGeom>
          <a:solidFill>
            <a:srgbClr val="6AA84F"/>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lgn="ctr">
              <a:lnSpc>
                <a:spcPct val="120000"/>
              </a:lnSpc>
              <a:spcBef>
                <a:spcPts val="0"/>
              </a:spcBef>
              <a:buNone/>
            </a:pPr>
            <a:r>
              <a:rPr lang="en" u="sng">
                <a:solidFill>
                  <a:srgbClr val="F3F3F3"/>
                </a:solidFill>
                <a:latin typeface="Open Sans"/>
                <a:ea typeface="Open Sans"/>
                <a:cs typeface="Open Sans"/>
                <a:sym typeface="Open Sans"/>
              </a:rPr>
              <a:t>Resources</a:t>
            </a:r>
          </a:p>
          <a:p>
            <a:pPr lvl="0" rtl="0">
              <a:lnSpc>
                <a:spcPct val="115000"/>
              </a:lnSpc>
              <a:spcBef>
                <a:spcPts val="0"/>
              </a:spcBef>
              <a:buNone/>
            </a:pPr>
            <a:r>
              <a:t/>
            </a:r>
            <a:endParaRPr>
              <a:solidFill>
                <a:srgbClr val="F3F3F3"/>
              </a:solidFill>
              <a:latin typeface="Open Sans"/>
              <a:ea typeface="Open Sans"/>
              <a:cs typeface="Open Sans"/>
              <a:sym typeface="Open Sans"/>
            </a:endParaRPr>
          </a:p>
          <a:p>
            <a:pPr lvl="0" rtl="0">
              <a:lnSpc>
                <a:spcPct val="120000"/>
              </a:lnSpc>
              <a:spcBef>
                <a:spcPts val="0"/>
              </a:spcBef>
              <a:buNone/>
            </a:pPr>
            <a:r>
              <a:rPr lang="en" sz="1200">
                <a:solidFill>
                  <a:srgbClr val="F3F3F3"/>
                </a:solidFill>
                <a:latin typeface="Open Sans"/>
                <a:ea typeface="Open Sans"/>
                <a:cs typeface="Open Sans"/>
                <a:sym typeface="Open Sans"/>
              </a:rPr>
              <a:t>Meeting life-sustaining needs for all people (housing, food, medical/mental health care) (PCAR 2007)</a:t>
            </a:r>
          </a:p>
          <a:p>
            <a:pPr lvl="0" rtl="0">
              <a:lnSpc>
                <a:spcPct val="115000"/>
              </a:lnSpc>
              <a:spcBef>
                <a:spcPts val="0"/>
              </a:spcBef>
              <a:buNone/>
            </a:pPr>
            <a:r>
              <a:t/>
            </a:r>
            <a:endParaRPr sz="1200">
              <a:solidFill>
                <a:srgbClr val="F3F3F3"/>
              </a:solidFill>
              <a:latin typeface="Open Sans"/>
              <a:ea typeface="Open Sans"/>
              <a:cs typeface="Open Sans"/>
              <a:sym typeface="Open Sans"/>
            </a:endParaRPr>
          </a:p>
          <a:p>
            <a:pPr lvl="0" rtl="0">
              <a:lnSpc>
                <a:spcPct val="120000"/>
              </a:lnSpc>
              <a:spcBef>
                <a:spcPts val="0"/>
              </a:spcBef>
              <a:buNone/>
            </a:pPr>
            <a:r>
              <a:rPr lang="en" sz="1200">
                <a:solidFill>
                  <a:srgbClr val="F3F3F3"/>
                </a:solidFill>
                <a:latin typeface="Open Sans"/>
                <a:ea typeface="Open Sans"/>
                <a:cs typeface="Open Sans"/>
                <a:sym typeface="Open Sans"/>
              </a:rPr>
              <a:t>Building social support networks &amp; social capital; Access to social structures (schools, churches, etc.) (ICRW 2000)</a:t>
            </a:r>
          </a:p>
        </p:txBody>
      </p:sp>
      <p:sp>
        <p:nvSpPr>
          <p:cNvPr id="151" name="Shape 151"/>
          <p:cNvSpPr txBox="1"/>
          <p:nvPr/>
        </p:nvSpPr>
        <p:spPr>
          <a:xfrm>
            <a:off x="175450" y="1285775"/>
            <a:ext cx="2168100" cy="3647700"/>
          </a:xfrm>
          <a:prstGeom prst="rect">
            <a:avLst/>
          </a:prstGeom>
          <a:solidFill>
            <a:srgbClr val="4A86E8"/>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lgn="ctr">
              <a:lnSpc>
                <a:spcPct val="120000"/>
              </a:lnSpc>
              <a:spcBef>
                <a:spcPts val="0"/>
              </a:spcBef>
              <a:buNone/>
            </a:pPr>
            <a:r>
              <a:rPr lang="en" u="sng">
                <a:solidFill>
                  <a:srgbClr val="F3F3F3"/>
                </a:solidFill>
                <a:latin typeface="Open Sans"/>
                <a:ea typeface="Open Sans"/>
                <a:cs typeface="Open Sans"/>
                <a:sym typeface="Open Sans"/>
              </a:rPr>
              <a:t>Knowledge</a:t>
            </a:r>
          </a:p>
          <a:p>
            <a:pPr lvl="0" rtl="0">
              <a:lnSpc>
                <a:spcPct val="115000"/>
              </a:lnSpc>
              <a:spcBef>
                <a:spcPts val="0"/>
              </a:spcBef>
              <a:buNone/>
            </a:pPr>
            <a:r>
              <a:t/>
            </a:r>
            <a:endParaRPr>
              <a:solidFill>
                <a:srgbClr val="F3F3F3"/>
              </a:solidFill>
              <a:latin typeface="Open Sans"/>
              <a:ea typeface="Open Sans"/>
              <a:cs typeface="Open Sans"/>
              <a:sym typeface="Open Sans"/>
            </a:endParaRPr>
          </a:p>
          <a:p>
            <a:pPr lvl="0" rtl="0">
              <a:lnSpc>
                <a:spcPct val="120000"/>
              </a:lnSpc>
              <a:spcBef>
                <a:spcPts val="0"/>
              </a:spcBef>
              <a:buNone/>
            </a:pPr>
            <a:r>
              <a:rPr lang="en" sz="1200">
                <a:solidFill>
                  <a:srgbClr val="F3F3F3"/>
                </a:solidFill>
                <a:latin typeface="Open Sans"/>
                <a:ea typeface="Open Sans"/>
                <a:cs typeface="Open Sans"/>
                <a:sym typeface="Open Sans"/>
              </a:rPr>
              <a:t>Comprehensive sex ed &amp; consent education (Degue et al 2014)</a:t>
            </a:r>
          </a:p>
          <a:p>
            <a:pPr lvl="0" rtl="0">
              <a:lnSpc>
                <a:spcPct val="115000"/>
              </a:lnSpc>
              <a:spcBef>
                <a:spcPts val="0"/>
              </a:spcBef>
              <a:buNone/>
            </a:pPr>
            <a:r>
              <a:t/>
            </a:r>
            <a:endParaRPr sz="1200">
              <a:solidFill>
                <a:srgbClr val="F3F3F3"/>
              </a:solidFill>
              <a:latin typeface="Open Sans"/>
              <a:ea typeface="Open Sans"/>
              <a:cs typeface="Open Sans"/>
              <a:sym typeface="Open Sans"/>
            </a:endParaRPr>
          </a:p>
          <a:p>
            <a:pPr lvl="0" rtl="0">
              <a:lnSpc>
                <a:spcPct val="120000"/>
              </a:lnSpc>
              <a:spcBef>
                <a:spcPts val="0"/>
              </a:spcBef>
              <a:buNone/>
            </a:pPr>
            <a:r>
              <a:rPr lang="en" sz="1200">
                <a:solidFill>
                  <a:srgbClr val="F3F3F3"/>
                </a:solidFill>
                <a:latin typeface="Open Sans"/>
                <a:ea typeface="Open Sans"/>
                <a:cs typeface="Open Sans"/>
                <a:sym typeface="Open Sans"/>
              </a:rPr>
              <a:t>Curricula that adequately represent and address diverse needs and norms across different communities</a:t>
            </a:r>
          </a:p>
          <a:p>
            <a:pPr lvl="0" rtl="0">
              <a:lnSpc>
                <a:spcPct val="115000"/>
              </a:lnSpc>
              <a:spcBef>
                <a:spcPts val="0"/>
              </a:spcBef>
              <a:spcAft>
                <a:spcPts val="1600"/>
              </a:spcAft>
              <a:buNone/>
            </a:pPr>
            <a:r>
              <a:t/>
            </a:r>
            <a:endParaRPr sz="1800" u="sng">
              <a:solidFill>
                <a:srgbClr val="F3F3F3"/>
              </a:solidFill>
              <a:latin typeface="Open Sans"/>
              <a:ea typeface="Open Sans"/>
              <a:cs typeface="Open Sans"/>
              <a:sym typeface="Open Sans"/>
            </a:endParaRPr>
          </a:p>
        </p:txBody>
      </p:sp>
      <p:sp>
        <p:nvSpPr>
          <p:cNvPr id="152" name="Shape 152"/>
          <p:cNvSpPr txBox="1"/>
          <p:nvPr/>
        </p:nvSpPr>
        <p:spPr>
          <a:xfrm>
            <a:off x="4511650" y="1285775"/>
            <a:ext cx="2168100" cy="3647700"/>
          </a:xfrm>
          <a:prstGeom prst="rect">
            <a:avLst/>
          </a:prstGeom>
          <a:solidFill>
            <a:srgbClr val="FFD966"/>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lgn="ctr">
              <a:lnSpc>
                <a:spcPct val="120000"/>
              </a:lnSpc>
              <a:spcBef>
                <a:spcPts val="0"/>
              </a:spcBef>
              <a:buNone/>
            </a:pPr>
            <a:r>
              <a:rPr lang="en" u="sng">
                <a:solidFill>
                  <a:srgbClr val="434343"/>
                </a:solidFill>
                <a:latin typeface="Open Sans"/>
                <a:ea typeface="Open Sans"/>
                <a:cs typeface="Open Sans"/>
                <a:sym typeface="Open Sans"/>
              </a:rPr>
              <a:t>Culture</a:t>
            </a:r>
          </a:p>
          <a:p>
            <a:pPr lvl="0" rtl="0">
              <a:lnSpc>
                <a:spcPct val="115000"/>
              </a:lnSpc>
              <a:spcBef>
                <a:spcPts val="0"/>
              </a:spcBef>
              <a:buNone/>
            </a:pPr>
            <a:r>
              <a:t/>
            </a:r>
            <a:endParaRPr>
              <a:solidFill>
                <a:srgbClr val="434343"/>
              </a:solidFill>
              <a:latin typeface="Open Sans"/>
              <a:ea typeface="Open Sans"/>
              <a:cs typeface="Open Sans"/>
              <a:sym typeface="Open Sans"/>
            </a:endParaRPr>
          </a:p>
          <a:p>
            <a:pPr lvl="0" rtl="0">
              <a:lnSpc>
                <a:spcPct val="120000"/>
              </a:lnSpc>
              <a:spcBef>
                <a:spcPts val="0"/>
              </a:spcBef>
              <a:buNone/>
            </a:pPr>
            <a:r>
              <a:rPr lang="en" sz="1200">
                <a:solidFill>
                  <a:srgbClr val="434343"/>
                </a:solidFill>
                <a:latin typeface="Open Sans"/>
                <a:ea typeface="Open Sans"/>
                <a:cs typeface="Open Sans"/>
                <a:sym typeface="Open Sans"/>
              </a:rPr>
              <a:t>Positive depictions of healthy, equal relationships; negative depiction of unhealthy/unequal relationships; Culture that humanizes marginalized people (women, people of color, queer &amp; trans folks, homeless folks, sex workers, etc.) (Malamuth 1985; Opportunity Agenda 2011; CDC 2014)</a:t>
            </a:r>
          </a:p>
        </p:txBody>
      </p:sp>
      <p:sp>
        <p:nvSpPr>
          <p:cNvPr id="153" name="Shape 153"/>
          <p:cNvSpPr txBox="1"/>
          <p:nvPr/>
        </p:nvSpPr>
        <p:spPr>
          <a:xfrm>
            <a:off x="6679750" y="1285775"/>
            <a:ext cx="2168100" cy="3647700"/>
          </a:xfrm>
          <a:prstGeom prst="rect">
            <a:avLst/>
          </a:prstGeom>
          <a:solidFill>
            <a:srgbClr val="E06666"/>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lgn="ctr">
              <a:lnSpc>
                <a:spcPct val="120000"/>
              </a:lnSpc>
              <a:spcBef>
                <a:spcPts val="0"/>
              </a:spcBef>
              <a:buNone/>
            </a:pPr>
            <a:r>
              <a:rPr lang="en" u="sng">
                <a:solidFill>
                  <a:srgbClr val="F3F3F3"/>
                </a:solidFill>
                <a:latin typeface="Open Sans"/>
                <a:ea typeface="Open Sans"/>
                <a:cs typeface="Open Sans"/>
                <a:sym typeface="Open Sans"/>
              </a:rPr>
              <a:t>Power</a:t>
            </a:r>
          </a:p>
          <a:p>
            <a:pPr lvl="0" rtl="0">
              <a:lnSpc>
                <a:spcPct val="115000"/>
              </a:lnSpc>
              <a:spcBef>
                <a:spcPts val="0"/>
              </a:spcBef>
              <a:buNone/>
            </a:pPr>
            <a:r>
              <a:t/>
            </a:r>
            <a:endParaRPr>
              <a:solidFill>
                <a:srgbClr val="F3F3F3"/>
              </a:solidFill>
              <a:latin typeface="Open Sans"/>
              <a:ea typeface="Open Sans"/>
              <a:cs typeface="Open Sans"/>
              <a:sym typeface="Open Sans"/>
            </a:endParaRPr>
          </a:p>
          <a:p>
            <a:pPr lvl="0" rtl="0">
              <a:lnSpc>
                <a:spcPct val="120000"/>
              </a:lnSpc>
              <a:spcBef>
                <a:spcPts val="0"/>
              </a:spcBef>
              <a:buNone/>
            </a:pPr>
            <a:r>
              <a:rPr lang="en" sz="1200">
                <a:solidFill>
                  <a:srgbClr val="F3F3F3"/>
                </a:solidFill>
                <a:latin typeface="Open Sans"/>
                <a:ea typeface="Open Sans"/>
                <a:cs typeface="Open Sans"/>
                <a:sym typeface="Open Sans"/>
              </a:rPr>
              <a:t>Changing/deconstructing violent structures of power (misogyny, racism, homophobia, transphobia, ableism, etc.) (West &amp; Johnson 2013; NCTE 2015; CDC 2014)</a:t>
            </a:r>
          </a:p>
          <a:p>
            <a:pPr lvl="0" rtl="0">
              <a:lnSpc>
                <a:spcPct val="120000"/>
              </a:lnSpc>
              <a:spcBef>
                <a:spcPts val="0"/>
              </a:spcBef>
              <a:buNone/>
            </a:pPr>
            <a:r>
              <a:t/>
            </a:r>
            <a:endParaRPr sz="1200">
              <a:solidFill>
                <a:srgbClr val="F3F3F3"/>
              </a:solidFill>
              <a:latin typeface="Open Sans"/>
              <a:ea typeface="Open Sans"/>
              <a:cs typeface="Open Sans"/>
              <a:sym typeface="Open Sans"/>
            </a:endParaRPr>
          </a:p>
          <a:p>
            <a:pPr lvl="0" rtl="0">
              <a:lnSpc>
                <a:spcPct val="120000"/>
              </a:lnSpc>
              <a:spcBef>
                <a:spcPts val="0"/>
              </a:spcBef>
              <a:buNone/>
            </a:pPr>
            <a:r>
              <a:rPr lang="en" sz="1200">
                <a:solidFill>
                  <a:srgbClr val="F3F3F3"/>
                </a:solidFill>
                <a:latin typeface="Open Sans"/>
                <a:ea typeface="Open Sans"/>
                <a:cs typeface="Open Sans"/>
                <a:sym typeface="Open Sans"/>
              </a:rPr>
              <a:t>Strategies to mitigate interpersonal differences in power (CDC 2014)</a:t>
            </a:r>
          </a:p>
          <a:p>
            <a:pPr lvl="0" rtl="0">
              <a:lnSpc>
                <a:spcPct val="115000"/>
              </a:lnSpc>
              <a:spcBef>
                <a:spcPts val="0"/>
              </a:spcBef>
              <a:spcAft>
                <a:spcPts val="1600"/>
              </a:spcAft>
              <a:buNone/>
            </a:pPr>
            <a:r>
              <a:t/>
            </a:r>
            <a:endParaRPr sz="1800" u="sng">
              <a:solidFill>
                <a:srgbClr val="EFEFEF"/>
              </a:solidFill>
              <a:latin typeface="Open Sans"/>
              <a:ea typeface="Open Sans"/>
              <a:cs typeface="Open Sans"/>
              <a:sym typeface="Open Sans"/>
            </a:endParaRPr>
          </a:p>
        </p:txBody>
      </p:sp>
      <p:sp>
        <p:nvSpPr>
          <p:cNvPr id="154" name="Shape 154"/>
          <p:cNvSpPr txBox="1"/>
          <p:nvPr/>
        </p:nvSpPr>
        <p:spPr>
          <a:xfrm>
            <a:off x="175450" y="929375"/>
            <a:ext cx="8672400" cy="356400"/>
          </a:xfrm>
          <a:prstGeom prst="rect">
            <a:avLst/>
          </a:prstGeom>
          <a:solidFill>
            <a:srgbClr val="C27BA0"/>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lgn="ctr">
              <a:lnSpc>
                <a:spcPct val="120000"/>
              </a:lnSpc>
              <a:spcBef>
                <a:spcPts val="0"/>
              </a:spcBef>
              <a:buNone/>
            </a:pPr>
            <a:r>
              <a:rPr lang="en">
                <a:solidFill>
                  <a:srgbClr val="F3F3F3"/>
                </a:solidFill>
                <a:latin typeface="Open Sans"/>
                <a:ea typeface="Open Sans"/>
                <a:cs typeface="Open Sans"/>
                <a:sym typeface="Open Sans"/>
              </a:rPr>
              <a:t>Preventing sexual violence and relationship violence means addressing...</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ph type="title"/>
          </p:nvPr>
        </p:nvSpPr>
        <p:spPr>
          <a:xfrm>
            <a:off x="304400" y="298900"/>
            <a:ext cx="8762400" cy="707400"/>
          </a:xfrm>
          <a:prstGeom prst="rect">
            <a:avLst/>
          </a:prstGeom>
          <a:ln>
            <a:noFill/>
          </a:ln>
        </p:spPr>
        <p:txBody>
          <a:bodyPr anchorCtr="0" anchor="t" bIns="91425" lIns="91425" rIns="91425" wrap="square" tIns="91425">
            <a:noAutofit/>
          </a:bodyPr>
          <a:lstStyle/>
          <a:p>
            <a:pPr lvl="0" rtl="0">
              <a:spcBef>
                <a:spcPts val="0"/>
              </a:spcBef>
              <a:buNone/>
            </a:pPr>
            <a:r>
              <a:rPr lang="en"/>
              <a:t>Identifying the Target Audience</a:t>
            </a:r>
          </a:p>
        </p:txBody>
      </p:sp>
      <p:sp>
        <p:nvSpPr>
          <p:cNvPr id="160" name="Shape 160"/>
          <p:cNvSpPr txBox="1"/>
          <p:nvPr>
            <p:ph idx="1" type="body"/>
          </p:nvPr>
        </p:nvSpPr>
        <p:spPr>
          <a:xfrm>
            <a:off x="418800" y="1724475"/>
            <a:ext cx="8306400" cy="1070400"/>
          </a:xfrm>
          <a:prstGeom prst="rect">
            <a:avLst/>
          </a:prstGeom>
        </p:spPr>
        <p:txBody>
          <a:bodyPr anchorCtr="0" anchor="t" bIns="91425" lIns="91425" rIns="91425" wrap="square" tIns="91425">
            <a:noAutofit/>
          </a:bodyPr>
          <a:lstStyle/>
          <a:p>
            <a:pPr lvl="0" rtl="0" algn="ctr">
              <a:spcBef>
                <a:spcPts val="0"/>
              </a:spcBef>
              <a:buNone/>
            </a:pPr>
            <a:r>
              <a:rPr b="1" lang="en" sz="2400"/>
              <a:t>Who is our programming trying to reach?</a:t>
            </a:r>
          </a:p>
          <a:p>
            <a:pPr lvl="0" rtl="0" algn="ctr">
              <a:spcBef>
                <a:spcPts val="0"/>
              </a:spcBef>
              <a:buNone/>
            </a:pPr>
            <a:r>
              <a:t/>
            </a:r>
            <a:endParaRPr b="1" i="1" sz="2400"/>
          </a:p>
          <a:p>
            <a:pPr lvl="0" rtl="0" algn="ctr">
              <a:spcBef>
                <a:spcPts val="0"/>
              </a:spcBef>
              <a:buNone/>
            </a:pPr>
            <a:r>
              <a:rPr b="1" i="1" lang="en" sz="2400">
                <a:solidFill>
                  <a:srgbClr val="999999"/>
                </a:solidFill>
              </a:rPr>
              <a:t>Who is it actually reaching?</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6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64" name="Shape 164"/>
        <p:cNvGrpSpPr/>
        <p:nvPr/>
      </p:nvGrpSpPr>
      <p:grpSpPr>
        <a:xfrm>
          <a:off x="0" y="0"/>
          <a:ext cx="0" cy="0"/>
          <a:chOff x="0" y="0"/>
          <a:chExt cx="0" cy="0"/>
        </a:xfrm>
      </p:grpSpPr>
      <p:sp>
        <p:nvSpPr>
          <p:cNvPr id="165" name="Shape 165"/>
          <p:cNvSpPr txBox="1"/>
          <p:nvPr>
            <p:ph idx="1" type="body"/>
          </p:nvPr>
        </p:nvSpPr>
        <p:spPr>
          <a:xfrm>
            <a:off x="425300" y="1890875"/>
            <a:ext cx="8520600" cy="1615200"/>
          </a:xfrm>
          <a:prstGeom prst="rect">
            <a:avLst/>
          </a:prstGeom>
        </p:spPr>
        <p:txBody>
          <a:bodyPr anchorCtr="0" anchor="t" bIns="91425" lIns="91425" rIns="91425" wrap="square" tIns="91425">
            <a:noAutofit/>
          </a:bodyPr>
          <a:lstStyle/>
          <a:p>
            <a:pPr lvl="0" rtl="0" algn="ctr">
              <a:spcBef>
                <a:spcPts val="0"/>
              </a:spcBef>
              <a:buNone/>
            </a:pPr>
            <a:r>
              <a:rPr b="1" lang="en" sz="3000"/>
              <a:t>In order to effectively address the issue of sexual violence in our communities, we’re going to have to...</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6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Shape 170"/>
          <p:cNvSpPr txBox="1"/>
          <p:nvPr>
            <p:ph idx="1" type="body"/>
          </p:nvPr>
        </p:nvSpPr>
        <p:spPr>
          <a:xfrm>
            <a:off x="0" y="1584125"/>
            <a:ext cx="9144000" cy="1131600"/>
          </a:xfrm>
          <a:prstGeom prst="rect">
            <a:avLst/>
          </a:prstGeom>
        </p:spPr>
        <p:txBody>
          <a:bodyPr anchorCtr="0" anchor="t" bIns="91425" lIns="91425" rIns="91425" wrap="square" tIns="91425">
            <a:noAutofit/>
          </a:bodyPr>
          <a:lstStyle/>
          <a:p>
            <a:pPr lvl="0" rtl="0" algn="ctr">
              <a:spcBef>
                <a:spcPts val="0"/>
              </a:spcBef>
              <a:buNone/>
            </a:pPr>
            <a:r>
              <a:rPr b="1" lang="en" sz="1700">
                <a:solidFill>
                  <a:schemeClr val="accent3"/>
                </a:solidFill>
              </a:rPr>
              <a:t>...acknowledge that rapists and abusers come from our community. They are not outsiders--they are our friends, acquaintances, the hosts of our parties, etc. etc.</a:t>
            </a:r>
          </a:p>
        </p:txBody>
      </p:sp>
      <p:sp>
        <p:nvSpPr>
          <p:cNvPr id="171" name="Shape 171"/>
          <p:cNvSpPr txBox="1"/>
          <p:nvPr/>
        </p:nvSpPr>
        <p:spPr>
          <a:xfrm>
            <a:off x="14675" y="372113"/>
            <a:ext cx="9144000" cy="1326600"/>
          </a:xfrm>
          <a:prstGeom prst="rect">
            <a:avLst/>
          </a:prstGeom>
          <a:noFill/>
          <a:ln>
            <a:noFill/>
          </a:ln>
        </p:spPr>
        <p:txBody>
          <a:bodyPr anchorCtr="0" anchor="ctr" bIns="91425" lIns="91425" rIns="91425" wrap="square" tIns="91425">
            <a:noAutofit/>
          </a:bodyPr>
          <a:lstStyle/>
          <a:p>
            <a:pPr lvl="0" rtl="0" algn="ctr">
              <a:lnSpc>
                <a:spcPct val="115000"/>
              </a:lnSpc>
              <a:spcBef>
                <a:spcPts val="0"/>
              </a:spcBef>
              <a:spcAft>
                <a:spcPts val="1600"/>
              </a:spcAft>
              <a:buNone/>
            </a:pPr>
            <a:r>
              <a:rPr b="1" lang="en" sz="1700">
                <a:solidFill>
                  <a:schemeClr val="dk2"/>
                </a:solidFill>
                <a:latin typeface="Open Sans"/>
                <a:ea typeface="Open Sans"/>
                <a:cs typeface="Open Sans"/>
                <a:sym typeface="Open Sans"/>
              </a:rPr>
              <a:t>...be comfortable resisting the temptation to dehumanize perpetrators. They are people, not monsters, and holding both them and our communities responsible requires recognizing this.</a:t>
            </a:r>
          </a:p>
        </p:txBody>
      </p:sp>
      <p:sp>
        <p:nvSpPr>
          <p:cNvPr id="172" name="Shape 172"/>
          <p:cNvSpPr txBox="1"/>
          <p:nvPr/>
        </p:nvSpPr>
        <p:spPr>
          <a:xfrm>
            <a:off x="0" y="2715725"/>
            <a:ext cx="9144000" cy="1354800"/>
          </a:xfrm>
          <a:prstGeom prst="rect">
            <a:avLst/>
          </a:prstGeom>
          <a:noFill/>
          <a:ln>
            <a:noFill/>
          </a:ln>
        </p:spPr>
        <p:txBody>
          <a:bodyPr anchorCtr="0" anchor="ctr" bIns="91425" lIns="91425" rIns="91425" wrap="square" tIns="91425">
            <a:noAutofit/>
          </a:bodyPr>
          <a:lstStyle/>
          <a:p>
            <a:pPr lvl="0" rtl="0" algn="ctr">
              <a:lnSpc>
                <a:spcPct val="115000"/>
              </a:lnSpc>
              <a:spcBef>
                <a:spcPts val="0"/>
              </a:spcBef>
              <a:spcAft>
                <a:spcPts val="1600"/>
              </a:spcAft>
              <a:buNone/>
            </a:pPr>
            <a:r>
              <a:rPr b="1" lang="en" sz="1700">
                <a:solidFill>
                  <a:schemeClr val="dk2"/>
                </a:solidFill>
                <a:latin typeface="Open Sans"/>
                <a:ea typeface="Open Sans"/>
                <a:cs typeface="Open Sans"/>
                <a:sym typeface="Open Sans"/>
              </a:rPr>
              <a:t>...accept that our community produces rapists and abusers not by accident, but through a variety of social processes that we built--and that we can destroy.</a:t>
            </a:r>
          </a:p>
        </p:txBody>
      </p:sp>
      <p:sp>
        <p:nvSpPr>
          <p:cNvPr id="173" name="Shape 173"/>
          <p:cNvSpPr txBox="1"/>
          <p:nvPr/>
        </p:nvSpPr>
        <p:spPr>
          <a:xfrm>
            <a:off x="14675" y="4070525"/>
            <a:ext cx="9144000" cy="1070400"/>
          </a:xfrm>
          <a:prstGeom prst="rect">
            <a:avLst/>
          </a:prstGeom>
          <a:noFill/>
          <a:ln>
            <a:noFill/>
          </a:ln>
        </p:spPr>
        <p:txBody>
          <a:bodyPr anchorCtr="0" anchor="ctr" bIns="91425" lIns="91425" rIns="91425" wrap="square" tIns="91425">
            <a:noAutofit/>
          </a:bodyPr>
          <a:lstStyle/>
          <a:p>
            <a:pPr lvl="0" rtl="0" algn="ctr">
              <a:lnSpc>
                <a:spcPct val="115000"/>
              </a:lnSpc>
              <a:spcBef>
                <a:spcPts val="0"/>
              </a:spcBef>
              <a:spcAft>
                <a:spcPts val="1600"/>
              </a:spcAft>
              <a:buNone/>
            </a:pPr>
            <a:r>
              <a:rPr b="1" lang="en" sz="1700">
                <a:solidFill>
                  <a:schemeClr val="accent3"/>
                </a:solidFill>
                <a:latin typeface="Open Sans"/>
                <a:ea typeface="Open Sans"/>
                <a:cs typeface="Open Sans"/>
                <a:sym typeface="Open Sans"/>
              </a:rPr>
              <a:t>...be okay with doing a lot of work to benefit people who would otherwise be doing really shitty things.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a:spcBef>
                <a:spcPts val="0"/>
              </a:spcBef>
              <a:buNone/>
            </a:pPr>
            <a:r>
              <a:rPr lang="en"/>
              <a:t>The Social-Ecological Model</a:t>
            </a:r>
          </a:p>
        </p:txBody>
      </p:sp>
      <p:sp>
        <p:nvSpPr>
          <p:cNvPr id="179" name="Shape 179"/>
          <p:cNvSpPr txBox="1"/>
          <p:nvPr>
            <p:ph idx="1" type="body"/>
          </p:nvPr>
        </p:nvSpPr>
        <p:spPr>
          <a:xfrm>
            <a:off x="311700" y="1266325"/>
            <a:ext cx="4338000" cy="3302700"/>
          </a:xfrm>
          <a:prstGeom prst="rect">
            <a:avLst/>
          </a:prstGeom>
        </p:spPr>
        <p:txBody>
          <a:bodyPr anchorCtr="0" anchor="t" bIns="91425" lIns="91425" rIns="91425" wrap="square" tIns="91425">
            <a:noAutofit/>
          </a:bodyPr>
          <a:lstStyle/>
          <a:p>
            <a:pPr lvl="0">
              <a:spcBef>
                <a:spcPts val="0"/>
              </a:spcBef>
              <a:buNone/>
            </a:pPr>
            <a:r>
              <a:rPr lang="en"/>
              <a:t>Society is composed of relationships nested within one another:</a:t>
            </a:r>
          </a:p>
          <a:p>
            <a:pPr lvl="0">
              <a:spcBef>
                <a:spcPts val="0"/>
              </a:spcBef>
              <a:buNone/>
            </a:pPr>
            <a:r>
              <a:rPr i="1" lang="en"/>
              <a:t>Societies are made up of Communities</a:t>
            </a:r>
          </a:p>
          <a:p>
            <a:pPr lvl="0">
              <a:spcBef>
                <a:spcPts val="0"/>
              </a:spcBef>
              <a:buNone/>
            </a:pPr>
            <a:r>
              <a:rPr i="1" lang="en"/>
              <a:t>Communities are made up of Institutions</a:t>
            </a:r>
          </a:p>
          <a:p>
            <a:pPr lvl="0">
              <a:spcBef>
                <a:spcPts val="0"/>
              </a:spcBef>
              <a:buNone/>
            </a:pPr>
            <a:r>
              <a:rPr i="1" lang="en"/>
              <a:t>Institutions are made up of People</a:t>
            </a:r>
          </a:p>
          <a:p>
            <a:pPr lvl="0">
              <a:spcBef>
                <a:spcPts val="0"/>
              </a:spcBef>
              <a:buNone/>
            </a:pPr>
            <a:r>
              <a:rPr i="1" lang="en"/>
              <a:t>People are made up of Individuals</a:t>
            </a:r>
          </a:p>
          <a:p>
            <a:pPr lvl="0">
              <a:spcBef>
                <a:spcPts val="0"/>
              </a:spcBef>
              <a:buNone/>
            </a:pPr>
            <a:r>
              <a:rPr i="1" lang="en"/>
              <a:t>Individuals have complex inner lives, motivations, and needs</a:t>
            </a:r>
          </a:p>
          <a:p>
            <a:pPr lvl="0">
              <a:spcBef>
                <a:spcPts val="0"/>
              </a:spcBef>
              <a:buNone/>
            </a:pPr>
            <a:r>
              <a:t/>
            </a:r>
            <a:endParaRPr i="1"/>
          </a:p>
        </p:txBody>
      </p:sp>
      <p:pic>
        <p:nvPicPr>
          <p:cNvPr descr="Image result for social ecological model]" id="180" name="Shape 180"/>
          <p:cNvPicPr preferRelativeResize="0"/>
          <p:nvPr/>
        </p:nvPicPr>
        <p:blipFill>
          <a:blip r:embed="rId3">
            <a:alphaModFix/>
          </a:blip>
          <a:stretch>
            <a:fillRect/>
          </a:stretch>
        </p:blipFill>
        <p:spPr>
          <a:xfrm>
            <a:off x="5230650" y="1152425"/>
            <a:ext cx="3443975" cy="38744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txBox="1"/>
          <p:nvPr>
            <p:ph type="title"/>
          </p:nvPr>
        </p:nvSpPr>
        <p:spPr>
          <a:xfrm>
            <a:off x="311700" y="153450"/>
            <a:ext cx="8520600" cy="707400"/>
          </a:xfrm>
          <a:prstGeom prst="rect">
            <a:avLst/>
          </a:prstGeom>
        </p:spPr>
        <p:txBody>
          <a:bodyPr anchorCtr="0" anchor="t" bIns="91425" lIns="91425" rIns="91425" wrap="square" tIns="91425">
            <a:noAutofit/>
          </a:bodyPr>
          <a:lstStyle/>
          <a:p>
            <a:pPr lvl="0">
              <a:spcBef>
                <a:spcPts val="0"/>
              </a:spcBef>
              <a:buNone/>
            </a:pPr>
            <a:r>
              <a:rPr lang="en"/>
              <a:t>Applying SEM to Prevention</a:t>
            </a:r>
          </a:p>
        </p:txBody>
      </p:sp>
      <p:pic>
        <p:nvPicPr>
          <p:cNvPr id="186" name="Shape 186"/>
          <p:cNvPicPr preferRelativeResize="0"/>
          <p:nvPr/>
        </p:nvPicPr>
        <p:blipFill>
          <a:blip r:embed="rId3">
            <a:alphaModFix/>
          </a:blip>
          <a:stretch>
            <a:fillRect/>
          </a:stretch>
        </p:blipFill>
        <p:spPr>
          <a:xfrm>
            <a:off x="152400" y="1013250"/>
            <a:ext cx="4426480" cy="3977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pic>
        <p:nvPicPr>
          <p:cNvPr id="191" name="Shape 191"/>
          <p:cNvPicPr preferRelativeResize="0"/>
          <p:nvPr/>
        </p:nvPicPr>
        <p:blipFill>
          <a:blip r:embed="rId3">
            <a:alphaModFix/>
          </a:blip>
          <a:stretch>
            <a:fillRect/>
          </a:stretch>
        </p:blipFill>
        <p:spPr>
          <a:xfrm>
            <a:off x="-290525" y="1074925"/>
            <a:ext cx="5793924" cy="4043900"/>
          </a:xfrm>
          <a:prstGeom prst="rect">
            <a:avLst/>
          </a:prstGeom>
          <a:noFill/>
          <a:ln>
            <a:noFill/>
          </a:ln>
        </p:spPr>
      </p:pic>
      <p:sp>
        <p:nvSpPr>
          <p:cNvPr id="192" name="Shape 192"/>
          <p:cNvSpPr txBox="1"/>
          <p:nvPr>
            <p:ph type="title"/>
          </p:nvPr>
        </p:nvSpPr>
        <p:spPr>
          <a:xfrm>
            <a:off x="311700" y="153450"/>
            <a:ext cx="8520600" cy="707400"/>
          </a:xfrm>
          <a:prstGeom prst="rect">
            <a:avLst/>
          </a:prstGeom>
        </p:spPr>
        <p:txBody>
          <a:bodyPr anchorCtr="0" anchor="t" bIns="91425" lIns="91425" rIns="91425" wrap="square" tIns="91425">
            <a:noAutofit/>
          </a:bodyPr>
          <a:lstStyle/>
          <a:p>
            <a:pPr lvl="0" rtl="0">
              <a:spcBef>
                <a:spcPts val="0"/>
              </a:spcBef>
              <a:buNone/>
            </a:pPr>
            <a:r>
              <a:rPr lang="en"/>
              <a:t>The Social Ecology of Rape Culture</a:t>
            </a:r>
          </a:p>
        </p:txBody>
      </p:sp>
      <p:sp>
        <p:nvSpPr>
          <p:cNvPr id="193" name="Shape 193"/>
          <p:cNvSpPr txBox="1"/>
          <p:nvPr/>
        </p:nvSpPr>
        <p:spPr>
          <a:xfrm>
            <a:off x="5562875" y="860850"/>
            <a:ext cx="3000000" cy="1778700"/>
          </a:xfrm>
          <a:prstGeom prst="rect">
            <a:avLst/>
          </a:prstGeom>
          <a:noFill/>
          <a:ln>
            <a:noFill/>
          </a:ln>
        </p:spPr>
        <p:txBody>
          <a:bodyPr anchorCtr="0" anchor="ctr" bIns="91425" lIns="91425" rIns="91425" wrap="square" tIns="91425">
            <a:noAutofit/>
          </a:bodyPr>
          <a:lstStyle/>
          <a:p>
            <a:pPr lvl="0" rtl="0">
              <a:lnSpc>
                <a:spcPct val="115000"/>
              </a:lnSpc>
              <a:spcBef>
                <a:spcPts val="0"/>
              </a:spcBef>
              <a:buNone/>
            </a:pPr>
            <a:r>
              <a:rPr lang="en" sz="1800"/>
              <a:t>•</a:t>
            </a:r>
            <a:r>
              <a:rPr b="1" lang="en" sz="1800">
                <a:latin typeface="Calibri"/>
                <a:ea typeface="Calibri"/>
                <a:cs typeface="Calibri"/>
                <a:sym typeface="Calibri"/>
              </a:rPr>
              <a:t>INTRAPERSONAL</a:t>
            </a:r>
          </a:p>
          <a:p>
            <a:pPr lvl="0" rtl="0">
              <a:lnSpc>
                <a:spcPct val="115000"/>
              </a:lnSpc>
              <a:spcBef>
                <a:spcPts val="0"/>
              </a:spcBef>
              <a:buNone/>
            </a:pPr>
            <a:r>
              <a:rPr lang="en" sz="1100">
                <a:latin typeface="Calibri"/>
                <a:ea typeface="Calibri"/>
                <a:cs typeface="Calibri"/>
                <a:sym typeface="Calibri"/>
              </a:rPr>
              <a:t>read/research histories of sexual violence; develop skills and knowledges for peer education; reflect on your personal contributions to rape culture </a:t>
            </a:r>
          </a:p>
        </p:txBody>
      </p:sp>
      <p:sp>
        <p:nvSpPr>
          <p:cNvPr id="194" name="Shape 194"/>
          <p:cNvSpPr txBox="1"/>
          <p:nvPr/>
        </p:nvSpPr>
        <p:spPr>
          <a:xfrm>
            <a:off x="5562875" y="998725"/>
            <a:ext cx="3000000" cy="1535400"/>
          </a:xfrm>
          <a:prstGeom prst="rect">
            <a:avLst/>
          </a:prstGeom>
          <a:noFill/>
          <a:ln>
            <a:noFill/>
          </a:ln>
        </p:spPr>
        <p:txBody>
          <a:bodyPr anchorCtr="0" anchor="ctr" bIns="91425" lIns="91425" rIns="91425" wrap="square" tIns="91425">
            <a:noAutofit/>
          </a:bodyPr>
          <a:lstStyle/>
          <a:p>
            <a:pPr lvl="0" rtl="0">
              <a:lnSpc>
                <a:spcPct val="115000"/>
              </a:lnSpc>
              <a:spcBef>
                <a:spcPts val="0"/>
              </a:spcBef>
              <a:buNone/>
            </a:pPr>
            <a:r>
              <a:rPr lang="en" sz="1800"/>
              <a:t>•</a:t>
            </a:r>
            <a:r>
              <a:rPr b="1" lang="en" sz="1800">
                <a:latin typeface="Calibri"/>
                <a:ea typeface="Calibri"/>
                <a:cs typeface="Calibri"/>
                <a:sym typeface="Calibri"/>
              </a:rPr>
              <a:t>INTERPERSONAL</a:t>
            </a:r>
          </a:p>
          <a:p>
            <a:pPr lvl="0" rtl="0">
              <a:lnSpc>
                <a:spcPct val="115000"/>
              </a:lnSpc>
              <a:spcBef>
                <a:spcPts val="0"/>
              </a:spcBef>
              <a:buNone/>
            </a:pPr>
            <a:r>
              <a:rPr lang="en" sz="1100">
                <a:latin typeface="Calibri"/>
                <a:ea typeface="Calibri"/>
                <a:cs typeface="Calibri"/>
                <a:sym typeface="Calibri"/>
              </a:rPr>
              <a:t>organize and peer educate people in bystander intervention and work in groups to monitor establishments and record findings; build relationships with KOK staff</a:t>
            </a:r>
          </a:p>
        </p:txBody>
      </p:sp>
      <p:sp>
        <p:nvSpPr>
          <p:cNvPr id="195" name="Shape 195"/>
          <p:cNvSpPr txBox="1"/>
          <p:nvPr/>
        </p:nvSpPr>
        <p:spPr>
          <a:xfrm>
            <a:off x="5562875" y="1079275"/>
            <a:ext cx="3000000" cy="1374300"/>
          </a:xfrm>
          <a:prstGeom prst="rect">
            <a:avLst/>
          </a:prstGeom>
          <a:noFill/>
          <a:ln>
            <a:noFill/>
          </a:ln>
        </p:spPr>
        <p:txBody>
          <a:bodyPr anchorCtr="0" anchor="ctr" bIns="91425" lIns="91425" rIns="91425" wrap="square" tIns="91425">
            <a:noAutofit/>
          </a:bodyPr>
          <a:lstStyle/>
          <a:p>
            <a:pPr lvl="0" rtl="0">
              <a:lnSpc>
                <a:spcPct val="115000"/>
              </a:lnSpc>
              <a:spcBef>
                <a:spcPts val="0"/>
              </a:spcBef>
              <a:buNone/>
            </a:pPr>
            <a:r>
              <a:rPr lang="en" sz="1800"/>
              <a:t>•</a:t>
            </a:r>
            <a:r>
              <a:rPr b="1" lang="en" sz="1800">
                <a:latin typeface="Calibri"/>
                <a:ea typeface="Calibri"/>
                <a:cs typeface="Calibri"/>
                <a:sym typeface="Calibri"/>
              </a:rPr>
              <a:t>ORGANIZATIONAL</a:t>
            </a:r>
          </a:p>
          <a:p>
            <a:pPr lvl="0" rtl="0">
              <a:lnSpc>
                <a:spcPct val="115000"/>
              </a:lnSpc>
              <a:spcBef>
                <a:spcPts val="0"/>
              </a:spcBef>
              <a:buNone/>
            </a:pPr>
            <a:r>
              <a:rPr lang="en" sz="1100">
                <a:latin typeface="Calibri"/>
                <a:ea typeface="Calibri"/>
                <a:cs typeface="Calibri"/>
                <a:sym typeface="Calibri"/>
              </a:rPr>
              <a:t>train KOK staff and administration in sexual violence awareness and bystander intervention; work with KOK administration to edit or add to their policies for responding to sexual violence </a:t>
            </a:r>
          </a:p>
        </p:txBody>
      </p:sp>
      <p:sp>
        <p:nvSpPr>
          <p:cNvPr id="196" name="Shape 196"/>
          <p:cNvSpPr txBox="1"/>
          <p:nvPr/>
        </p:nvSpPr>
        <p:spPr>
          <a:xfrm>
            <a:off x="5562875" y="1074925"/>
            <a:ext cx="3000000" cy="1920300"/>
          </a:xfrm>
          <a:prstGeom prst="rect">
            <a:avLst/>
          </a:prstGeom>
          <a:noFill/>
          <a:ln>
            <a:noFill/>
          </a:ln>
        </p:spPr>
        <p:txBody>
          <a:bodyPr anchorCtr="0" anchor="ctr" bIns="91425" lIns="91425" rIns="91425" wrap="square" tIns="91425">
            <a:noAutofit/>
          </a:bodyPr>
          <a:lstStyle/>
          <a:p>
            <a:pPr lvl="0" rtl="0">
              <a:lnSpc>
                <a:spcPct val="115000"/>
              </a:lnSpc>
              <a:spcBef>
                <a:spcPts val="0"/>
              </a:spcBef>
              <a:buNone/>
            </a:pPr>
            <a:r>
              <a:rPr lang="en" sz="1800"/>
              <a:t>•</a:t>
            </a:r>
            <a:r>
              <a:rPr b="1" lang="en" sz="1800">
                <a:latin typeface="Calibri"/>
                <a:ea typeface="Calibri"/>
                <a:cs typeface="Calibri"/>
                <a:sym typeface="Calibri"/>
              </a:rPr>
              <a:t>COMMUNITY</a:t>
            </a:r>
          </a:p>
          <a:p>
            <a:pPr lvl="0" rtl="0">
              <a:lnSpc>
                <a:spcPct val="115000"/>
              </a:lnSpc>
              <a:spcBef>
                <a:spcPts val="0"/>
              </a:spcBef>
              <a:buNone/>
            </a:pPr>
            <a:r>
              <a:rPr lang="en" sz="1100">
                <a:latin typeface="Calibri"/>
                <a:ea typeface="Calibri"/>
                <a:cs typeface="Calibri"/>
                <a:sym typeface="Calibri"/>
              </a:rPr>
              <a:t>connect with community members who have experienced sexual violence in KOK-owned establishments, assist with lifting their voices; organize a coalition of community groups and organizations committed to resisting rape culture; organize a KOK boycott; build alternative, safe community spaces for 18-20 year olds </a:t>
            </a:r>
          </a:p>
        </p:txBody>
      </p:sp>
      <p:sp>
        <p:nvSpPr>
          <p:cNvPr id="197" name="Shape 197"/>
          <p:cNvSpPr txBox="1"/>
          <p:nvPr/>
        </p:nvSpPr>
        <p:spPr>
          <a:xfrm>
            <a:off x="5562875" y="1301825"/>
            <a:ext cx="3000000" cy="1074900"/>
          </a:xfrm>
          <a:prstGeom prst="rect">
            <a:avLst/>
          </a:prstGeom>
          <a:noFill/>
          <a:ln>
            <a:noFill/>
          </a:ln>
        </p:spPr>
        <p:txBody>
          <a:bodyPr anchorCtr="0" anchor="ctr" bIns="91425" lIns="91425" rIns="91425" wrap="square" tIns="91425">
            <a:noAutofit/>
          </a:bodyPr>
          <a:lstStyle/>
          <a:p>
            <a:pPr lvl="0" rtl="0">
              <a:lnSpc>
                <a:spcPct val="115000"/>
              </a:lnSpc>
              <a:spcBef>
                <a:spcPts val="0"/>
              </a:spcBef>
              <a:buNone/>
            </a:pPr>
            <a:r>
              <a:rPr lang="en" sz="1800"/>
              <a:t>•</a:t>
            </a:r>
            <a:r>
              <a:rPr b="1" lang="en" sz="1800">
                <a:latin typeface="Calibri"/>
                <a:ea typeface="Calibri"/>
                <a:cs typeface="Calibri"/>
                <a:sym typeface="Calibri"/>
              </a:rPr>
              <a:t>SOCIETAL</a:t>
            </a:r>
          </a:p>
          <a:p>
            <a:pPr lvl="0" rtl="0">
              <a:lnSpc>
                <a:spcPct val="115000"/>
              </a:lnSpc>
              <a:spcBef>
                <a:spcPts val="0"/>
              </a:spcBef>
              <a:buNone/>
            </a:pPr>
            <a:r>
              <a:rPr lang="en" sz="1100">
                <a:latin typeface="Calibri"/>
                <a:ea typeface="Calibri"/>
                <a:cs typeface="Calibri"/>
                <a:sym typeface="Calibri"/>
              </a:rPr>
              <a:t>changing social norms around gender, alcohol, age, and consent; demand a power shift away from downtown bars, landlords, and the university, allowing for more community agency</a:t>
            </a:r>
          </a:p>
          <a:p>
            <a:pPr lvl="0" rtl="0">
              <a:lnSpc>
                <a:spcPct val="115000"/>
              </a:lnSpc>
              <a:spcBef>
                <a:spcPts val="0"/>
              </a:spcBef>
              <a:buNone/>
            </a:pPr>
            <a:r>
              <a:t/>
            </a:r>
            <a:endParaRPr sz="11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9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9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9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rtl="0">
              <a:spcBef>
                <a:spcPts val="0"/>
              </a:spcBef>
              <a:buNone/>
            </a:pPr>
            <a:r>
              <a:rPr lang="en"/>
              <a:t>Overview</a:t>
            </a:r>
          </a:p>
        </p:txBody>
      </p:sp>
      <p:sp>
        <p:nvSpPr>
          <p:cNvPr id="73" name="Shape 73"/>
          <p:cNvSpPr txBox="1"/>
          <p:nvPr>
            <p:ph idx="1" type="body"/>
          </p:nvPr>
        </p:nvSpPr>
        <p:spPr>
          <a:xfrm>
            <a:off x="144325" y="1266325"/>
            <a:ext cx="8856900" cy="3302700"/>
          </a:xfrm>
          <a:prstGeom prst="rect">
            <a:avLst/>
          </a:prstGeom>
        </p:spPr>
        <p:txBody>
          <a:bodyPr anchorCtr="0" anchor="t" bIns="91425" lIns="91425" rIns="91425" wrap="square" tIns="91425">
            <a:noAutofit/>
          </a:bodyPr>
          <a:lstStyle/>
          <a:p>
            <a:pPr indent="-381000" lvl="0" marL="457200" rtl="0">
              <a:spcBef>
                <a:spcPts val="0"/>
              </a:spcBef>
              <a:buSzPct val="100000"/>
              <a:buAutoNum type="arabicPeriod"/>
            </a:pPr>
            <a:r>
              <a:rPr lang="en" sz="2400"/>
              <a:t>Introductions</a:t>
            </a:r>
          </a:p>
          <a:p>
            <a:pPr indent="-381000" lvl="0" marL="457200" rtl="0">
              <a:spcBef>
                <a:spcPts val="0"/>
              </a:spcBef>
              <a:buSzPct val="100000"/>
              <a:buAutoNum type="arabicPeriod"/>
            </a:pPr>
            <a:r>
              <a:rPr lang="en" sz="2400"/>
              <a:t>Discussion: Unpacking Consent</a:t>
            </a:r>
          </a:p>
          <a:p>
            <a:pPr indent="-381000" lvl="0" marL="457200" rtl="0">
              <a:spcBef>
                <a:spcPts val="0"/>
              </a:spcBef>
              <a:buSzPct val="100000"/>
              <a:buAutoNum type="arabicPeriod"/>
            </a:pPr>
            <a:r>
              <a:rPr lang="en" sz="2400"/>
              <a:t>4 Pillars of Sexual Violence Prevention</a:t>
            </a:r>
          </a:p>
          <a:p>
            <a:pPr indent="-381000" lvl="0" marL="457200" rtl="0">
              <a:spcBef>
                <a:spcPts val="0"/>
              </a:spcBef>
              <a:buSzPct val="100000"/>
              <a:buAutoNum type="arabicPeriod"/>
            </a:pPr>
            <a:r>
              <a:rPr lang="en" sz="2400"/>
              <a:t>Public Health Concepts: Risk/Protective Factors &amp; the SEM</a:t>
            </a:r>
          </a:p>
          <a:p>
            <a:pPr indent="-381000" lvl="0" marL="457200" rtl="0">
              <a:spcBef>
                <a:spcPts val="0"/>
              </a:spcBef>
              <a:buSzPct val="100000"/>
              <a:buAutoNum type="arabicPeriod"/>
            </a:pPr>
            <a:r>
              <a:rPr lang="en" sz="2400"/>
              <a:t>Activity: Reimagining Sexual Violence Prevention</a:t>
            </a:r>
          </a:p>
          <a:p>
            <a:pPr indent="-381000" lvl="0" marL="457200" rtl="0">
              <a:spcBef>
                <a:spcPts val="0"/>
              </a:spcBef>
              <a:buSzPct val="100000"/>
              <a:buAutoNum type="arabicPeriod"/>
            </a:pPr>
            <a:r>
              <a:rPr lang="en" sz="2400"/>
              <a:t>Outros</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Shape 202"/>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rtl="0">
              <a:spcBef>
                <a:spcPts val="0"/>
              </a:spcBef>
              <a:buNone/>
            </a:pPr>
            <a:r>
              <a:rPr lang="en"/>
              <a:t>Risk and Protective Factors</a:t>
            </a:r>
          </a:p>
        </p:txBody>
      </p:sp>
      <p:sp>
        <p:nvSpPr>
          <p:cNvPr id="203" name="Shape 203"/>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lvl="0" rtl="0" algn="ctr">
              <a:spcBef>
                <a:spcPts val="0"/>
              </a:spcBef>
              <a:buNone/>
            </a:pPr>
            <a:r>
              <a:t/>
            </a:r>
            <a:endParaRPr/>
          </a:p>
          <a:p>
            <a:pPr lvl="0" rtl="0" algn="ctr">
              <a:spcBef>
                <a:spcPts val="0"/>
              </a:spcBef>
              <a:buNone/>
            </a:pPr>
            <a:r>
              <a:rPr lang="en"/>
              <a:t>Protective Factor: a person, trait, relationship, skill, or resource the presence of which insulates a person from different kinds of violence</a:t>
            </a:r>
          </a:p>
          <a:p>
            <a:pPr lvl="0" rtl="0" algn="ctr">
              <a:spcBef>
                <a:spcPts val="0"/>
              </a:spcBef>
              <a:buNone/>
            </a:pPr>
            <a:r>
              <a:t/>
            </a:r>
            <a:endParaRPr/>
          </a:p>
          <a:p>
            <a:pPr lvl="0" rtl="0" algn="ctr">
              <a:spcBef>
                <a:spcPts val="0"/>
              </a:spcBef>
              <a:buNone/>
            </a:pPr>
            <a:r>
              <a:rPr lang="en"/>
              <a:t>Risk Factor: a condition, whether individual or community-wide, that makes a person more vulnerable to a given kind of violence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Shape 208"/>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a:spcBef>
                <a:spcPts val="0"/>
              </a:spcBef>
              <a:buNone/>
            </a:pPr>
            <a:r>
              <a:rPr lang="en"/>
              <a:t>Brainstorming: SV Risk and Protective Factors</a:t>
            </a:r>
          </a:p>
        </p:txBody>
      </p:sp>
      <p:sp>
        <p:nvSpPr>
          <p:cNvPr id="209" name="Shape 209"/>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lvl="0" rtl="0" algn="l">
              <a:spcBef>
                <a:spcPts val="0"/>
              </a:spcBef>
              <a:buNone/>
            </a:pPr>
            <a:r>
              <a:t/>
            </a:r>
            <a:endParaRPr/>
          </a:p>
          <a:p>
            <a:pPr lvl="0" rtl="0" algn="ctr">
              <a:spcBef>
                <a:spcPts val="0"/>
              </a:spcBef>
              <a:buNone/>
            </a:pPr>
            <a:r>
              <a:rPr lang="en"/>
              <a:t>Split into N groups (based on group size)!</a:t>
            </a:r>
          </a:p>
          <a:p>
            <a:pPr lvl="0" rtl="0" algn="ctr">
              <a:spcBef>
                <a:spcPts val="0"/>
              </a:spcBef>
              <a:buNone/>
            </a:pPr>
            <a:r>
              <a:t/>
            </a:r>
            <a:endParaRPr/>
          </a:p>
          <a:p>
            <a:pPr lvl="0" rtl="0" algn="ctr">
              <a:spcBef>
                <a:spcPts val="0"/>
              </a:spcBef>
              <a:buNone/>
            </a:pPr>
            <a:r>
              <a:rPr lang="en"/>
              <a:t>You’ll be brainstorming some risk and protective factors for sexual violence!</a:t>
            </a:r>
          </a:p>
        </p:txBody>
      </p:sp>
      <p:sp>
        <p:nvSpPr>
          <p:cNvPr id="210" name="Shape 210"/>
          <p:cNvSpPr txBox="1"/>
          <p:nvPr>
            <p:ph idx="1" type="body"/>
          </p:nvPr>
        </p:nvSpPr>
        <p:spPr>
          <a:xfrm>
            <a:off x="311700" y="1021200"/>
            <a:ext cx="8520600" cy="3630300"/>
          </a:xfrm>
          <a:prstGeom prst="rect">
            <a:avLst/>
          </a:prstGeom>
        </p:spPr>
        <p:txBody>
          <a:bodyPr anchorCtr="0" anchor="t" bIns="91425" lIns="91425" rIns="91425" wrap="square" tIns="91425">
            <a:noAutofit/>
          </a:bodyPr>
          <a:lstStyle/>
          <a:p>
            <a:pPr lvl="0" rtl="0">
              <a:spcBef>
                <a:spcPts val="0"/>
              </a:spcBef>
              <a:buNone/>
            </a:pPr>
            <a:r>
              <a:rPr lang="en"/>
              <a:t>Consider...</a:t>
            </a:r>
          </a:p>
          <a:p>
            <a:pPr lvl="0" rtl="0">
              <a:spcBef>
                <a:spcPts val="0"/>
              </a:spcBef>
              <a:buNone/>
            </a:pPr>
            <a:r>
              <a:rPr lang="en"/>
              <a:t>What skills might a person need to practice good consent? (Individual)</a:t>
            </a:r>
          </a:p>
          <a:p>
            <a:pPr lvl="0" rtl="0">
              <a:spcBef>
                <a:spcPts val="0"/>
              </a:spcBef>
              <a:buNone/>
            </a:pPr>
            <a:r>
              <a:rPr lang="en"/>
              <a:t>What kinds of relationships might protect someone from SV, or prevent them from perpetrating it? (Interpersonal)</a:t>
            </a:r>
          </a:p>
          <a:p>
            <a:pPr lvl="0" rtl="0">
              <a:spcBef>
                <a:spcPts val="0"/>
              </a:spcBef>
              <a:buNone/>
            </a:pPr>
            <a:r>
              <a:rPr lang="en"/>
              <a:t>What community institutions need to exist to teach skills or build the relationships above? How do existing institutions need to change? (Organizational/Community)</a:t>
            </a:r>
          </a:p>
          <a:p>
            <a:pPr lvl="0" rtl="0">
              <a:spcBef>
                <a:spcPts val="0"/>
              </a:spcBef>
              <a:buNone/>
            </a:pPr>
            <a:r>
              <a:rPr lang="en"/>
              <a:t>What social norms in our culture make sexual violence as common as it is? What norms might we replace those with to make people safer? (Society/Culture)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20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Shape 215"/>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a:spcBef>
                <a:spcPts val="0"/>
              </a:spcBef>
              <a:buNone/>
            </a:pPr>
            <a:r>
              <a:rPr lang="en"/>
              <a:t>Sharing &amp; Brief Large-Group Discussion</a:t>
            </a:r>
          </a:p>
        </p:txBody>
      </p:sp>
      <p:sp>
        <p:nvSpPr>
          <p:cNvPr id="216" name="Shape 216"/>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lvl="0" rtl="0" algn="ctr">
              <a:spcBef>
                <a:spcPts val="0"/>
              </a:spcBef>
              <a:buNone/>
            </a:pPr>
            <a:r>
              <a:rPr lang="en"/>
              <a:t>Was there a lot of overlap between different groups?</a:t>
            </a:r>
          </a:p>
          <a:p>
            <a:pPr lvl="0" rtl="0" algn="ctr">
              <a:spcBef>
                <a:spcPts val="0"/>
              </a:spcBef>
              <a:buNone/>
            </a:pPr>
            <a:r>
              <a:t/>
            </a:r>
            <a:endParaRPr/>
          </a:p>
          <a:p>
            <a:pPr lvl="0" rtl="0" algn="ctr">
              <a:spcBef>
                <a:spcPts val="0"/>
              </a:spcBef>
              <a:buNone/>
            </a:pPr>
            <a:r>
              <a:rPr lang="en"/>
              <a:t>Are there any on here that you’re having a hard time connecting to sexual violence, or to student communities?</a:t>
            </a:r>
          </a:p>
          <a:p>
            <a:pPr lvl="0" rtl="0" algn="ctr">
              <a:spcBef>
                <a:spcPts val="0"/>
              </a:spcBef>
              <a:buNone/>
            </a:pPr>
            <a:r>
              <a:t/>
            </a:r>
            <a:endParaRPr/>
          </a:p>
          <a:p>
            <a:pPr lvl="0" rtl="0" algn="ctr">
              <a:spcBef>
                <a:spcPts val="0"/>
              </a:spcBef>
              <a:buNone/>
            </a:pPr>
            <a:r>
              <a:rPr lang="en"/>
              <a:t>Are there any issues up here that seem connected?</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Shape 221"/>
          <p:cNvSpPr txBox="1"/>
          <p:nvPr>
            <p:ph type="title"/>
          </p:nvPr>
        </p:nvSpPr>
        <p:spPr>
          <a:xfrm>
            <a:off x="124650" y="445025"/>
            <a:ext cx="8894700" cy="707400"/>
          </a:xfrm>
          <a:prstGeom prst="rect">
            <a:avLst/>
          </a:prstGeom>
        </p:spPr>
        <p:txBody>
          <a:bodyPr anchorCtr="0" anchor="t" bIns="91425" lIns="91425" rIns="91425" wrap="square" tIns="91425">
            <a:noAutofit/>
          </a:bodyPr>
          <a:lstStyle/>
          <a:p>
            <a:pPr lvl="0">
              <a:spcBef>
                <a:spcPts val="0"/>
              </a:spcBef>
              <a:buNone/>
            </a:pPr>
            <a:r>
              <a:rPr lang="en" sz="3200"/>
              <a:t>Some Known &amp; Documented Risk and Protective Factors</a:t>
            </a:r>
          </a:p>
        </p:txBody>
      </p:sp>
      <p:sp>
        <p:nvSpPr>
          <p:cNvPr id="222" name="Shape 222"/>
          <p:cNvSpPr txBox="1"/>
          <p:nvPr>
            <p:ph idx="1" type="body"/>
          </p:nvPr>
        </p:nvSpPr>
        <p:spPr>
          <a:xfrm>
            <a:off x="311700" y="1266325"/>
            <a:ext cx="3897600" cy="3575400"/>
          </a:xfrm>
          <a:prstGeom prst="rect">
            <a:avLst/>
          </a:prstGeom>
        </p:spPr>
        <p:txBody>
          <a:bodyPr anchorCtr="0" anchor="t" bIns="91425" lIns="91425" rIns="91425" wrap="square" tIns="91425">
            <a:noAutofit/>
          </a:bodyPr>
          <a:lstStyle/>
          <a:p>
            <a:pPr lvl="0" rtl="0" algn="ctr">
              <a:spcBef>
                <a:spcPts val="0"/>
              </a:spcBef>
              <a:buNone/>
            </a:pPr>
            <a:r>
              <a:rPr b="1" lang="en">
                <a:solidFill>
                  <a:schemeClr val="accent3"/>
                </a:solidFill>
              </a:rPr>
              <a:t>Risk Factors</a:t>
            </a:r>
          </a:p>
          <a:p>
            <a:pPr lvl="0" rtl="0" algn="ctr">
              <a:spcBef>
                <a:spcPts val="0"/>
              </a:spcBef>
              <a:buNone/>
            </a:pPr>
            <a:r>
              <a:rPr lang="en"/>
              <a:t>Lack of nonviolent social problem-solving skills</a:t>
            </a:r>
          </a:p>
          <a:p>
            <a:pPr lvl="0" rtl="0" algn="ctr">
              <a:spcBef>
                <a:spcPts val="0"/>
              </a:spcBef>
              <a:buNone/>
            </a:pPr>
            <a:r>
              <a:rPr lang="en"/>
              <a:t>Conflict within families/Poor parent-child relationships</a:t>
            </a:r>
          </a:p>
          <a:p>
            <a:pPr lvl="0" rtl="0" algn="ctr">
              <a:spcBef>
                <a:spcPts val="0"/>
              </a:spcBef>
              <a:buNone/>
            </a:pPr>
            <a:r>
              <a:rPr lang="en"/>
              <a:t>Neighborhood poverty</a:t>
            </a:r>
          </a:p>
          <a:p>
            <a:pPr lvl="0" algn="ctr">
              <a:spcBef>
                <a:spcPts val="0"/>
              </a:spcBef>
              <a:buNone/>
            </a:pPr>
            <a:r>
              <a:rPr lang="en"/>
              <a:t>Harmful norms around masculinity &amp; femininity</a:t>
            </a:r>
          </a:p>
        </p:txBody>
      </p:sp>
      <p:sp>
        <p:nvSpPr>
          <p:cNvPr id="223" name="Shape 223"/>
          <p:cNvSpPr txBox="1"/>
          <p:nvPr>
            <p:ph idx="1" type="body"/>
          </p:nvPr>
        </p:nvSpPr>
        <p:spPr>
          <a:xfrm>
            <a:off x="4441750" y="1266325"/>
            <a:ext cx="3897600" cy="3575400"/>
          </a:xfrm>
          <a:prstGeom prst="rect">
            <a:avLst/>
          </a:prstGeom>
        </p:spPr>
        <p:txBody>
          <a:bodyPr anchorCtr="0" anchor="t" bIns="91425" lIns="91425" rIns="91425" wrap="square" tIns="91425">
            <a:noAutofit/>
          </a:bodyPr>
          <a:lstStyle/>
          <a:p>
            <a:pPr lvl="0" rtl="0" algn="ctr">
              <a:spcBef>
                <a:spcPts val="0"/>
              </a:spcBef>
              <a:buNone/>
            </a:pPr>
            <a:r>
              <a:rPr b="1" lang="en">
                <a:solidFill>
                  <a:schemeClr val="accent3"/>
                </a:solidFill>
              </a:rPr>
              <a:t>Protective Factors</a:t>
            </a:r>
          </a:p>
          <a:p>
            <a:pPr lvl="0" rtl="0" algn="ctr">
              <a:spcBef>
                <a:spcPts val="0"/>
              </a:spcBef>
              <a:buNone/>
            </a:pPr>
            <a:r>
              <a:rPr lang="en"/>
              <a:t>Social connectedness to the community and neighborhood</a:t>
            </a:r>
          </a:p>
          <a:p>
            <a:pPr lvl="0" rtl="0" algn="ctr">
              <a:spcBef>
                <a:spcPts val="0"/>
              </a:spcBef>
              <a:buNone/>
            </a:pPr>
            <a:r>
              <a:rPr lang="en"/>
              <a:t>Connection and commitment to school (&amp; other institutions)</a:t>
            </a:r>
          </a:p>
          <a:p>
            <a:pPr lvl="0" rtl="0" algn="ctr">
              <a:spcBef>
                <a:spcPts val="0"/>
              </a:spcBef>
              <a:buNone/>
            </a:pPr>
            <a:r>
              <a:rPr lang="en"/>
              <a:t>Access to mental health and substance dependency treatment services (note: documented for IPV)</a:t>
            </a:r>
          </a:p>
          <a:p>
            <a:pPr lvl="0" rtl="0" algn="ctr">
              <a:spcBef>
                <a:spcPts val="0"/>
              </a:spcBef>
              <a:buNone/>
            </a:pPr>
            <a:r>
              <a:t/>
            </a:r>
            <a:endParaRPr/>
          </a:p>
          <a:p>
            <a:pPr lvl="0" rtl="0" algn="ctr">
              <a:spcBef>
                <a:spcPts val="0"/>
              </a:spcBef>
              <a:buNone/>
            </a:pPr>
            <a:r>
              <a:t/>
            </a:r>
            <a:endParaRPr u="sng"/>
          </a:p>
          <a:p>
            <a:pPr lvl="0" rtl="0" algn="ctr">
              <a:spcBef>
                <a:spcPts val="0"/>
              </a:spcBef>
              <a:buNone/>
            </a:pPr>
            <a:r>
              <a:t/>
            </a:r>
            <a:endParaRPr u="sng"/>
          </a:p>
        </p:txBody>
      </p:sp>
      <p:sp>
        <p:nvSpPr>
          <p:cNvPr id="224" name="Shape 224"/>
          <p:cNvSpPr txBox="1"/>
          <p:nvPr>
            <p:ph idx="1" type="body"/>
          </p:nvPr>
        </p:nvSpPr>
        <p:spPr>
          <a:xfrm>
            <a:off x="5246400" y="4792375"/>
            <a:ext cx="3897600" cy="269100"/>
          </a:xfrm>
          <a:prstGeom prst="rect">
            <a:avLst/>
          </a:prstGeom>
        </p:spPr>
        <p:txBody>
          <a:bodyPr anchorCtr="0" anchor="t" bIns="91425" lIns="91425" rIns="91425" wrap="square" tIns="91425">
            <a:noAutofit/>
          </a:bodyPr>
          <a:lstStyle/>
          <a:p>
            <a:pPr lvl="0" rtl="0" algn="r">
              <a:spcBef>
                <a:spcPts val="0"/>
              </a:spcBef>
              <a:buNone/>
            </a:pPr>
            <a:r>
              <a:rPr lang="en" sz="1000"/>
              <a:t>Data from CDC, </a:t>
            </a:r>
            <a:r>
              <a:rPr i="1" lang="en" sz="1000"/>
              <a:t>Connecting the Dots,</a:t>
            </a:r>
            <a:r>
              <a:rPr lang="en" sz="1000"/>
              <a:t> 2014</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Shape 229"/>
          <p:cNvSpPr txBox="1"/>
          <p:nvPr>
            <p:ph type="title"/>
          </p:nvPr>
        </p:nvSpPr>
        <p:spPr>
          <a:xfrm>
            <a:off x="311700" y="346350"/>
            <a:ext cx="8520600" cy="707400"/>
          </a:xfrm>
          <a:prstGeom prst="rect">
            <a:avLst/>
          </a:prstGeom>
        </p:spPr>
        <p:txBody>
          <a:bodyPr anchorCtr="0" anchor="t" bIns="91425" lIns="91425" rIns="91425" wrap="square" tIns="91425">
            <a:noAutofit/>
          </a:bodyPr>
          <a:lstStyle/>
          <a:p>
            <a:pPr lvl="0" rtl="0">
              <a:spcBef>
                <a:spcPts val="0"/>
              </a:spcBef>
              <a:buNone/>
            </a:pPr>
            <a:r>
              <a:rPr lang="en"/>
              <a:t>A Very Brief Note on Perpetration vs. Victimization</a:t>
            </a:r>
          </a:p>
        </p:txBody>
      </p:sp>
      <p:sp>
        <p:nvSpPr>
          <p:cNvPr id="230" name="Shape 230"/>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lvl="0" rtl="0" algn="ctr">
              <a:spcBef>
                <a:spcPts val="0"/>
              </a:spcBef>
              <a:buNone/>
            </a:pPr>
            <a:r>
              <a:rPr lang="en"/>
              <a:t>Many of the risk and protective factors for sexual violence are shared between perpetrators and survivors.</a:t>
            </a:r>
          </a:p>
          <a:p>
            <a:pPr lvl="0" rtl="0" algn="ctr">
              <a:spcBef>
                <a:spcPts val="0"/>
              </a:spcBef>
              <a:buNone/>
            </a:pPr>
            <a:r>
              <a:rPr b="1" lang="en">
                <a:solidFill>
                  <a:schemeClr val="accent3"/>
                </a:solidFill>
              </a:rPr>
              <a:t>Some shared factors:</a:t>
            </a:r>
          </a:p>
          <a:p>
            <a:pPr lvl="0" rtl="0" algn="ctr">
              <a:spcBef>
                <a:spcPts val="0"/>
              </a:spcBef>
              <a:buNone/>
            </a:pPr>
            <a:r>
              <a:rPr lang="en"/>
              <a:t>past experiences of victimization</a:t>
            </a:r>
          </a:p>
          <a:p>
            <a:pPr lvl="0" rtl="0" algn="ctr">
              <a:spcBef>
                <a:spcPts val="0"/>
              </a:spcBef>
              <a:buNone/>
            </a:pPr>
            <a:r>
              <a:rPr lang="en"/>
              <a:t>poverty &amp; economic (in)stability</a:t>
            </a:r>
          </a:p>
          <a:p>
            <a:pPr lvl="0" rtl="0" algn="ctr">
              <a:spcBef>
                <a:spcPts val="0"/>
              </a:spcBef>
              <a:buNone/>
            </a:pPr>
            <a:r>
              <a:rPr lang="en"/>
              <a:t>education about sexual violence</a:t>
            </a:r>
          </a:p>
          <a:p>
            <a:pPr lvl="0" rtl="0" algn="ctr">
              <a:spcBef>
                <a:spcPts val="0"/>
              </a:spcBef>
              <a:buNone/>
            </a:pPr>
            <a:r>
              <a:rPr lang="en"/>
              <a:t>addiction/substance use</a:t>
            </a:r>
          </a:p>
        </p:txBody>
      </p:sp>
      <p:sp>
        <p:nvSpPr>
          <p:cNvPr id="231" name="Shape 231"/>
          <p:cNvSpPr txBox="1"/>
          <p:nvPr>
            <p:ph idx="1" type="body"/>
          </p:nvPr>
        </p:nvSpPr>
        <p:spPr>
          <a:xfrm>
            <a:off x="2419800" y="4781600"/>
            <a:ext cx="6724200" cy="269100"/>
          </a:xfrm>
          <a:prstGeom prst="rect">
            <a:avLst/>
          </a:prstGeom>
        </p:spPr>
        <p:txBody>
          <a:bodyPr anchorCtr="0" anchor="t" bIns="91425" lIns="91425" rIns="91425" wrap="square" tIns="91425">
            <a:noAutofit/>
          </a:bodyPr>
          <a:lstStyle/>
          <a:p>
            <a:pPr lvl="0" rtl="0" algn="r">
              <a:spcBef>
                <a:spcPts val="0"/>
              </a:spcBef>
              <a:buNone/>
            </a:pPr>
            <a:r>
              <a:rPr lang="en" sz="1000"/>
              <a:t>Data from CDC, </a:t>
            </a:r>
            <a:r>
              <a:rPr i="1" lang="en" sz="1000"/>
              <a:t>Connecting the Dots,</a:t>
            </a:r>
            <a:r>
              <a:rPr lang="en" sz="1000"/>
              <a:t> 2014 and WHO, </a:t>
            </a:r>
            <a:r>
              <a:rPr i="1" lang="en" sz="1000"/>
              <a:t>World Report on Violence and Health</a:t>
            </a:r>
            <a:r>
              <a:rPr lang="en" sz="1000"/>
              <a:t>, 2002</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35" name="Shape 235"/>
        <p:cNvGrpSpPr/>
        <p:nvPr/>
      </p:nvGrpSpPr>
      <p:grpSpPr>
        <a:xfrm>
          <a:off x="0" y="0"/>
          <a:ext cx="0" cy="0"/>
          <a:chOff x="0" y="0"/>
          <a:chExt cx="0" cy="0"/>
        </a:xfrm>
      </p:grpSpPr>
      <p:sp>
        <p:nvSpPr>
          <p:cNvPr id="236" name="Shape 236"/>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lvl="0" rtl="0" algn="ctr">
              <a:spcBef>
                <a:spcPts val="0"/>
              </a:spcBef>
              <a:buNone/>
            </a:pPr>
            <a:r>
              <a:t/>
            </a:r>
            <a:endParaRPr/>
          </a:p>
          <a:p>
            <a:pPr lvl="0" rtl="0" algn="ctr">
              <a:spcBef>
                <a:spcPts val="0"/>
              </a:spcBef>
              <a:buNone/>
            </a:pPr>
            <a:r>
              <a:t/>
            </a:r>
            <a:endParaRPr/>
          </a:p>
          <a:p>
            <a:pPr lvl="0" rtl="0" algn="ctr">
              <a:spcBef>
                <a:spcPts val="0"/>
              </a:spcBef>
              <a:buNone/>
            </a:pPr>
            <a:r>
              <a:rPr b="1" lang="en" sz="3000"/>
              <a:t>So what CAN sexual violence prevention look like?</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Shape 241"/>
          <p:cNvSpPr txBox="1"/>
          <p:nvPr>
            <p:ph type="title"/>
          </p:nvPr>
        </p:nvSpPr>
        <p:spPr>
          <a:xfrm>
            <a:off x="311700" y="309350"/>
            <a:ext cx="8520600" cy="707400"/>
          </a:xfrm>
          <a:prstGeom prst="rect">
            <a:avLst/>
          </a:prstGeom>
        </p:spPr>
        <p:txBody>
          <a:bodyPr anchorCtr="0" anchor="t" bIns="91425" lIns="91425" rIns="91425" wrap="square" tIns="91425">
            <a:noAutofit/>
          </a:bodyPr>
          <a:lstStyle/>
          <a:p>
            <a:pPr lvl="0" rtl="0">
              <a:spcBef>
                <a:spcPts val="0"/>
              </a:spcBef>
              <a:buNone/>
            </a:pPr>
            <a:r>
              <a:rPr lang="en"/>
              <a:t>Imagining Better Programming</a:t>
            </a:r>
          </a:p>
        </p:txBody>
      </p:sp>
      <p:sp>
        <p:nvSpPr>
          <p:cNvPr id="242" name="Shape 242"/>
          <p:cNvSpPr txBox="1"/>
          <p:nvPr>
            <p:ph idx="1" type="body"/>
          </p:nvPr>
        </p:nvSpPr>
        <p:spPr>
          <a:xfrm>
            <a:off x="311700" y="1266325"/>
            <a:ext cx="8520600" cy="3472500"/>
          </a:xfrm>
          <a:prstGeom prst="rect">
            <a:avLst/>
          </a:prstGeom>
        </p:spPr>
        <p:txBody>
          <a:bodyPr anchorCtr="0" anchor="t" bIns="91425" lIns="91425" rIns="91425" wrap="square" tIns="91425">
            <a:noAutofit/>
          </a:bodyPr>
          <a:lstStyle/>
          <a:p>
            <a:pPr lvl="0" marR="0" rtl="0" algn="ctr">
              <a:lnSpc>
                <a:spcPct val="115000"/>
              </a:lnSpc>
              <a:spcBef>
                <a:spcPts val="0"/>
              </a:spcBef>
              <a:spcAft>
                <a:spcPts val="1600"/>
              </a:spcAft>
              <a:buNone/>
            </a:pPr>
            <a:r>
              <a:t/>
            </a:r>
            <a:endParaRPr/>
          </a:p>
          <a:p>
            <a:pPr lvl="0" marR="0" rtl="0" algn="ctr">
              <a:lnSpc>
                <a:spcPct val="115000"/>
              </a:lnSpc>
              <a:spcBef>
                <a:spcPts val="0"/>
              </a:spcBef>
              <a:spcAft>
                <a:spcPts val="1600"/>
              </a:spcAft>
              <a:buNone/>
            </a:pPr>
            <a:r>
              <a:rPr lang="en"/>
              <a:t>Split into 3 groups (or 6, depending on crowd size).</a:t>
            </a:r>
          </a:p>
          <a:p>
            <a:pPr lvl="0" marR="0" rtl="0" algn="ctr">
              <a:lnSpc>
                <a:spcPct val="115000"/>
              </a:lnSpc>
              <a:spcBef>
                <a:spcPts val="0"/>
              </a:spcBef>
              <a:spcAft>
                <a:spcPts val="1600"/>
              </a:spcAft>
              <a:buNone/>
            </a:pPr>
            <a:r>
              <a:rPr lang="en"/>
              <a:t>Each group will get a list of people who experience a variety of risk factors for sexual violence.</a:t>
            </a:r>
          </a:p>
          <a:p>
            <a:pPr lvl="0" marR="0" rtl="0" algn="ctr">
              <a:lnSpc>
                <a:spcPct val="115000"/>
              </a:lnSpc>
              <a:spcBef>
                <a:spcPts val="0"/>
              </a:spcBef>
              <a:spcAft>
                <a:spcPts val="1600"/>
              </a:spcAft>
              <a:buNone/>
            </a:pPr>
            <a:r>
              <a:rPr lang="en"/>
              <a:t>Your job is to think about various co-op contexts (worker, housing, and others) and think how you might address the risk factors the people on your list experience--especially shared risk factors between them--using the resources available to you as co-op members and community organizers.</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Shape 247"/>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rtl="0">
              <a:spcBef>
                <a:spcPts val="0"/>
              </a:spcBef>
              <a:buNone/>
            </a:pPr>
            <a:r>
              <a:rPr lang="en"/>
              <a:t>Making Connections</a:t>
            </a:r>
          </a:p>
        </p:txBody>
      </p:sp>
      <p:sp>
        <p:nvSpPr>
          <p:cNvPr id="248" name="Shape 248"/>
          <p:cNvSpPr txBox="1"/>
          <p:nvPr>
            <p:ph idx="1" type="body"/>
          </p:nvPr>
        </p:nvSpPr>
        <p:spPr>
          <a:xfrm>
            <a:off x="311700" y="1266325"/>
            <a:ext cx="8520600" cy="3472500"/>
          </a:xfrm>
          <a:prstGeom prst="rect">
            <a:avLst/>
          </a:prstGeom>
        </p:spPr>
        <p:txBody>
          <a:bodyPr anchorCtr="0" anchor="t" bIns="91425" lIns="91425" rIns="91425" wrap="square" tIns="91425">
            <a:noAutofit/>
          </a:bodyPr>
          <a:lstStyle/>
          <a:p>
            <a:pPr lvl="0" marR="0" rtl="0" algn="ctr">
              <a:lnSpc>
                <a:spcPct val="115000"/>
              </a:lnSpc>
              <a:spcBef>
                <a:spcPts val="0"/>
              </a:spcBef>
              <a:spcAft>
                <a:spcPts val="1600"/>
              </a:spcAft>
              <a:buNone/>
            </a:pPr>
            <a:r>
              <a:t/>
            </a:r>
            <a:endParaRPr/>
          </a:p>
          <a:p>
            <a:pPr lvl="0" marR="0" rtl="0" algn="ctr">
              <a:lnSpc>
                <a:spcPct val="115000"/>
              </a:lnSpc>
              <a:spcBef>
                <a:spcPts val="0"/>
              </a:spcBef>
              <a:spcAft>
                <a:spcPts val="1600"/>
              </a:spcAft>
              <a:buNone/>
            </a:pPr>
            <a:r>
              <a:rPr lang="en"/>
              <a:t>Think about the people in your group. Which risk factors do you think might play large roles in their lives? Which protective factors do you think you might be able to enhance?</a:t>
            </a:r>
          </a:p>
          <a:p>
            <a:pPr lvl="0" marR="0" rtl="0" algn="ctr">
              <a:lnSpc>
                <a:spcPct val="115000"/>
              </a:lnSpc>
              <a:spcBef>
                <a:spcPts val="0"/>
              </a:spcBef>
              <a:spcAft>
                <a:spcPts val="1600"/>
              </a:spcAft>
              <a:buNone/>
            </a:pPr>
            <a:r>
              <a:rPr lang="en"/>
              <a:t>What resources (human, material, social) do you need to make the changes you’ve envisioned a reality?</a:t>
            </a:r>
          </a:p>
          <a:p>
            <a:pPr lvl="0" marR="0" rtl="0" algn="ctr">
              <a:lnSpc>
                <a:spcPct val="115000"/>
              </a:lnSpc>
              <a:spcBef>
                <a:spcPts val="0"/>
              </a:spcBef>
              <a:spcAft>
                <a:spcPts val="1600"/>
              </a:spcAft>
              <a:buNone/>
            </a:pPr>
            <a:r>
              <a:rPr lang="en"/>
              <a:t>How do these risk and protective factors relate to the mission of your co-op and the services it provides to your community?</a:t>
            </a:r>
          </a:p>
          <a:p>
            <a:pPr lvl="0" marR="0" rtl="0" algn="ctr">
              <a:lnSpc>
                <a:spcPct val="115000"/>
              </a:lnSpc>
              <a:spcBef>
                <a:spcPts val="0"/>
              </a:spcBef>
              <a:spcAft>
                <a:spcPts val="16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Shape 253"/>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rtl="0">
              <a:spcBef>
                <a:spcPts val="0"/>
              </a:spcBef>
              <a:buNone/>
            </a:pPr>
            <a:r>
              <a:rPr lang="en"/>
              <a:t>Making Connections: R&amp;P Factors, For Reference</a:t>
            </a:r>
          </a:p>
        </p:txBody>
      </p:sp>
      <p:sp>
        <p:nvSpPr>
          <p:cNvPr id="254" name="Shape 254"/>
          <p:cNvSpPr txBox="1"/>
          <p:nvPr>
            <p:ph idx="1" type="body"/>
          </p:nvPr>
        </p:nvSpPr>
        <p:spPr>
          <a:xfrm>
            <a:off x="373050" y="1101750"/>
            <a:ext cx="8397900" cy="707400"/>
          </a:xfrm>
          <a:prstGeom prst="rect">
            <a:avLst/>
          </a:prstGeom>
        </p:spPr>
        <p:txBody>
          <a:bodyPr anchorCtr="0" anchor="t" bIns="91425" lIns="91425" rIns="91425" wrap="square" tIns="91425">
            <a:noAutofit/>
          </a:bodyPr>
          <a:lstStyle/>
          <a:p>
            <a:pPr lvl="0" marR="0" rtl="0" algn="ctr">
              <a:lnSpc>
                <a:spcPct val="115000"/>
              </a:lnSpc>
              <a:spcBef>
                <a:spcPts val="0"/>
              </a:spcBef>
              <a:spcAft>
                <a:spcPts val="1600"/>
              </a:spcAft>
              <a:buNone/>
            </a:pPr>
            <a:r>
              <a:rPr lang="en"/>
              <a:t>Community support and connectedness (e.g. accessibility, safety, meaningful engagement in community) (everyone do this one!)</a:t>
            </a:r>
          </a:p>
        </p:txBody>
      </p:sp>
      <p:sp>
        <p:nvSpPr>
          <p:cNvPr id="255" name="Shape 255"/>
          <p:cNvSpPr txBox="1"/>
          <p:nvPr>
            <p:ph idx="1" type="body"/>
          </p:nvPr>
        </p:nvSpPr>
        <p:spPr>
          <a:xfrm>
            <a:off x="415725" y="1809150"/>
            <a:ext cx="2547000" cy="3058500"/>
          </a:xfrm>
          <a:prstGeom prst="rect">
            <a:avLst/>
          </a:prstGeom>
        </p:spPr>
        <p:txBody>
          <a:bodyPr anchorCtr="0" anchor="t" bIns="91425" lIns="91425" rIns="91425" wrap="square" tIns="91425">
            <a:noAutofit/>
          </a:bodyPr>
          <a:lstStyle/>
          <a:p>
            <a:pPr lvl="0" marR="0" rtl="0" algn="ctr">
              <a:lnSpc>
                <a:spcPct val="115000"/>
              </a:lnSpc>
              <a:spcBef>
                <a:spcPts val="0"/>
              </a:spcBef>
              <a:spcAft>
                <a:spcPts val="1600"/>
              </a:spcAft>
              <a:buNone/>
            </a:pPr>
            <a:r>
              <a:rPr lang="en" u="sng"/>
              <a:t>Interpersonal Level</a:t>
            </a:r>
          </a:p>
          <a:p>
            <a:pPr lvl="0" marR="0" rtl="0" algn="ctr">
              <a:lnSpc>
                <a:spcPct val="115000"/>
              </a:lnSpc>
              <a:spcBef>
                <a:spcPts val="0"/>
              </a:spcBef>
              <a:spcAft>
                <a:spcPts val="1600"/>
              </a:spcAft>
              <a:buNone/>
            </a:pPr>
            <a:r>
              <a:rPr b="1" lang="en" sz="1400"/>
              <a:t>Family conflict/poor parent-child relationships</a:t>
            </a:r>
          </a:p>
          <a:p>
            <a:pPr lvl="0" marR="0" rtl="0" algn="ctr">
              <a:lnSpc>
                <a:spcPct val="115000"/>
              </a:lnSpc>
              <a:spcBef>
                <a:spcPts val="0"/>
              </a:spcBef>
              <a:spcAft>
                <a:spcPts val="1600"/>
              </a:spcAft>
              <a:buNone/>
            </a:pPr>
            <a:r>
              <a:rPr i="1" lang="en" sz="1400"/>
              <a:t>Connection/commitment to school &amp; other institutions</a:t>
            </a:r>
          </a:p>
          <a:p>
            <a:pPr lvl="0" marR="0" rtl="0" algn="ctr">
              <a:lnSpc>
                <a:spcPct val="115000"/>
              </a:lnSpc>
              <a:spcBef>
                <a:spcPts val="0"/>
              </a:spcBef>
              <a:spcAft>
                <a:spcPts val="1600"/>
              </a:spcAft>
              <a:buNone/>
            </a:pPr>
            <a:r>
              <a:rPr b="1" i="1" lang="en" sz="1400"/>
              <a:t>History of violent victimization</a:t>
            </a:r>
          </a:p>
          <a:p>
            <a:pPr lvl="0" marR="0" rtl="0" algn="ctr">
              <a:lnSpc>
                <a:spcPct val="115000"/>
              </a:lnSpc>
              <a:spcBef>
                <a:spcPts val="0"/>
              </a:spcBef>
              <a:spcAft>
                <a:spcPts val="1600"/>
              </a:spcAft>
              <a:buNone/>
            </a:pPr>
            <a:r>
              <a:rPr b="1" lang="en" sz="1400"/>
              <a:t>Involvement in underground economies</a:t>
            </a:r>
          </a:p>
        </p:txBody>
      </p:sp>
      <p:sp>
        <p:nvSpPr>
          <p:cNvPr id="256" name="Shape 256"/>
          <p:cNvSpPr txBox="1"/>
          <p:nvPr>
            <p:ph idx="1" type="body"/>
          </p:nvPr>
        </p:nvSpPr>
        <p:spPr>
          <a:xfrm>
            <a:off x="3298500" y="1809150"/>
            <a:ext cx="2547000" cy="3058500"/>
          </a:xfrm>
          <a:prstGeom prst="rect">
            <a:avLst/>
          </a:prstGeom>
        </p:spPr>
        <p:txBody>
          <a:bodyPr anchorCtr="0" anchor="t" bIns="91425" lIns="91425" rIns="91425" wrap="square" tIns="91425">
            <a:noAutofit/>
          </a:bodyPr>
          <a:lstStyle/>
          <a:p>
            <a:pPr lvl="0" marR="0" rtl="0" algn="ctr">
              <a:lnSpc>
                <a:spcPct val="115000"/>
              </a:lnSpc>
              <a:spcBef>
                <a:spcPts val="0"/>
              </a:spcBef>
              <a:spcAft>
                <a:spcPts val="1600"/>
              </a:spcAft>
              <a:buNone/>
            </a:pPr>
            <a:r>
              <a:rPr lang="en" u="sng"/>
              <a:t>Organizational &amp; Community Level</a:t>
            </a:r>
          </a:p>
          <a:p>
            <a:pPr lvl="0" marR="0" rtl="0" algn="ctr">
              <a:lnSpc>
                <a:spcPct val="115000"/>
              </a:lnSpc>
              <a:spcBef>
                <a:spcPts val="0"/>
              </a:spcBef>
              <a:spcAft>
                <a:spcPts val="1600"/>
              </a:spcAft>
              <a:buNone/>
            </a:pPr>
            <a:r>
              <a:rPr i="1" lang="en" sz="1400"/>
              <a:t>Community support and connectedness</a:t>
            </a:r>
          </a:p>
          <a:p>
            <a:pPr lvl="0" marR="0" rtl="0" algn="ctr">
              <a:lnSpc>
                <a:spcPct val="115000"/>
              </a:lnSpc>
              <a:spcBef>
                <a:spcPts val="0"/>
              </a:spcBef>
              <a:spcAft>
                <a:spcPts val="1600"/>
              </a:spcAft>
              <a:buNone/>
            </a:pPr>
            <a:r>
              <a:rPr b="1" i="1" lang="en" sz="1400"/>
              <a:t>Access to mental health &amp; substance dependency-related services</a:t>
            </a:r>
          </a:p>
          <a:p>
            <a:pPr lvl="0" rtl="0" algn="ctr">
              <a:spcBef>
                <a:spcPts val="0"/>
              </a:spcBef>
              <a:buNone/>
            </a:pPr>
            <a:r>
              <a:rPr i="1" lang="en" sz="1400"/>
              <a:t>Coordinated services across different agencies (IPV)</a:t>
            </a:r>
          </a:p>
          <a:p>
            <a:pPr lvl="0" marR="0" rtl="0" algn="ctr">
              <a:lnSpc>
                <a:spcPct val="115000"/>
              </a:lnSpc>
              <a:spcBef>
                <a:spcPts val="0"/>
              </a:spcBef>
              <a:spcAft>
                <a:spcPts val="1600"/>
              </a:spcAft>
              <a:buNone/>
            </a:pPr>
            <a:r>
              <a:t/>
            </a:r>
            <a:endParaRPr/>
          </a:p>
        </p:txBody>
      </p:sp>
      <p:sp>
        <p:nvSpPr>
          <p:cNvPr id="257" name="Shape 257"/>
          <p:cNvSpPr txBox="1"/>
          <p:nvPr>
            <p:ph idx="1" type="body"/>
          </p:nvPr>
        </p:nvSpPr>
        <p:spPr>
          <a:xfrm>
            <a:off x="6062900" y="1809150"/>
            <a:ext cx="2547000" cy="3058500"/>
          </a:xfrm>
          <a:prstGeom prst="rect">
            <a:avLst/>
          </a:prstGeom>
        </p:spPr>
        <p:txBody>
          <a:bodyPr anchorCtr="0" anchor="t" bIns="91425" lIns="91425" rIns="91425" wrap="square" tIns="91425">
            <a:noAutofit/>
          </a:bodyPr>
          <a:lstStyle/>
          <a:p>
            <a:pPr lvl="0" marR="0" rtl="0" algn="ctr">
              <a:lnSpc>
                <a:spcPct val="115000"/>
              </a:lnSpc>
              <a:spcBef>
                <a:spcPts val="0"/>
              </a:spcBef>
              <a:spcAft>
                <a:spcPts val="1600"/>
              </a:spcAft>
              <a:buNone/>
            </a:pPr>
            <a:r>
              <a:rPr lang="en" u="sng"/>
              <a:t>Societal &amp; Cultural Level</a:t>
            </a:r>
          </a:p>
          <a:p>
            <a:pPr lvl="0" marR="0" rtl="0" algn="ctr">
              <a:lnSpc>
                <a:spcPct val="115000"/>
              </a:lnSpc>
              <a:spcBef>
                <a:spcPts val="0"/>
              </a:spcBef>
              <a:spcAft>
                <a:spcPts val="1600"/>
              </a:spcAft>
              <a:buNone/>
            </a:pPr>
            <a:r>
              <a:rPr b="1" lang="en" sz="1400"/>
              <a:t>Toxic norms around masculinity and femininity/gender</a:t>
            </a:r>
          </a:p>
          <a:p>
            <a:pPr lvl="0" marR="0" rtl="0" algn="ctr">
              <a:lnSpc>
                <a:spcPct val="115000"/>
              </a:lnSpc>
              <a:spcBef>
                <a:spcPts val="0"/>
              </a:spcBef>
              <a:spcAft>
                <a:spcPts val="1600"/>
              </a:spcAft>
              <a:buNone/>
            </a:pPr>
            <a:r>
              <a:rPr b="1" lang="en" sz="1400"/>
              <a:t>Poverty</a:t>
            </a:r>
          </a:p>
          <a:p>
            <a:pPr lvl="0" marR="0" rtl="0" algn="ctr">
              <a:lnSpc>
                <a:spcPct val="115000"/>
              </a:lnSpc>
              <a:spcBef>
                <a:spcPts val="0"/>
              </a:spcBef>
              <a:spcAft>
                <a:spcPts val="1600"/>
              </a:spcAft>
              <a:buNone/>
            </a:pPr>
            <a:r>
              <a:rPr b="1" lang="en" sz="1400"/>
              <a:t>Poor health &amp; education policy and service provision</a:t>
            </a:r>
          </a:p>
          <a:p>
            <a:pPr lvl="0" marR="0" rtl="0" algn="ctr">
              <a:lnSpc>
                <a:spcPct val="115000"/>
              </a:lnSpc>
              <a:spcBef>
                <a:spcPts val="0"/>
              </a:spcBef>
              <a:spcAft>
                <a:spcPts val="1600"/>
              </a:spcAft>
              <a:buNone/>
            </a:pPr>
            <a:r>
              <a:t/>
            </a:r>
            <a:endParaRPr b="1" sz="14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Shape 262"/>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rtl="0">
              <a:spcBef>
                <a:spcPts val="0"/>
              </a:spcBef>
              <a:buNone/>
            </a:pPr>
            <a:r>
              <a:rPr lang="en"/>
              <a:t>Round 2!</a:t>
            </a:r>
          </a:p>
        </p:txBody>
      </p:sp>
      <p:sp>
        <p:nvSpPr>
          <p:cNvPr id="263" name="Shape 263"/>
          <p:cNvSpPr txBox="1"/>
          <p:nvPr>
            <p:ph idx="1" type="body"/>
          </p:nvPr>
        </p:nvSpPr>
        <p:spPr>
          <a:xfrm>
            <a:off x="373050" y="1101750"/>
            <a:ext cx="8397900" cy="707400"/>
          </a:xfrm>
          <a:prstGeom prst="rect">
            <a:avLst/>
          </a:prstGeom>
        </p:spPr>
        <p:txBody>
          <a:bodyPr anchorCtr="0" anchor="t" bIns="91425" lIns="91425" rIns="91425" wrap="square" tIns="91425">
            <a:noAutofit/>
          </a:bodyPr>
          <a:lstStyle/>
          <a:p>
            <a:pPr lvl="0" marR="0" rtl="0" algn="ctr">
              <a:lnSpc>
                <a:spcPct val="115000"/>
              </a:lnSpc>
              <a:spcBef>
                <a:spcPts val="0"/>
              </a:spcBef>
              <a:spcAft>
                <a:spcPts val="1600"/>
              </a:spcAft>
              <a:buNone/>
            </a:pPr>
            <a:r>
              <a:rPr lang="en"/>
              <a:t>Community support and connectedness (e.g. accessibility, safety, meaningful engagement in community) (everyone do this one!)</a:t>
            </a:r>
          </a:p>
        </p:txBody>
      </p:sp>
      <p:sp>
        <p:nvSpPr>
          <p:cNvPr id="264" name="Shape 264"/>
          <p:cNvSpPr txBox="1"/>
          <p:nvPr>
            <p:ph idx="1" type="body"/>
          </p:nvPr>
        </p:nvSpPr>
        <p:spPr>
          <a:xfrm>
            <a:off x="415725" y="1809150"/>
            <a:ext cx="2547000" cy="3058500"/>
          </a:xfrm>
          <a:prstGeom prst="rect">
            <a:avLst/>
          </a:prstGeom>
        </p:spPr>
        <p:txBody>
          <a:bodyPr anchorCtr="0" anchor="t" bIns="91425" lIns="91425" rIns="91425" wrap="square" tIns="91425">
            <a:noAutofit/>
          </a:bodyPr>
          <a:lstStyle/>
          <a:p>
            <a:pPr lvl="0" marR="0" rtl="0" algn="ctr">
              <a:lnSpc>
                <a:spcPct val="115000"/>
              </a:lnSpc>
              <a:spcBef>
                <a:spcPts val="0"/>
              </a:spcBef>
              <a:spcAft>
                <a:spcPts val="1600"/>
              </a:spcAft>
              <a:buNone/>
            </a:pPr>
            <a:r>
              <a:rPr lang="en" u="sng"/>
              <a:t>Interpersonal Level</a:t>
            </a:r>
          </a:p>
          <a:p>
            <a:pPr lvl="0" marR="0" rtl="0" algn="ctr">
              <a:lnSpc>
                <a:spcPct val="115000"/>
              </a:lnSpc>
              <a:spcBef>
                <a:spcPts val="0"/>
              </a:spcBef>
              <a:spcAft>
                <a:spcPts val="1600"/>
              </a:spcAft>
              <a:buNone/>
            </a:pPr>
            <a:r>
              <a:rPr b="1" lang="en" sz="1400"/>
              <a:t>Family conflict/poor parent-child relationships</a:t>
            </a:r>
          </a:p>
          <a:p>
            <a:pPr lvl="0" marR="0" rtl="0" algn="ctr">
              <a:lnSpc>
                <a:spcPct val="115000"/>
              </a:lnSpc>
              <a:spcBef>
                <a:spcPts val="0"/>
              </a:spcBef>
              <a:spcAft>
                <a:spcPts val="1600"/>
              </a:spcAft>
              <a:buNone/>
            </a:pPr>
            <a:r>
              <a:rPr i="1" lang="en" sz="1400"/>
              <a:t>Connection/commitment to school &amp; other institutions</a:t>
            </a:r>
          </a:p>
          <a:p>
            <a:pPr lvl="0" marR="0" rtl="0" algn="ctr">
              <a:lnSpc>
                <a:spcPct val="115000"/>
              </a:lnSpc>
              <a:spcBef>
                <a:spcPts val="0"/>
              </a:spcBef>
              <a:spcAft>
                <a:spcPts val="1600"/>
              </a:spcAft>
              <a:buNone/>
            </a:pPr>
            <a:r>
              <a:rPr b="1" i="1" lang="en" sz="1400"/>
              <a:t>History of violent victimization</a:t>
            </a:r>
          </a:p>
          <a:p>
            <a:pPr lvl="0" marR="0" rtl="0" algn="ctr">
              <a:lnSpc>
                <a:spcPct val="115000"/>
              </a:lnSpc>
              <a:spcBef>
                <a:spcPts val="0"/>
              </a:spcBef>
              <a:spcAft>
                <a:spcPts val="1600"/>
              </a:spcAft>
              <a:buNone/>
            </a:pPr>
            <a:r>
              <a:rPr b="1" lang="en" sz="1400"/>
              <a:t>Involvement in underground economies</a:t>
            </a:r>
          </a:p>
        </p:txBody>
      </p:sp>
      <p:sp>
        <p:nvSpPr>
          <p:cNvPr id="265" name="Shape 265"/>
          <p:cNvSpPr txBox="1"/>
          <p:nvPr>
            <p:ph idx="1" type="body"/>
          </p:nvPr>
        </p:nvSpPr>
        <p:spPr>
          <a:xfrm>
            <a:off x="3298500" y="1809150"/>
            <a:ext cx="2547000" cy="3058500"/>
          </a:xfrm>
          <a:prstGeom prst="rect">
            <a:avLst/>
          </a:prstGeom>
        </p:spPr>
        <p:txBody>
          <a:bodyPr anchorCtr="0" anchor="t" bIns="91425" lIns="91425" rIns="91425" wrap="square" tIns="91425">
            <a:noAutofit/>
          </a:bodyPr>
          <a:lstStyle/>
          <a:p>
            <a:pPr lvl="0" marR="0" rtl="0" algn="ctr">
              <a:lnSpc>
                <a:spcPct val="115000"/>
              </a:lnSpc>
              <a:spcBef>
                <a:spcPts val="0"/>
              </a:spcBef>
              <a:spcAft>
                <a:spcPts val="1600"/>
              </a:spcAft>
              <a:buNone/>
            </a:pPr>
            <a:r>
              <a:rPr lang="en" u="sng"/>
              <a:t>Organizational &amp; Community Level</a:t>
            </a:r>
          </a:p>
          <a:p>
            <a:pPr lvl="0" marR="0" rtl="0" algn="ctr">
              <a:lnSpc>
                <a:spcPct val="115000"/>
              </a:lnSpc>
              <a:spcBef>
                <a:spcPts val="0"/>
              </a:spcBef>
              <a:spcAft>
                <a:spcPts val="1600"/>
              </a:spcAft>
              <a:buNone/>
            </a:pPr>
            <a:r>
              <a:rPr i="1" lang="en" sz="1400"/>
              <a:t>Community support and connectedness</a:t>
            </a:r>
          </a:p>
          <a:p>
            <a:pPr lvl="0" marR="0" rtl="0" algn="ctr">
              <a:lnSpc>
                <a:spcPct val="115000"/>
              </a:lnSpc>
              <a:spcBef>
                <a:spcPts val="0"/>
              </a:spcBef>
              <a:spcAft>
                <a:spcPts val="1600"/>
              </a:spcAft>
              <a:buNone/>
            </a:pPr>
            <a:r>
              <a:rPr b="1" i="1" lang="en" sz="1400"/>
              <a:t>Access to mental health &amp; substance dependency-related services</a:t>
            </a:r>
          </a:p>
          <a:p>
            <a:pPr lvl="0" marR="0" rtl="0" algn="ctr">
              <a:lnSpc>
                <a:spcPct val="115000"/>
              </a:lnSpc>
              <a:spcBef>
                <a:spcPts val="0"/>
              </a:spcBef>
              <a:spcAft>
                <a:spcPts val="1600"/>
              </a:spcAft>
              <a:buNone/>
            </a:pPr>
            <a:r>
              <a:rPr i="1" lang="en" sz="1400"/>
              <a:t>Coordinated services across different agencies (IPV)</a:t>
            </a:r>
          </a:p>
          <a:p>
            <a:pPr lvl="0" marR="0" rtl="0" algn="ctr">
              <a:lnSpc>
                <a:spcPct val="115000"/>
              </a:lnSpc>
              <a:spcBef>
                <a:spcPts val="0"/>
              </a:spcBef>
              <a:spcAft>
                <a:spcPts val="1600"/>
              </a:spcAft>
              <a:buNone/>
            </a:pPr>
            <a:r>
              <a:t/>
            </a:r>
            <a:endParaRPr/>
          </a:p>
        </p:txBody>
      </p:sp>
      <p:sp>
        <p:nvSpPr>
          <p:cNvPr id="266" name="Shape 266"/>
          <p:cNvSpPr txBox="1"/>
          <p:nvPr>
            <p:ph idx="1" type="body"/>
          </p:nvPr>
        </p:nvSpPr>
        <p:spPr>
          <a:xfrm>
            <a:off x="6062900" y="1809150"/>
            <a:ext cx="2547000" cy="3058500"/>
          </a:xfrm>
          <a:prstGeom prst="rect">
            <a:avLst/>
          </a:prstGeom>
        </p:spPr>
        <p:txBody>
          <a:bodyPr anchorCtr="0" anchor="t" bIns="91425" lIns="91425" rIns="91425" wrap="square" tIns="91425">
            <a:noAutofit/>
          </a:bodyPr>
          <a:lstStyle/>
          <a:p>
            <a:pPr lvl="0" marR="0" rtl="0" algn="ctr">
              <a:lnSpc>
                <a:spcPct val="115000"/>
              </a:lnSpc>
              <a:spcBef>
                <a:spcPts val="0"/>
              </a:spcBef>
              <a:spcAft>
                <a:spcPts val="1600"/>
              </a:spcAft>
              <a:buNone/>
            </a:pPr>
            <a:r>
              <a:rPr lang="en" u="sng"/>
              <a:t>Societal &amp; Cultural Level</a:t>
            </a:r>
          </a:p>
          <a:p>
            <a:pPr lvl="0" marR="0" rtl="0" algn="ctr">
              <a:lnSpc>
                <a:spcPct val="115000"/>
              </a:lnSpc>
              <a:spcBef>
                <a:spcPts val="0"/>
              </a:spcBef>
              <a:spcAft>
                <a:spcPts val="1600"/>
              </a:spcAft>
              <a:buNone/>
            </a:pPr>
            <a:r>
              <a:rPr b="1" lang="en" sz="1400"/>
              <a:t>Toxic norms around masculinity and femininity/gender</a:t>
            </a:r>
          </a:p>
          <a:p>
            <a:pPr lvl="0" marR="0" rtl="0" algn="ctr">
              <a:lnSpc>
                <a:spcPct val="115000"/>
              </a:lnSpc>
              <a:spcBef>
                <a:spcPts val="0"/>
              </a:spcBef>
              <a:spcAft>
                <a:spcPts val="1600"/>
              </a:spcAft>
              <a:buNone/>
            </a:pPr>
            <a:r>
              <a:rPr b="1" lang="en" sz="1400"/>
              <a:t>Poverty</a:t>
            </a:r>
          </a:p>
          <a:p>
            <a:pPr lvl="0" marR="0" rtl="0" algn="ctr">
              <a:lnSpc>
                <a:spcPct val="115000"/>
              </a:lnSpc>
              <a:spcBef>
                <a:spcPts val="0"/>
              </a:spcBef>
              <a:spcAft>
                <a:spcPts val="1600"/>
              </a:spcAft>
              <a:buNone/>
            </a:pPr>
            <a:r>
              <a:rPr b="1" lang="en" sz="1400"/>
              <a:t>Poor health &amp; education policy and service provision</a:t>
            </a:r>
          </a:p>
          <a:p>
            <a:pPr lvl="0" marR="0" rtl="0" algn="ctr">
              <a:lnSpc>
                <a:spcPct val="115000"/>
              </a:lnSpc>
              <a:spcBef>
                <a:spcPts val="0"/>
              </a:spcBef>
              <a:spcAft>
                <a:spcPts val="1600"/>
              </a:spcAft>
              <a:buNone/>
            </a:pPr>
            <a:r>
              <a:t/>
            </a:r>
            <a:endParaRPr b="1"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Shape 78"/>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a:spcBef>
                <a:spcPts val="0"/>
              </a:spcBef>
              <a:buNone/>
            </a:pPr>
            <a:r>
              <a:rPr lang="en"/>
              <a:t>Big Ol’ Trigger Warning</a:t>
            </a:r>
          </a:p>
        </p:txBody>
      </p:sp>
      <p:sp>
        <p:nvSpPr>
          <p:cNvPr id="79" name="Shape 79"/>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lvl="0" rtl="0" algn="ctr">
              <a:spcBef>
                <a:spcPts val="0"/>
              </a:spcBef>
              <a:buNone/>
            </a:pPr>
            <a:r>
              <a:rPr lang="en" sz="2400"/>
              <a:t>This session is going to involve really explicit discussion of sexual violence, and may also include discussions of homophobia, misogyny, transphobia, racism, ableism, and other systems of structural violence and oppression.</a:t>
            </a:r>
          </a:p>
          <a:p>
            <a:pPr lvl="0" rtl="0" algn="ctr">
              <a:spcBef>
                <a:spcPts val="0"/>
              </a:spcBef>
              <a:buNone/>
            </a:pPr>
            <a:r>
              <a:rPr lang="en" sz="2400"/>
              <a:t>If at any point, you would like to step out and take a breather, that is 110% okay. I am also trained to work with survivors in crisis and more generally, and am happy to debrief with you after the workshop, if you’d like.</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Shape 271"/>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rtl="0">
              <a:spcBef>
                <a:spcPts val="0"/>
              </a:spcBef>
              <a:buNone/>
            </a:pPr>
            <a:r>
              <a:rPr lang="en"/>
              <a:t>Sharing Ideas</a:t>
            </a:r>
          </a:p>
        </p:txBody>
      </p:sp>
      <p:sp>
        <p:nvSpPr>
          <p:cNvPr id="272" name="Shape 272"/>
          <p:cNvSpPr txBox="1"/>
          <p:nvPr>
            <p:ph idx="1" type="body"/>
          </p:nvPr>
        </p:nvSpPr>
        <p:spPr>
          <a:xfrm>
            <a:off x="373050" y="1377300"/>
            <a:ext cx="8397900" cy="3656700"/>
          </a:xfrm>
          <a:prstGeom prst="rect">
            <a:avLst/>
          </a:prstGeom>
        </p:spPr>
        <p:txBody>
          <a:bodyPr anchorCtr="0" anchor="t" bIns="91425" lIns="91425" rIns="91425" wrap="square" tIns="91425">
            <a:noAutofit/>
          </a:bodyPr>
          <a:lstStyle/>
          <a:p>
            <a:pPr lvl="0" marR="0" rtl="0" algn="ctr">
              <a:lnSpc>
                <a:spcPct val="115000"/>
              </a:lnSpc>
              <a:spcBef>
                <a:spcPts val="0"/>
              </a:spcBef>
              <a:spcAft>
                <a:spcPts val="1600"/>
              </a:spcAft>
              <a:buNone/>
            </a:pPr>
            <a:r>
              <a:rPr lang="en" sz="2400"/>
              <a:t>What kinds of programs did you come up with? </a:t>
            </a:r>
          </a:p>
          <a:p>
            <a:pPr lvl="0" marR="0" rtl="0" algn="ctr">
              <a:lnSpc>
                <a:spcPct val="115000"/>
              </a:lnSpc>
              <a:spcBef>
                <a:spcPts val="0"/>
              </a:spcBef>
              <a:spcAft>
                <a:spcPts val="1600"/>
              </a:spcAft>
              <a:buNone/>
            </a:pPr>
            <a:r>
              <a:rPr lang="en" sz="2400"/>
              <a:t>How did you address the structural risk factors that we talked about?</a:t>
            </a:r>
          </a:p>
          <a:p>
            <a:pPr lvl="0" marR="0" rtl="0" algn="ctr">
              <a:lnSpc>
                <a:spcPct val="115000"/>
              </a:lnSpc>
              <a:spcBef>
                <a:spcPts val="0"/>
              </a:spcBef>
              <a:spcAft>
                <a:spcPts val="1600"/>
              </a:spcAft>
              <a:buNone/>
            </a:pPr>
            <a:r>
              <a:rPr lang="en" sz="2400"/>
              <a:t>Do you think those strategies would scale up? Do you think they would apply to other situations or circumstances?</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Shape 277"/>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rtl="0">
              <a:spcBef>
                <a:spcPts val="0"/>
              </a:spcBef>
              <a:buNone/>
            </a:pPr>
            <a:r>
              <a:rPr lang="en"/>
              <a:t>Some Examples</a:t>
            </a:r>
          </a:p>
        </p:txBody>
      </p:sp>
      <p:sp>
        <p:nvSpPr>
          <p:cNvPr id="278" name="Shape 278"/>
          <p:cNvSpPr txBox="1"/>
          <p:nvPr>
            <p:ph idx="1" type="body"/>
          </p:nvPr>
        </p:nvSpPr>
        <p:spPr>
          <a:xfrm>
            <a:off x="311700" y="1266325"/>
            <a:ext cx="8520600" cy="3536100"/>
          </a:xfrm>
          <a:prstGeom prst="rect">
            <a:avLst/>
          </a:prstGeom>
        </p:spPr>
        <p:txBody>
          <a:bodyPr anchorCtr="0" anchor="t" bIns="91425" lIns="91425" rIns="91425" wrap="square" tIns="91425">
            <a:noAutofit/>
          </a:bodyPr>
          <a:lstStyle/>
          <a:p>
            <a:pPr indent="-342900" lvl="0" marL="457200" rtl="0" algn="l">
              <a:spcBef>
                <a:spcPts val="0"/>
              </a:spcBef>
            </a:pPr>
            <a:r>
              <a:rPr lang="en"/>
              <a:t>Homelessness prevention &amp; service provision</a:t>
            </a:r>
          </a:p>
          <a:p>
            <a:pPr indent="-317500" lvl="1" marL="914400" rtl="0" algn="l">
              <a:spcBef>
                <a:spcPts val="0"/>
              </a:spcBef>
            </a:pPr>
            <a:r>
              <a:rPr lang="en"/>
              <a:t>Creation of evictions mediation program</a:t>
            </a:r>
          </a:p>
          <a:p>
            <a:pPr indent="-317500" lvl="1" marL="914400" rtl="0" algn="l">
              <a:spcBef>
                <a:spcPts val="0"/>
              </a:spcBef>
            </a:pPr>
            <a:r>
              <a:rPr lang="en"/>
              <a:t>Training of homelessness &amp; housing insecurity service orgs on SV PP</a:t>
            </a:r>
          </a:p>
          <a:p>
            <a:pPr indent="-317500" lvl="1" marL="914400" rtl="0" algn="l">
              <a:spcBef>
                <a:spcPts val="0"/>
              </a:spcBef>
            </a:pPr>
            <a:r>
              <a:rPr lang="en"/>
              <a:t>Policy development for orgs re: serving trans and GNC clients</a:t>
            </a:r>
          </a:p>
          <a:p>
            <a:pPr indent="-317500" lvl="1" marL="914400" rtl="0" algn="l">
              <a:spcBef>
                <a:spcPts val="0"/>
              </a:spcBef>
            </a:pPr>
            <a:r>
              <a:rPr lang="en"/>
              <a:t>Community-building programming for homeless and housing-insecure individuals</a:t>
            </a:r>
          </a:p>
          <a:p>
            <a:pPr indent="-342900" lvl="0" marL="457200" rtl="0" algn="l">
              <a:spcBef>
                <a:spcPts val="0"/>
              </a:spcBef>
            </a:pPr>
            <a:r>
              <a:rPr lang="en"/>
              <a:t>Specifically-designed programming for LGBTQ+ populations</a:t>
            </a:r>
          </a:p>
          <a:p>
            <a:pPr indent="-317500" lvl="1" marL="914400" rtl="0" algn="l">
              <a:spcBef>
                <a:spcPts val="0"/>
              </a:spcBef>
            </a:pPr>
            <a:r>
              <a:rPr lang="en"/>
              <a:t>QueerTalk &amp; WomynTalk</a:t>
            </a:r>
          </a:p>
          <a:p>
            <a:pPr indent="-317500" lvl="1" marL="914400" rtl="0" algn="l">
              <a:spcBef>
                <a:spcPts val="0"/>
              </a:spcBef>
            </a:pPr>
            <a:r>
              <a:rPr lang="en"/>
              <a:t>Peer-facilitated workshop series/support group</a:t>
            </a:r>
          </a:p>
          <a:p>
            <a:pPr indent="-317500" lvl="1" marL="914400" rtl="0" algn="l">
              <a:spcBef>
                <a:spcPts val="0"/>
              </a:spcBef>
            </a:pPr>
            <a:r>
              <a:rPr lang="en"/>
              <a:t>Structured to provide continuity of community &amp; meaningful relationship building</a:t>
            </a:r>
          </a:p>
          <a:p>
            <a:pPr indent="-317500" lvl="1" marL="914400" rtl="0" algn="l">
              <a:spcBef>
                <a:spcPts val="0"/>
              </a:spcBef>
            </a:pPr>
            <a:r>
              <a:rPr lang="en"/>
              <a:t>Accessibility: hosted at public library; advertised in “nontraditional” spaces</a:t>
            </a:r>
          </a:p>
          <a:p>
            <a:pPr indent="-342900" lvl="0" marL="457200" rtl="0">
              <a:spcBef>
                <a:spcPts val="0"/>
              </a:spcBef>
            </a:pPr>
            <a:r>
              <a:rPr lang="en"/>
              <a:t>Supporting Criminalized Survivors </a:t>
            </a:r>
          </a:p>
          <a:p>
            <a:pPr indent="-317500" lvl="1" marL="914400" rtl="0">
              <a:spcBef>
                <a:spcPts val="0"/>
              </a:spcBef>
            </a:pPr>
            <a:r>
              <a:rPr lang="en"/>
              <a:t>Community education and action-oriented events</a:t>
            </a:r>
          </a:p>
          <a:p>
            <a:pPr indent="-317500" lvl="1" marL="914400" rtl="0">
              <a:spcBef>
                <a:spcPts val="0"/>
              </a:spcBef>
            </a:pPr>
            <a:r>
              <a:rPr lang="en"/>
              <a:t>Letter-writing and campaign infrastructure building </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Shape 283"/>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rtl="0">
              <a:spcBef>
                <a:spcPts val="0"/>
              </a:spcBef>
              <a:buNone/>
            </a:pPr>
            <a:r>
              <a:rPr lang="en"/>
              <a:t>Sharing Thoughts &amp; Wrapping Up</a:t>
            </a:r>
          </a:p>
        </p:txBody>
      </p:sp>
      <p:sp>
        <p:nvSpPr>
          <p:cNvPr id="284" name="Shape 284"/>
          <p:cNvSpPr txBox="1"/>
          <p:nvPr>
            <p:ph idx="1" type="body"/>
          </p:nvPr>
        </p:nvSpPr>
        <p:spPr>
          <a:xfrm>
            <a:off x="261900" y="1152425"/>
            <a:ext cx="8620200" cy="3774300"/>
          </a:xfrm>
          <a:prstGeom prst="rect">
            <a:avLst/>
          </a:prstGeom>
        </p:spPr>
        <p:txBody>
          <a:bodyPr anchorCtr="0" anchor="t" bIns="91425" lIns="91425" rIns="91425" wrap="square" tIns="91425">
            <a:noAutofit/>
          </a:bodyPr>
          <a:lstStyle/>
          <a:p>
            <a:pPr lvl="0" marR="0" rtl="0" algn="ctr">
              <a:lnSpc>
                <a:spcPct val="115000"/>
              </a:lnSpc>
              <a:spcBef>
                <a:spcPts val="0"/>
              </a:spcBef>
              <a:spcAft>
                <a:spcPts val="1600"/>
              </a:spcAft>
              <a:buNone/>
            </a:pPr>
            <a:r>
              <a:t/>
            </a:r>
            <a:endParaRPr/>
          </a:p>
          <a:p>
            <a:pPr lvl="0" marR="0" rtl="0" algn="ctr">
              <a:lnSpc>
                <a:spcPct val="115000"/>
              </a:lnSpc>
              <a:spcBef>
                <a:spcPts val="0"/>
              </a:spcBef>
              <a:spcAft>
                <a:spcPts val="1600"/>
              </a:spcAft>
              <a:buNone/>
            </a:pPr>
            <a:r>
              <a:rPr lang="en"/>
              <a:t>Which factors were hard to connect to? What kind of programming would more easily address those particular factors?</a:t>
            </a:r>
          </a:p>
          <a:p>
            <a:pPr lvl="0" marR="0" rtl="0" algn="ctr">
              <a:lnSpc>
                <a:spcPct val="115000"/>
              </a:lnSpc>
              <a:spcBef>
                <a:spcPts val="0"/>
              </a:spcBef>
              <a:spcAft>
                <a:spcPts val="1600"/>
              </a:spcAft>
              <a:buNone/>
            </a:pPr>
            <a:r>
              <a:rPr lang="en"/>
              <a:t>What other kinds of programming are you called on to do? How are you going to integrate the work we did here today into that programming?</a:t>
            </a:r>
          </a:p>
          <a:p>
            <a:pPr lvl="0" marR="0" rtl="0" algn="ctr">
              <a:lnSpc>
                <a:spcPct val="115000"/>
              </a:lnSpc>
              <a:spcBef>
                <a:spcPts val="0"/>
              </a:spcBef>
              <a:spcAft>
                <a:spcPts val="1600"/>
              </a:spcAft>
              <a:buNone/>
            </a:pPr>
            <a:r>
              <a:rPr lang="en"/>
              <a:t>How can you make use of these principles OUTSIDE of co-op organizations?</a:t>
            </a:r>
          </a:p>
          <a:p>
            <a:pPr lvl="0" marR="0" rtl="0" algn="ctr">
              <a:lnSpc>
                <a:spcPct val="115000"/>
              </a:lnSpc>
              <a:spcBef>
                <a:spcPts val="0"/>
              </a:spcBef>
              <a:spcAft>
                <a:spcPts val="160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Shape 289"/>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rtl="0">
              <a:spcBef>
                <a:spcPts val="0"/>
              </a:spcBef>
              <a:buNone/>
            </a:pPr>
            <a:r>
              <a:rPr lang="en"/>
              <a:t>Final Questions &amp; Contact Info</a:t>
            </a:r>
          </a:p>
        </p:txBody>
      </p:sp>
      <p:sp>
        <p:nvSpPr>
          <p:cNvPr id="290" name="Shape 290"/>
          <p:cNvSpPr txBox="1"/>
          <p:nvPr>
            <p:ph idx="1" type="body"/>
          </p:nvPr>
        </p:nvSpPr>
        <p:spPr>
          <a:xfrm>
            <a:off x="261900" y="1282950"/>
            <a:ext cx="8620200" cy="3655500"/>
          </a:xfrm>
          <a:prstGeom prst="rect">
            <a:avLst/>
          </a:prstGeom>
        </p:spPr>
        <p:txBody>
          <a:bodyPr anchorCtr="0" anchor="t" bIns="91425" lIns="91425" rIns="91425" wrap="square" tIns="91425">
            <a:noAutofit/>
          </a:bodyPr>
          <a:lstStyle/>
          <a:p>
            <a:pPr lvl="0" marR="0" rtl="0" algn="ctr">
              <a:lnSpc>
                <a:spcPct val="115000"/>
              </a:lnSpc>
              <a:spcBef>
                <a:spcPts val="0"/>
              </a:spcBef>
              <a:spcAft>
                <a:spcPts val="1600"/>
              </a:spcAft>
              <a:buNone/>
            </a:pPr>
            <a:r>
              <a:t/>
            </a:r>
            <a:endParaRPr/>
          </a:p>
          <a:p>
            <a:pPr lvl="0" marR="0" rtl="0" algn="ctr">
              <a:lnSpc>
                <a:spcPct val="115000"/>
              </a:lnSpc>
              <a:spcBef>
                <a:spcPts val="0"/>
              </a:spcBef>
              <a:spcAft>
                <a:spcPts val="1600"/>
              </a:spcAft>
              <a:buNone/>
            </a:pPr>
            <a:r>
              <a:rPr lang="en"/>
              <a:t>Questions? Thoughts? Concerns? Feel free to ask now or contact us later!</a:t>
            </a:r>
          </a:p>
          <a:p>
            <a:pPr lvl="0" marR="0" rtl="0" algn="ctr">
              <a:lnSpc>
                <a:spcPct val="115000"/>
              </a:lnSpc>
              <a:spcBef>
                <a:spcPts val="0"/>
              </a:spcBef>
              <a:spcAft>
                <a:spcPts val="1600"/>
              </a:spcAft>
              <a:buNone/>
            </a:pPr>
            <a:r>
              <a:t/>
            </a:r>
            <a:endParaRPr/>
          </a:p>
          <a:p>
            <a:pPr lvl="0" marR="0" rtl="0" algn="ctr">
              <a:lnSpc>
                <a:spcPct val="115000"/>
              </a:lnSpc>
              <a:spcBef>
                <a:spcPts val="0"/>
              </a:spcBef>
              <a:spcAft>
                <a:spcPts val="1600"/>
              </a:spcAft>
              <a:buNone/>
            </a:pPr>
            <a:r>
              <a:t/>
            </a:r>
            <a:endParaRPr/>
          </a:p>
          <a:p>
            <a:pPr lvl="0" marR="0" rtl="0" algn="ctr">
              <a:lnSpc>
                <a:spcPct val="115000"/>
              </a:lnSpc>
              <a:spcBef>
                <a:spcPts val="0"/>
              </a:spcBef>
              <a:spcAft>
                <a:spcPts val="1600"/>
              </a:spcAft>
              <a:buNone/>
            </a:pPr>
            <a:r>
              <a:t/>
            </a:r>
            <a:endParaRPr/>
          </a:p>
          <a:p>
            <a:pPr lvl="0" marR="0" rtl="0" algn="ctr">
              <a:lnSpc>
                <a:spcPct val="115000"/>
              </a:lnSpc>
              <a:spcBef>
                <a:spcPts val="0"/>
              </a:spcBef>
              <a:spcAft>
                <a:spcPts val="1600"/>
              </a:spcAft>
              <a:buNone/>
            </a:pPr>
            <a:r>
              <a:rPr lang="en"/>
              <a:t>Middle Way House, Inc.</a:t>
            </a:r>
          </a:p>
          <a:p>
            <a:pPr lvl="0" marR="0" rtl="0" algn="ctr">
              <a:lnSpc>
                <a:spcPct val="115000"/>
              </a:lnSpc>
              <a:spcBef>
                <a:spcPts val="0"/>
              </a:spcBef>
              <a:spcAft>
                <a:spcPts val="1600"/>
              </a:spcAft>
              <a:buNone/>
            </a:pPr>
            <a:r>
              <a:rPr lang="en"/>
              <a:t>Admin Line: (812) 333-7404</a:t>
            </a:r>
          </a:p>
          <a:p>
            <a:pPr lvl="0" marR="0" rtl="0" algn="ctr">
              <a:lnSpc>
                <a:spcPct val="115000"/>
              </a:lnSpc>
              <a:spcBef>
                <a:spcPts val="0"/>
              </a:spcBef>
              <a:spcAft>
                <a:spcPts val="1600"/>
              </a:spcAft>
              <a:buNone/>
            </a:pPr>
            <a:r>
              <a:t/>
            </a:r>
            <a:endParaRPr/>
          </a:p>
          <a:p>
            <a:pPr lvl="0" marR="0" rtl="0" algn="ctr">
              <a:lnSpc>
                <a:spcPct val="115000"/>
              </a:lnSpc>
              <a:spcBef>
                <a:spcPts val="0"/>
              </a:spcBef>
              <a:spcAft>
                <a:spcPts val="1600"/>
              </a:spcAft>
              <a:buNone/>
            </a:pPr>
            <a:r>
              <a:t/>
            </a:r>
            <a:endParaRPr/>
          </a:p>
        </p:txBody>
      </p:sp>
      <p:sp>
        <p:nvSpPr>
          <p:cNvPr id="291" name="Shape 291"/>
          <p:cNvSpPr txBox="1"/>
          <p:nvPr/>
        </p:nvSpPr>
        <p:spPr>
          <a:xfrm>
            <a:off x="1213050" y="2718750"/>
            <a:ext cx="6717900" cy="783900"/>
          </a:xfrm>
          <a:prstGeom prst="rect">
            <a:avLst/>
          </a:prstGeom>
          <a:noFill/>
          <a:ln>
            <a:noFill/>
          </a:ln>
        </p:spPr>
        <p:txBody>
          <a:bodyPr anchorCtr="0" anchor="t" bIns="91425" lIns="91425" rIns="91425" wrap="square" tIns="91425">
            <a:noAutofit/>
          </a:bodyPr>
          <a:lstStyle/>
          <a:p>
            <a:pPr lvl="0" rtl="0" algn="ctr">
              <a:lnSpc>
                <a:spcPct val="115000"/>
              </a:lnSpc>
              <a:spcBef>
                <a:spcPts val="0"/>
              </a:spcBef>
              <a:spcAft>
                <a:spcPts val="1600"/>
              </a:spcAft>
              <a:buNone/>
            </a:pPr>
            <a:r>
              <a:rPr lang="en" sz="1800">
                <a:solidFill>
                  <a:schemeClr val="dk2"/>
                </a:solidFill>
                <a:latin typeface="Open Sans"/>
                <a:ea typeface="Open Sans"/>
                <a:cs typeface="Open Sans"/>
                <a:sym typeface="Open Sans"/>
              </a:rPr>
              <a:t>Evelyn Smith, Community Outreach Coordinator</a:t>
            </a:r>
          </a:p>
          <a:p>
            <a:pPr lvl="0" rtl="0" algn="ctr">
              <a:lnSpc>
                <a:spcPct val="115000"/>
              </a:lnSpc>
              <a:spcBef>
                <a:spcPts val="0"/>
              </a:spcBef>
              <a:spcAft>
                <a:spcPts val="1600"/>
              </a:spcAft>
              <a:buNone/>
            </a:pPr>
            <a:r>
              <a:rPr lang="en" sz="1800" u="sng">
                <a:solidFill>
                  <a:schemeClr val="accent5"/>
                </a:solidFill>
                <a:latin typeface="Open Sans"/>
                <a:ea typeface="Open Sans"/>
                <a:cs typeface="Open Sans"/>
                <a:sym typeface="Open Sans"/>
                <a:hlinkClick r:id="rId3"/>
              </a:rPr>
              <a:t>evelyn@middlewayhouse.org</a:t>
            </a:r>
          </a:p>
          <a:p>
            <a:pPr lv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rtl="0">
              <a:spcBef>
                <a:spcPts val="0"/>
              </a:spcBef>
              <a:buNone/>
            </a:pPr>
            <a:r>
              <a:rPr lang="en"/>
              <a:t>Ground Rules</a:t>
            </a:r>
          </a:p>
        </p:txBody>
      </p:sp>
      <p:sp>
        <p:nvSpPr>
          <p:cNvPr id="85" name="Shape 85"/>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lvl="0" rtl="0" algn="ctr">
              <a:spcBef>
                <a:spcPts val="0"/>
              </a:spcBef>
              <a:buNone/>
            </a:pPr>
            <a:r>
              <a:rPr lang="en"/>
              <a:t>One Diva, One Mic (aka Uninterrupted Time Is Sacred And I Might Kick You Out If You Interrupt People)</a:t>
            </a:r>
          </a:p>
          <a:p>
            <a:pPr lvl="0" rtl="0" algn="ctr">
              <a:spcBef>
                <a:spcPts val="0"/>
              </a:spcBef>
              <a:buNone/>
            </a:pPr>
            <a:r>
              <a:rPr lang="en"/>
              <a:t>Move Up, Move Up (especially in your small groups, where I can’t vibe check the dynamics as easily)</a:t>
            </a:r>
          </a:p>
          <a:p>
            <a:pPr lvl="0" rtl="0" algn="ctr">
              <a:spcBef>
                <a:spcPts val="0"/>
              </a:spcBef>
              <a:buNone/>
            </a:pPr>
            <a:r>
              <a:rPr lang="en"/>
              <a:t>Be Aware Of Time (especially as it relates to equitable sharing)</a:t>
            </a:r>
          </a:p>
          <a:p>
            <a:pPr lvl="0" rtl="0" algn="ctr">
              <a:spcBef>
                <a:spcPts val="0"/>
              </a:spcBef>
              <a:buNone/>
            </a:pPr>
            <a:r>
              <a:rPr lang="en"/>
              <a:t>Be Curious (especially if someone says something you don’t understand, don’t agree with, or think is totally messed up)</a:t>
            </a:r>
          </a:p>
          <a:p>
            <a:pPr lvl="0" rtl="0" algn="ctr">
              <a:spcBef>
                <a:spcPts val="0"/>
              </a:spcBef>
              <a:buNone/>
            </a:pPr>
            <a:r>
              <a:t/>
            </a:r>
            <a:endParaRPr/>
          </a:p>
          <a:p>
            <a:pPr lvl="0" rtl="0" algn="ctr">
              <a:spcBef>
                <a:spcPts val="0"/>
              </a:spcBef>
              <a:buNone/>
            </a:pPr>
            <a:r>
              <a:rPr lang="en" sz="1000"/>
              <a:t>Adapted from AORTA’s </a:t>
            </a:r>
            <a:r>
              <a:rPr i="1" lang="en" sz="1000"/>
              <a:t>Anti-Oppressive Facilitation Resource Sheet,</a:t>
            </a:r>
            <a:r>
              <a:rPr lang="en" sz="1000"/>
              <a:t> 2014</a:t>
            </a:r>
          </a:p>
          <a:p>
            <a:pPr lvl="0" rtl="0" algn="ctr">
              <a:spcBef>
                <a:spcPts val="0"/>
              </a:spcBef>
              <a:buNone/>
            </a:pPr>
            <a:r>
              <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rtl="0">
              <a:spcBef>
                <a:spcPts val="0"/>
              </a:spcBef>
              <a:buNone/>
            </a:pPr>
            <a:r>
              <a:rPr lang="en"/>
              <a:t>Who Am I...</a:t>
            </a:r>
          </a:p>
        </p:txBody>
      </p:sp>
      <p:sp>
        <p:nvSpPr>
          <p:cNvPr id="91" name="Shape 91"/>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381000" lvl="0" marL="457200" rtl="0">
              <a:spcBef>
                <a:spcPts val="0"/>
              </a:spcBef>
              <a:buSzPct val="100000"/>
            </a:pPr>
            <a:r>
              <a:rPr lang="en" sz="2400"/>
              <a:t>Evelyn Smith, Community Outreach Coordinator - Middle Way House, Inc.</a:t>
            </a:r>
          </a:p>
          <a:p>
            <a:pPr indent="-381000" lvl="0" marL="457200" rtl="0">
              <a:spcBef>
                <a:spcPts val="0"/>
              </a:spcBef>
              <a:buSzPct val="100000"/>
            </a:pPr>
            <a:r>
              <a:rPr lang="en" sz="2400"/>
              <a:t>She/her/hers or they/them/theirs</a:t>
            </a:r>
          </a:p>
          <a:p>
            <a:pPr indent="-381000" lvl="0" marL="457200" rtl="0">
              <a:spcBef>
                <a:spcPts val="0"/>
              </a:spcBef>
              <a:buSzPct val="100000"/>
            </a:pPr>
            <a:r>
              <a:rPr lang="en" sz="2400"/>
              <a:t>Fat trans lesbian &amp; sexual violence survivor</a:t>
            </a:r>
          </a:p>
          <a:p>
            <a:pPr indent="-381000" lvl="0" marL="457200" rtl="0">
              <a:spcBef>
                <a:spcPts val="0"/>
              </a:spcBef>
              <a:buSzPct val="100000"/>
            </a:pPr>
            <a:r>
              <a:rPr lang="en" sz="2400"/>
              <a:t>Angry feminist</a:t>
            </a:r>
          </a:p>
          <a:p>
            <a:pPr indent="-381000" lvl="0" marL="457200" rtl="0">
              <a:spcBef>
                <a:spcPts val="0"/>
              </a:spcBef>
              <a:buSzPct val="100000"/>
            </a:pPr>
            <a:r>
              <a:rPr lang="en" sz="2400"/>
              <a:t>Bachelors’ in Biology and Gender Studies</a:t>
            </a:r>
          </a:p>
          <a:p>
            <a:pPr indent="-381000" lvl="0" marL="457200" rtl="0">
              <a:spcBef>
                <a:spcPts val="0"/>
              </a:spcBef>
              <a:buSzPct val="100000"/>
            </a:pPr>
            <a:r>
              <a:rPr lang="en" sz="2400"/>
              <a:t>Currently working on a Master’s of Public Affairs</a:t>
            </a:r>
          </a:p>
          <a:p>
            <a:pPr indent="-381000" lvl="0" marL="457200" rtl="0">
              <a:spcBef>
                <a:spcPts val="0"/>
              </a:spcBef>
              <a:buSzPct val="100000"/>
            </a:pPr>
            <a:r>
              <a:rPr lang="en" sz="2400"/>
              <a:t>Activist &amp; sexual violence preventionist</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a:spcBef>
                <a:spcPts val="0"/>
              </a:spcBef>
              <a:buNone/>
            </a:pPr>
            <a:r>
              <a:rPr lang="en"/>
              <a:t>...Who Are You...</a:t>
            </a:r>
          </a:p>
        </p:txBody>
      </p:sp>
      <p:sp>
        <p:nvSpPr>
          <p:cNvPr id="97" name="Shape 97"/>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381000" lvl="0" marL="457200" rtl="0">
              <a:spcBef>
                <a:spcPts val="0"/>
              </a:spcBef>
              <a:buSzPct val="100000"/>
            </a:pPr>
            <a:r>
              <a:rPr lang="en" sz="2400"/>
              <a:t>Names</a:t>
            </a:r>
          </a:p>
          <a:p>
            <a:pPr indent="-381000" lvl="0" marL="457200" rtl="0">
              <a:spcBef>
                <a:spcPts val="0"/>
              </a:spcBef>
              <a:buSzPct val="100000"/>
            </a:pPr>
            <a:r>
              <a:rPr lang="en" sz="2400"/>
              <a:t>Pronouns</a:t>
            </a:r>
          </a:p>
          <a:p>
            <a:pPr indent="-381000" lvl="0" marL="457200" rtl="0">
              <a:spcBef>
                <a:spcPts val="0"/>
              </a:spcBef>
              <a:buSzPct val="100000"/>
            </a:pPr>
            <a:r>
              <a:rPr lang="en" sz="2400"/>
              <a:t>What do you do?</a:t>
            </a:r>
          </a:p>
          <a:p>
            <a:pPr indent="-381000" lvl="0" marL="457200" rtl="0">
              <a:spcBef>
                <a:spcPts val="0"/>
              </a:spcBef>
              <a:buSzPct val="100000"/>
            </a:pPr>
            <a:r>
              <a:rPr lang="en" sz="2400"/>
              <a:t>What kinds of connections do you have in your community?</a:t>
            </a:r>
          </a:p>
          <a:p>
            <a:pPr lvl="0" rtl="0">
              <a:spcBef>
                <a:spcPts val="0"/>
              </a:spcBef>
              <a:buNone/>
            </a:pPr>
            <a:r>
              <a:rPr lang="en" sz="2400"/>
              <a:t>And depending on group size:</a:t>
            </a:r>
          </a:p>
          <a:p>
            <a:pPr indent="-381000" lvl="0" marL="457200">
              <a:spcBef>
                <a:spcPts val="0"/>
              </a:spcBef>
              <a:buSzPct val="100000"/>
            </a:pPr>
            <a:r>
              <a:rPr lang="en" sz="2400"/>
              <a:t>What are you hoping to get out of this workshop?</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type="title"/>
          </p:nvPr>
        </p:nvSpPr>
        <p:spPr>
          <a:xfrm>
            <a:off x="110850" y="47275"/>
            <a:ext cx="8922300" cy="707400"/>
          </a:xfrm>
          <a:prstGeom prst="rect">
            <a:avLst/>
          </a:prstGeom>
        </p:spPr>
        <p:txBody>
          <a:bodyPr anchorCtr="0" anchor="t" bIns="91425" lIns="91425" rIns="91425" wrap="square" tIns="91425">
            <a:noAutofit/>
          </a:bodyPr>
          <a:lstStyle/>
          <a:p>
            <a:pPr lvl="0" rtl="0" algn="ctr">
              <a:spcBef>
                <a:spcPts val="0"/>
              </a:spcBef>
              <a:buNone/>
            </a:pPr>
            <a:r>
              <a:rPr lang="en"/>
              <a:t>A Brief Aside: </a:t>
            </a:r>
            <a:r>
              <a:rPr lang="en"/>
              <a:t>What Is Consent?</a:t>
            </a:r>
          </a:p>
        </p:txBody>
      </p:sp>
      <p:sp>
        <p:nvSpPr>
          <p:cNvPr id="103" name="Shape 103"/>
          <p:cNvSpPr txBox="1"/>
          <p:nvPr>
            <p:ph idx="1" type="body"/>
          </p:nvPr>
        </p:nvSpPr>
        <p:spPr>
          <a:xfrm>
            <a:off x="3991350" y="672075"/>
            <a:ext cx="4840800" cy="4306800"/>
          </a:xfrm>
          <a:prstGeom prst="rect">
            <a:avLst/>
          </a:prstGeom>
        </p:spPr>
        <p:txBody>
          <a:bodyPr anchorCtr="0" anchor="t" bIns="91425" lIns="91425" rIns="91425" wrap="square" tIns="91425">
            <a:noAutofit/>
          </a:bodyPr>
          <a:lstStyle/>
          <a:p>
            <a:pPr lvl="0" rtl="0" algn="ctr">
              <a:spcBef>
                <a:spcPts val="0"/>
              </a:spcBef>
              <a:buNone/>
            </a:pPr>
            <a:r>
              <a:rPr lang="en"/>
              <a:t>Freely Given: not coerced; no pressure, force, violence, or threat of violence</a:t>
            </a:r>
          </a:p>
          <a:p>
            <a:pPr lvl="0" rtl="0" algn="ctr">
              <a:spcBef>
                <a:spcPts val="0"/>
              </a:spcBef>
              <a:buNone/>
            </a:pPr>
            <a:r>
              <a:rPr lang="en"/>
              <a:t>Reversible: can be revoked at any time</a:t>
            </a:r>
          </a:p>
          <a:p>
            <a:pPr lvl="0" rtl="0" algn="ctr">
              <a:spcBef>
                <a:spcPts val="0"/>
              </a:spcBef>
              <a:buNone/>
            </a:pPr>
            <a:r>
              <a:rPr lang="en"/>
              <a:t>Informed: aware of all relevant risks and information, and sober/clear-headed enough to consider them</a:t>
            </a:r>
          </a:p>
          <a:p>
            <a:pPr lvl="0" rtl="0" algn="ctr">
              <a:spcBef>
                <a:spcPts val="0"/>
              </a:spcBef>
              <a:buNone/>
            </a:pPr>
            <a:r>
              <a:rPr lang="en"/>
              <a:t>Enthusiastic: “well, okay” or “I guess, if you want to…” or “I don’t wanna disappoint you” all mean “no”!</a:t>
            </a:r>
          </a:p>
          <a:p>
            <a:pPr lvl="0" rtl="0" algn="ctr">
              <a:spcBef>
                <a:spcPts val="0"/>
              </a:spcBef>
              <a:buNone/>
            </a:pPr>
            <a:r>
              <a:rPr lang="en"/>
              <a:t>Specific: consent applies to a specific act at a specific time only--it doesn’t “carry over”</a:t>
            </a:r>
          </a:p>
        </p:txBody>
      </p:sp>
      <p:pic>
        <p:nvPicPr>
          <p:cNvPr id="104" name="Shape 104"/>
          <p:cNvPicPr preferRelativeResize="0"/>
          <p:nvPr/>
        </p:nvPicPr>
        <p:blipFill>
          <a:blip r:embed="rId3">
            <a:alphaModFix/>
          </a:blip>
          <a:stretch>
            <a:fillRect/>
          </a:stretch>
        </p:blipFill>
        <p:spPr>
          <a:xfrm>
            <a:off x="268975" y="1100637"/>
            <a:ext cx="3634074" cy="36340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110850" y="47275"/>
            <a:ext cx="8922300" cy="707400"/>
          </a:xfrm>
          <a:prstGeom prst="rect">
            <a:avLst/>
          </a:prstGeom>
        </p:spPr>
        <p:txBody>
          <a:bodyPr anchorCtr="0" anchor="t" bIns="91425" lIns="91425" rIns="91425" wrap="square" tIns="91425">
            <a:noAutofit/>
          </a:bodyPr>
          <a:lstStyle/>
          <a:p>
            <a:pPr lvl="0" rtl="0" algn="ctr">
              <a:spcBef>
                <a:spcPts val="0"/>
              </a:spcBef>
              <a:buNone/>
            </a:pPr>
            <a:r>
              <a:rPr lang="en"/>
              <a:t>...And What Is The Problem With Teaching Consent?</a:t>
            </a:r>
          </a:p>
        </p:txBody>
      </p:sp>
      <p:sp>
        <p:nvSpPr>
          <p:cNvPr id="110" name="Shape 110"/>
          <p:cNvSpPr txBox="1"/>
          <p:nvPr>
            <p:ph idx="1" type="body"/>
          </p:nvPr>
        </p:nvSpPr>
        <p:spPr>
          <a:xfrm>
            <a:off x="311700" y="1406300"/>
            <a:ext cx="8520600" cy="3302700"/>
          </a:xfrm>
          <a:prstGeom prst="rect">
            <a:avLst/>
          </a:prstGeom>
        </p:spPr>
        <p:txBody>
          <a:bodyPr anchorCtr="0" anchor="t" bIns="91425" lIns="91425" rIns="91425" wrap="square" tIns="91425">
            <a:noAutofit/>
          </a:bodyPr>
          <a:lstStyle/>
          <a:p>
            <a:pPr lvl="0" rtl="0" algn="ctr">
              <a:spcBef>
                <a:spcPts val="0"/>
              </a:spcBef>
              <a:buNone/>
            </a:pPr>
            <a:r>
              <a:rPr lang="en" sz="2400"/>
              <a:t>Believe it or not, we’re actually pretty big fans of consent--but obviously we’re not convinced it’s enough to solve the problem of sexual violence.</a:t>
            </a:r>
          </a:p>
          <a:p>
            <a:pPr lvl="0" rtl="0" algn="ctr">
              <a:spcBef>
                <a:spcPts val="0"/>
              </a:spcBef>
              <a:buNone/>
            </a:pPr>
            <a:r>
              <a:rPr lang="en" sz="2400"/>
              <a:t>What do you think? Are consent workshops effective strategies for ending sexual violence?</a:t>
            </a:r>
          </a:p>
          <a:p>
            <a:pPr lvl="0" rtl="0" algn="ctr">
              <a:spcBef>
                <a:spcPts val="0"/>
              </a:spcBef>
              <a:buNone/>
            </a:pPr>
            <a:r>
              <a:rPr lang="en" sz="2400"/>
              <a:t>Why or why not?</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type="title"/>
          </p:nvPr>
        </p:nvSpPr>
        <p:spPr>
          <a:xfrm>
            <a:off x="110850" y="47275"/>
            <a:ext cx="8922300" cy="707400"/>
          </a:xfrm>
          <a:prstGeom prst="rect">
            <a:avLst/>
          </a:prstGeom>
        </p:spPr>
        <p:txBody>
          <a:bodyPr anchorCtr="0" anchor="t" bIns="91425" lIns="91425" rIns="91425" wrap="square" tIns="91425">
            <a:noAutofit/>
          </a:bodyPr>
          <a:lstStyle/>
          <a:p>
            <a:pPr lvl="0" rtl="0" algn="ctr">
              <a:spcBef>
                <a:spcPts val="0"/>
              </a:spcBef>
              <a:buNone/>
            </a:pPr>
            <a:r>
              <a:rPr lang="en"/>
              <a:t>...And What Is The Problem With Teaching Consent?</a:t>
            </a:r>
          </a:p>
        </p:txBody>
      </p:sp>
      <p:sp>
        <p:nvSpPr>
          <p:cNvPr id="116" name="Shape 116"/>
          <p:cNvSpPr txBox="1"/>
          <p:nvPr>
            <p:ph idx="1" type="body"/>
          </p:nvPr>
        </p:nvSpPr>
        <p:spPr>
          <a:xfrm>
            <a:off x="311700" y="1406300"/>
            <a:ext cx="8520600" cy="3302700"/>
          </a:xfrm>
          <a:prstGeom prst="rect">
            <a:avLst/>
          </a:prstGeom>
        </p:spPr>
        <p:txBody>
          <a:bodyPr anchorCtr="0" anchor="t" bIns="91425" lIns="91425" rIns="91425" wrap="square" tIns="91425">
            <a:noAutofit/>
          </a:bodyPr>
          <a:lstStyle/>
          <a:p>
            <a:pPr lvl="0" rtl="0" algn="ctr">
              <a:spcBef>
                <a:spcPts val="0"/>
              </a:spcBef>
              <a:buNone/>
            </a:pPr>
            <a:r>
              <a:rPr lang="en" sz="2400"/>
              <a:t>What problems does teaching consent solve?</a:t>
            </a:r>
          </a:p>
          <a:p>
            <a:pPr lvl="0" rtl="0" algn="ctr">
              <a:spcBef>
                <a:spcPts val="0"/>
              </a:spcBef>
              <a:buNone/>
            </a:pPr>
            <a:r>
              <a:rPr lang="en" sz="2400"/>
              <a:t>Is that effective? Why?</a:t>
            </a:r>
          </a:p>
          <a:p>
            <a:pPr lvl="0" rtl="0" algn="ctr">
              <a:spcBef>
                <a:spcPts val="0"/>
              </a:spcBef>
              <a:buNone/>
            </a:pPr>
            <a:r>
              <a:t/>
            </a:r>
            <a:endParaRPr sz="2400"/>
          </a:p>
          <a:p>
            <a:pPr lvl="0" rtl="0" algn="ctr">
              <a:spcBef>
                <a:spcPts val="0"/>
              </a:spcBef>
              <a:buNone/>
            </a:pPr>
            <a:r>
              <a:rPr lang="en" sz="2400"/>
              <a:t>Are there problems that teaching consent doesn’t solve?</a:t>
            </a:r>
          </a:p>
          <a:p>
            <a:pPr lvl="0" rtl="0" algn="ctr">
              <a:spcBef>
                <a:spcPts val="0"/>
              </a:spcBef>
              <a:buNone/>
            </a:pPr>
            <a:r>
              <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