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Lst>
  <p:notesMasterIdLst>
    <p:notesMasterId r:id="rId41"/>
  </p:notesMasterIdLst>
  <p:sldIdLst>
    <p:sldId id="256" r:id="rId2"/>
    <p:sldId id="298" r:id="rId3"/>
    <p:sldId id="299" r:id="rId4"/>
    <p:sldId id="257" r:id="rId5"/>
    <p:sldId id="275" r:id="rId6"/>
    <p:sldId id="276" r:id="rId7"/>
    <p:sldId id="277" r:id="rId8"/>
    <p:sldId id="258" r:id="rId9"/>
    <p:sldId id="278" r:id="rId10"/>
    <p:sldId id="284" r:id="rId11"/>
    <p:sldId id="292" r:id="rId12"/>
    <p:sldId id="291" r:id="rId13"/>
    <p:sldId id="285" r:id="rId14"/>
    <p:sldId id="259" r:id="rId15"/>
    <p:sldId id="279" r:id="rId16"/>
    <p:sldId id="283" r:id="rId17"/>
    <p:sldId id="289" r:id="rId18"/>
    <p:sldId id="309" r:id="rId19"/>
    <p:sldId id="287" r:id="rId20"/>
    <p:sldId id="286" r:id="rId21"/>
    <p:sldId id="296" r:id="rId22"/>
    <p:sldId id="297" r:id="rId23"/>
    <p:sldId id="293" r:id="rId24"/>
    <p:sldId id="294" r:id="rId25"/>
    <p:sldId id="295" r:id="rId26"/>
    <p:sldId id="282" r:id="rId27"/>
    <p:sldId id="280" r:id="rId28"/>
    <p:sldId id="260" r:id="rId29"/>
    <p:sldId id="281" r:id="rId30"/>
    <p:sldId id="300" r:id="rId31"/>
    <p:sldId id="302" r:id="rId32"/>
    <p:sldId id="307" r:id="rId33"/>
    <p:sldId id="303" r:id="rId34"/>
    <p:sldId id="304" r:id="rId35"/>
    <p:sldId id="306" r:id="rId36"/>
    <p:sldId id="261" r:id="rId37"/>
    <p:sldId id="301" r:id="rId38"/>
    <p:sldId id="305" r:id="rId39"/>
    <p:sldId id="274" r:id="rId4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329"/>
    <p:restoredTop sz="86364"/>
  </p:normalViewPr>
  <p:slideViewPr>
    <p:cSldViewPr snapToGrid="0">
      <p:cViewPr varScale="1">
        <p:scale>
          <a:sx n="130" d="100"/>
          <a:sy n="130" d="100"/>
        </p:scale>
        <p:origin x="400" y="192"/>
      </p:cViewPr>
      <p:guideLst>
        <p:guide orient="horz" pos="1620"/>
        <p:guide pos="2880"/>
      </p:guideLst>
    </p:cSldViewPr>
  </p:slideViewPr>
  <p:outlineViewPr>
    <p:cViewPr>
      <p:scale>
        <a:sx n="33" d="100"/>
        <a:sy n="33" d="100"/>
      </p:scale>
      <p:origin x="0" y="-1197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334512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Some states require 5 people for incorporation as a cooperative</a:t>
            </a:r>
          </a:p>
        </p:txBody>
      </p:sp>
    </p:spTree>
    <p:extLst>
      <p:ext uri="{BB962C8B-B14F-4D97-AF65-F5344CB8AC3E}">
        <p14:creationId xmlns:p14="http://schemas.microsoft.com/office/powerpoint/2010/main" val="21478742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09141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When creating a cooperative, it is important for that co-op to know what its mission is. Whether it be a housing or food co-op, having many directing members means that the co-op will be susceptible to mission drift. Clearly outlining shared goals ahead of time helps to </a:t>
            </a:r>
          </a:p>
          <a:p>
            <a:endParaRPr lang="en-US" dirty="0"/>
          </a:p>
          <a:p>
            <a:r>
              <a:rPr lang="en-US" dirty="0"/>
              <a:t>“Developing a shared vision” – Should have been done prior to incorporation.</a:t>
            </a:r>
          </a:p>
        </p:txBody>
      </p:sp>
    </p:spTree>
    <p:extLst>
      <p:ext uri="{BB962C8B-B14F-4D97-AF65-F5344CB8AC3E}">
        <p14:creationId xmlns:p14="http://schemas.microsoft.com/office/powerpoint/2010/main" val="9301277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4fd4e79f68_0_2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4fd4e79f68_0_2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solidFill>
                <a:schemeClr val="dk1"/>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822808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556078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52741bbe9f_2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 name="Google Shape;223;g52741bbe9f_2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419437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C-Corp: A corporation taxed separately from its owners.</a:t>
            </a:r>
          </a:p>
          <a:p>
            <a:r>
              <a:rPr lang="en-US" dirty="0"/>
              <a:t>S-Corp: A corporation taxed </a:t>
            </a:r>
          </a:p>
        </p:txBody>
      </p:sp>
    </p:spTree>
    <p:extLst>
      <p:ext uri="{BB962C8B-B14F-4D97-AF65-F5344CB8AC3E}">
        <p14:creationId xmlns:p14="http://schemas.microsoft.com/office/powerpoint/2010/main" val="17560755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C-Corp: A corporation taxed separately from its owners.</a:t>
            </a:r>
          </a:p>
          <a:p>
            <a:r>
              <a:rPr lang="en-US" dirty="0"/>
              <a:t>S-Corp: A corporation taxed </a:t>
            </a:r>
          </a:p>
        </p:txBody>
      </p:sp>
    </p:spTree>
    <p:extLst>
      <p:ext uri="{BB962C8B-B14F-4D97-AF65-F5344CB8AC3E}">
        <p14:creationId xmlns:p14="http://schemas.microsoft.com/office/powerpoint/2010/main" val="7952839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336372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Clear – Your name should not indicate you are something you are not, or be easily misunderstood.</a:t>
            </a:r>
          </a:p>
          <a:p>
            <a:r>
              <a:rPr lang="en-US" dirty="0"/>
              <a:t>Simple – Simplicity in your name will save you a lot of headaches down the road. Consider names that have easily remembered acronyms, or are simple phrases.</a:t>
            </a:r>
          </a:p>
          <a:p>
            <a:r>
              <a:rPr lang="en-US" dirty="0"/>
              <a:t>Unique – If your co-op’s name is already taken, you can’t use it.</a:t>
            </a:r>
          </a:p>
          <a:p>
            <a:r>
              <a:rPr lang="en-US" dirty="0"/>
              <a:t>Legal – Some states require that you do not use the word, “cooperative” in your name unless you are incorporated under certain statutes. They may require you to include, “Co., Inc., Limited, or some other company modifier in your name.</a:t>
            </a:r>
          </a:p>
        </p:txBody>
      </p:sp>
    </p:spTree>
    <p:extLst>
      <p:ext uri="{BB962C8B-B14F-4D97-AF65-F5344CB8AC3E}">
        <p14:creationId xmlns:p14="http://schemas.microsoft.com/office/powerpoint/2010/main" val="34111759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687460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694985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See “Getting Tax Exemption” as part of an intrinsically-linked part of this process.</a:t>
            </a:r>
          </a:p>
        </p:txBody>
      </p:sp>
    </p:spTree>
    <p:extLst>
      <p:ext uri="{BB962C8B-B14F-4D97-AF65-F5344CB8AC3E}">
        <p14:creationId xmlns:p14="http://schemas.microsoft.com/office/powerpoint/2010/main" val="5903913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16132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217350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4fd4e79f68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4fd4e79f68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solidFill>
                <a:schemeClr val="dk1"/>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8380708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5950467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Starting out, you may only have one house. </a:t>
            </a:r>
          </a:p>
        </p:txBody>
      </p:sp>
    </p:spTree>
    <p:extLst>
      <p:ext uri="{BB962C8B-B14F-4D97-AF65-F5344CB8AC3E}">
        <p14:creationId xmlns:p14="http://schemas.microsoft.com/office/powerpoint/2010/main" val="32704022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134549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Re: termination - We usually state, ”has a valid contract with the organization” – If a member no longer has that, we often state that membership has terminated.</a:t>
            </a:r>
          </a:p>
        </p:txBody>
      </p:sp>
    </p:spTree>
    <p:extLst>
      <p:ext uri="{BB962C8B-B14F-4D97-AF65-F5344CB8AC3E}">
        <p14:creationId xmlns:p14="http://schemas.microsoft.com/office/powerpoint/2010/main" val="92343623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4070034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4fd4e79f68_0_2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 name="Google Shape;157;g4fd4e79f68_0_2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5022473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g3e4983cf1c_0_1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1" name="Google Shape;241;g3e4983cf1c_0_1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3e4983cf1c_0_5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3e4983cf1c_0_5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37862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Many cooperatives operate informally for years, only to realize that when they try to engage in purchasing, or qualification for a loan, that all those years don’t technically mean anything on paper.</a:t>
            </a:r>
          </a:p>
          <a:p>
            <a:r>
              <a:rPr lang="en-US" dirty="0"/>
              <a:t>Cooperatives that have not incorporated can’t technically own anything, so in those situations, it’s important to know who or what actually owns any assets.</a:t>
            </a:r>
          </a:p>
        </p:txBody>
      </p:sp>
    </p:spTree>
    <p:extLst>
      <p:ext uri="{BB962C8B-B14F-4D97-AF65-F5344CB8AC3E}">
        <p14:creationId xmlns:p14="http://schemas.microsoft.com/office/powerpoint/2010/main" val="27111551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161092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fd4e79f68_0_2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fd4e79f68_0_2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662959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E8E8E8"/>
        </a:solidFill>
        <a:effectLst/>
      </p:bgPr>
    </p:bg>
    <p:spTree>
      <p:nvGrpSpPr>
        <p:cNvPr id="1" name="Shape 9"/>
        <p:cNvGrpSpPr/>
        <p:nvPr/>
      </p:nvGrpSpPr>
      <p:grpSpPr>
        <a:xfrm>
          <a:off x="0" y="0"/>
          <a:ext cx="0" cy="0"/>
          <a:chOff x="0" y="0"/>
          <a:chExt cx="0" cy="0"/>
        </a:xfrm>
      </p:grpSpPr>
      <p:pic>
        <p:nvPicPr>
          <p:cNvPr id="10" name="Google Shape;10;p2"/>
          <p:cNvPicPr preferRelativeResize="0"/>
          <p:nvPr/>
        </p:nvPicPr>
        <p:blipFill>
          <a:blip r:embed="rId2">
            <a:alphaModFix/>
          </a:blip>
          <a:stretch>
            <a:fillRect/>
          </a:stretch>
        </p:blipFill>
        <p:spPr>
          <a:xfrm>
            <a:off x="243525" y="4105388"/>
            <a:ext cx="1828801" cy="817296"/>
          </a:xfrm>
          <a:prstGeom prst="rect">
            <a:avLst/>
          </a:prstGeom>
          <a:noFill/>
          <a:ln>
            <a:noFill/>
          </a:ln>
        </p:spPr>
      </p:pic>
      <p:sp>
        <p:nvSpPr>
          <p:cNvPr id="11" name="Google Shape;11;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54"/>
        <p:cNvGrpSpPr/>
        <p:nvPr/>
      </p:nvGrpSpPr>
      <p:grpSpPr>
        <a:xfrm>
          <a:off x="0" y="0"/>
          <a:ext cx="0" cy="0"/>
          <a:chOff x="0" y="0"/>
          <a:chExt cx="0" cy="0"/>
        </a:xfrm>
      </p:grpSpPr>
      <p:sp>
        <p:nvSpPr>
          <p:cNvPr id="55" name="Google Shape;55;p12"/>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56" name="Google Shape;56;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57" name="Google Shape;57;p12"/>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ection title and description - Yellow 137C">
  <p:cSld name="SECTION_TITLE_AND_DESCRIPTION">
    <p:bg>
      <p:bgPr>
        <a:solidFill>
          <a:srgbClr val="F99F1C"/>
        </a:solidFill>
        <a:effectLst/>
      </p:bgPr>
    </p:bg>
    <p:spTree>
      <p:nvGrpSpPr>
        <p:cNvPr id="1" name="Shape 58"/>
        <p:cNvGrpSpPr/>
        <p:nvPr/>
      </p:nvGrpSpPr>
      <p:grpSpPr>
        <a:xfrm>
          <a:off x="0" y="0"/>
          <a:ext cx="0" cy="0"/>
          <a:chOff x="0" y="0"/>
          <a:chExt cx="0" cy="0"/>
        </a:xfrm>
      </p:grpSpPr>
      <p:sp>
        <p:nvSpPr>
          <p:cNvPr id="59" name="Google Shape;59;p13"/>
          <p:cNvSpPr/>
          <p:nvPr/>
        </p:nvSpPr>
        <p:spPr>
          <a:xfrm>
            <a:off x="4572000" y="-125"/>
            <a:ext cx="4572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13"/>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FFFFF"/>
              </a:buClr>
              <a:buSzPts val="4200"/>
              <a:buNone/>
              <a:defRPr sz="4200">
                <a:solidFill>
                  <a:srgbClr val="FFFFFF"/>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61" name="Google Shape;61;p13"/>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FFFFFF"/>
              </a:buClr>
              <a:buSzPts val="2100"/>
              <a:buNone/>
              <a:defRPr sz="2100">
                <a:solidFill>
                  <a:srgbClr val="FFFFFF"/>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62" name="Google Shape;62;p13"/>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63" name="Google Shape;63;p1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64" name="Google Shape;64;p13"/>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title and description - Orange 165C">
  <p:cSld name="SECTION_TITLE_AND_DESCRIPTION_1">
    <p:bg>
      <p:bgPr>
        <a:solidFill>
          <a:srgbClr val="F4783B"/>
        </a:solidFill>
        <a:effectLst/>
      </p:bgPr>
    </p:bg>
    <p:spTree>
      <p:nvGrpSpPr>
        <p:cNvPr id="1" name="Shape 65"/>
        <p:cNvGrpSpPr/>
        <p:nvPr/>
      </p:nvGrpSpPr>
      <p:grpSpPr>
        <a:xfrm>
          <a:off x="0" y="0"/>
          <a:ext cx="0" cy="0"/>
          <a:chOff x="0" y="0"/>
          <a:chExt cx="0" cy="0"/>
        </a:xfrm>
      </p:grpSpPr>
      <p:sp>
        <p:nvSpPr>
          <p:cNvPr id="66" name="Google Shape;66;p14"/>
          <p:cNvSpPr/>
          <p:nvPr/>
        </p:nvSpPr>
        <p:spPr>
          <a:xfrm>
            <a:off x="4572000" y="-125"/>
            <a:ext cx="4572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14"/>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FFFFF"/>
              </a:buClr>
              <a:buSzPts val="4200"/>
              <a:buNone/>
              <a:defRPr sz="4200">
                <a:solidFill>
                  <a:srgbClr val="FFFFFF"/>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68" name="Google Shape;68;p14"/>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FFFFFF"/>
              </a:buClr>
              <a:buSzPts val="2100"/>
              <a:buNone/>
              <a:defRPr sz="2100">
                <a:solidFill>
                  <a:srgbClr val="FFFFFF"/>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69" name="Google Shape;69;p14"/>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70" name="Google Shape;70;p1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71" name="Google Shape;71;p14"/>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title and description - Purple C">
  <p:cSld name="SECTION_TITLE_AND_DESCRIPTION_1_1_1">
    <p:bg>
      <p:bgPr>
        <a:solidFill>
          <a:srgbClr val="B057A1"/>
        </a:solidFill>
        <a:effectLst/>
      </p:bgPr>
    </p:bg>
    <p:spTree>
      <p:nvGrpSpPr>
        <p:cNvPr id="1" name="Shape 79"/>
        <p:cNvGrpSpPr/>
        <p:nvPr/>
      </p:nvGrpSpPr>
      <p:grpSpPr>
        <a:xfrm>
          <a:off x="0" y="0"/>
          <a:ext cx="0" cy="0"/>
          <a:chOff x="0" y="0"/>
          <a:chExt cx="0" cy="0"/>
        </a:xfrm>
      </p:grpSpPr>
      <p:sp>
        <p:nvSpPr>
          <p:cNvPr id="80" name="Google Shape;80;p16"/>
          <p:cNvSpPr/>
          <p:nvPr/>
        </p:nvSpPr>
        <p:spPr>
          <a:xfrm>
            <a:off x="4572000" y="-125"/>
            <a:ext cx="4572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16"/>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FFFFF"/>
              </a:buClr>
              <a:buSzPts val="4200"/>
              <a:buNone/>
              <a:defRPr sz="4200">
                <a:solidFill>
                  <a:srgbClr val="FFFFFF"/>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82" name="Google Shape;82;p16"/>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FFFFFF"/>
              </a:buClr>
              <a:buSzPts val="2100"/>
              <a:buNone/>
              <a:defRPr sz="2100">
                <a:solidFill>
                  <a:srgbClr val="FFFFFF"/>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83" name="Google Shape;83;p16"/>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84" name="Google Shape;84;p1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85" name="Google Shape;85;p16"/>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title and description - Blue 285C">
  <p:cSld name="SECTION_TITLE_AND_DESCRIPTION_1_1_1_1">
    <p:bg>
      <p:bgPr>
        <a:solidFill>
          <a:srgbClr val="3489C9"/>
        </a:solidFill>
        <a:effectLst/>
      </p:bgPr>
    </p:bg>
    <p:spTree>
      <p:nvGrpSpPr>
        <p:cNvPr id="1" name="Shape 86"/>
        <p:cNvGrpSpPr/>
        <p:nvPr/>
      </p:nvGrpSpPr>
      <p:grpSpPr>
        <a:xfrm>
          <a:off x="0" y="0"/>
          <a:ext cx="0" cy="0"/>
          <a:chOff x="0" y="0"/>
          <a:chExt cx="0" cy="0"/>
        </a:xfrm>
      </p:grpSpPr>
      <p:sp>
        <p:nvSpPr>
          <p:cNvPr id="87" name="Google Shape;87;p17"/>
          <p:cNvSpPr/>
          <p:nvPr/>
        </p:nvSpPr>
        <p:spPr>
          <a:xfrm>
            <a:off x="4572000" y="-125"/>
            <a:ext cx="4572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17"/>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FFFFF"/>
              </a:buClr>
              <a:buSzPts val="4200"/>
              <a:buNone/>
              <a:defRPr sz="4200">
                <a:solidFill>
                  <a:srgbClr val="FFFFFF"/>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89" name="Google Shape;89;p17"/>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FFFFFF"/>
              </a:buClr>
              <a:buSzPts val="2100"/>
              <a:buNone/>
              <a:defRPr sz="2100">
                <a:solidFill>
                  <a:srgbClr val="FFFFFF"/>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90" name="Google Shape;90;p17"/>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91" name="Google Shape;91;p1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92" name="Google Shape;92;p17"/>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title and description - Aqua 2199C">
  <p:cSld name="SECTION_TITLE_AND_DESCRIPTION_1_1_1_1_1">
    <p:bg>
      <p:bgPr>
        <a:solidFill>
          <a:srgbClr val="02BBCC"/>
        </a:solidFill>
        <a:effectLst/>
      </p:bgPr>
    </p:bg>
    <p:spTree>
      <p:nvGrpSpPr>
        <p:cNvPr id="1" name="Shape 93"/>
        <p:cNvGrpSpPr/>
        <p:nvPr/>
      </p:nvGrpSpPr>
      <p:grpSpPr>
        <a:xfrm>
          <a:off x="0" y="0"/>
          <a:ext cx="0" cy="0"/>
          <a:chOff x="0" y="0"/>
          <a:chExt cx="0" cy="0"/>
        </a:xfrm>
      </p:grpSpPr>
      <p:sp>
        <p:nvSpPr>
          <p:cNvPr id="94" name="Google Shape;94;p18"/>
          <p:cNvSpPr/>
          <p:nvPr/>
        </p:nvSpPr>
        <p:spPr>
          <a:xfrm>
            <a:off x="4572000" y="-125"/>
            <a:ext cx="4572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18"/>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FFFFF"/>
              </a:buClr>
              <a:buSzPts val="4200"/>
              <a:buNone/>
              <a:defRPr sz="4200">
                <a:solidFill>
                  <a:srgbClr val="FFFFFF"/>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96" name="Google Shape;96;p18"/>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FFFFFF"/>
              </a:buClr>
              <a:buSzPts val="2100"/>
              <a:buNone/>
              <a:defRPr sz="2100">
                <a:solidFill>
                  <a:srgbClr val="FFFFFF"/>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97" name="Google Shape;97;p18"/>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98" name="Google Shape;98;p1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99" name="Google Shape;99;p18"/>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title and description - Green 2270C">
  <p:cSld name="SECTION_TITLE_AND_DESCRIPTION_1_1_1_1_1_1">
    <p:bg>
      <p:bgPr>
        <a:solidFill>
          <a:srgbClr val="5FBC5D"/>
        </a:solidFill>
        <a:effectLst/>
      </p:bgPr>
    </p:bg>
    <p:spTree>
      <p:nvGrpSpPr>
        <p:cNvPr id="1" name="Shape 100"/>
        <p:cNvGrpSpPr/>
        <p:nvPr/>
      </p:nvGrpSpPr>
      <p:grpSpPr>
        <a:xfrm>
          <a:off x="0" y="0"/>
          <a:ext cx="0" cy="0"/>
          <a:chOff x="0" y="0"/>
          <a:chExt cx="0" cy="0"/>
        </a:xfrm>
      </p:grpSpPr>
      <p:sp>
        <p:nvSpPr>
          <p:cNvPr id="101" name="Google Shape;101;p19"/>
          <p:cNvSpPr/>
          <p:nvPr/>
        </p:nvSpPr>
        <p:spPr>
          <a:xfrm>
            <a:off x="4572000" y="-125"/>
            <a:ext cx="4572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1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FFFFF"/>
              </a:buClr>
              <a:buSzPts val="4200"/>
              <a:buNone/>
              <a:defRPr sz="4200">
                <a:solidFill>
                  <a:srgbClr val="FFFFFF"/>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103" name="Google Shape;103;p1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FFFFFF"/>
              </a:buClr>
              <a:buSzPts val="2100"/>
              <a:buNone/>
              <a:defRPr sz="2100">
                <a:solidFill>
                  <a:srgbClr val="FFFFFF"/>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104" name="Google Shape;104;p1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105" name="Google Shape;105;p1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106" name="Google Shape;106;p19"/>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ection title and description - Cool Gray 8">
  <p:cSld name="SECTION_TITLE_AND_DESCRIPTION_1_1_1_1_1_1_1">
    <p:bg>
      <p:bgPr>
        <a:solidFill>
          <a:srgbClr val="8F8F8E"/>
        </a:solidFill>
        <a:effectLst/>
      </p:bgPr>
    </p:bg>
    <p:spTree>
      <p:nvGrpSpPr>
        <p:cNvPr id="1" name="Shape 107"/>
        <p:cNvGrpSpPr/>
        <p:nvPr/>
      </p:nvGrpSpPr>
      <p:grpSpPr>
        <a:xfrm>
          <a:off x="0" y="0"/>
          <a:ext cx="0" cy="0"/>
          <a:chOff x="0" y="0"/>
          <a:chExt cx="0" cy="0"/>
        </a:xfrm>
      </p:grpSpPr>
      <p:sp>
        <p:nvSpPr>
          <p:cNvPr id="108" name="Google Shape;108;p20"/>
          <p:cNvSpPr/>
          <p:nvPr/>
        </p:nvSpPr>
        <p:spPr>
          <a:xfrm>
            <a:off x="4572000" y="-125"/>
            <a:ext cx="4572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20"/>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FFFFF"/>
              </a:buClr>
              <a:buSzPts val="4200"/>
              <a:buNone/>
              <a:defRPr sz="4200">
                <a:solidFill>
                  <a:srgbClr val="FFFFFF"/>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110" name="Google Shape;110;p20"/>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FFFFFF"/>
              </a:buClr>
              <a:buSzPts val="2100"/>
              <a:buNone/>
              <a:defRPr sz="2100">
                <a:solidFill>
                  <a:srgbClr val="FFFFFF"/>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111" name="Google Shape;111;p20"/>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112" name="Google Shape;112;p2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113" name="Google Shape;113;p20"/>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ection title and description - Cool Gray 10">
  <p:cSld name="SECTION_TITLE_AND_DESCRIPTION_1_1_1_1_1_1_1_1">
    <p:bg>
      <p:bgPr>
        <a:solidFill>
          <a:srgbClr val="444444"/>
        </a:solidFill>
        <a:effectLst/>
      </p:bgPr>
    </p:bg>
    <p:spTree>
      <p:nvGrpSpPr>
        <p:cNvPr id="1" name="Shape 114"/>
        <p:cNvGrpSpPr/>
        <p:nvPr/>
      </p:nvGrpSpPr>
      <p:grpSpPr>
        <a:xfrm>
          <a:off x="0" y="0"/>
          <a:ext cx="0" cy="0"/>
          <a:chOff x="0" y="0"/>
          <a:chExt cx="0" cy="0"/>
        </a:xfrm>
      </p:grpSpPr>
      <p:sp>
        <p:nvSpPr>
          <p:cNvPr id="115" name="Google Shape;115;p21"/>
          <p:cNvSpPr/>
          <p:nvPr/>
        </p:nvSpPr>
        <p:spPr>
          <a:xfrm>
            <a:off x="4572000" y="-125"/>
            <a:ext cx="4572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21"/>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FFFFF"/>
              </a:buClr>
              <a:buSzPts val="4200"/>
              <a:buNone/>
              <a:defRPr sz="4200">
                <a:solidFill>
                  <a:srgbClr val="FFFFFF"/>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117" name="Google Shape;117;p21"/>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FFFFFF"/>
              </a:buClr>
              <a:buSzPts val="2100"/>
              <a:buNone/>
              <a:defRPr sz="2100">
                <a:solidFill>
                  <a:srgbClr val="FFFFFF"/>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118" name="Google Shape;118;p21"/>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119" name="Google Shape;119;p2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120" name="Google Shape;120;p21"/>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21"/>
        <p:cNvGrpSpPr/>
        <p:nvPr/>
      </p:nvGrpSpPr>
      <p:grpSpPr>
        <a:xfrm>
          <a:off x="0" y="0"/>
          <a:ext cx="0" cy="0"/>
          <a:chOff x="0" y="0"/>
          <a:chExt cx="0" cy="0"/>
        </a:xfrm>
      </p:grpSpPr>
      <p:sp>
        <p:nvSpPr>
          <p:cNvPr id="122" name="Google Shape;122;p22"/>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1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123" name="Google Shape;123;p22"/>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rtl="0">
              <a:spcBef>
                <a:spcPts val="0"/>
              </a:spcBef>
              <a:spcAft>
                <a:spcPts val="0"/>
              </a:spcAft>
              <a:buSzPts val="1800"/>
              <a:buChar char="●"/>
              <a:defRPr/>
            </a:lvl1pPr>
            <a:lvl2pPr marL="914400" lvl="1" indent="-317500" algn="ctr" rtl="0">
              <a:spcBef>
                <a:spcPts val="1600"/>
              </a:spcBef>
              <a:spcAft>
                <a:spcPts val="0"/>
              </a:spcAft>
              <a:buSzPts val="1400"/>
              <a:buChar char="○"/>
              <a:defRPr/>
            </a:lvl2pPr>
            <a:lvl3pPr marL="1371600" lvl="2" indent="-317500" algn="ctr" rtl="0">
              <a:spcBef>
                <a:spcPts val="1600"/>
              </a:spcBef>
              <a:spcAft>
                <a:spcPts val="0"/>
              </a:spcAft>
              <a:buSzPts val="1400"/>
              <a:buChar char="■"/>
              <a:defRPr/>
            </a:lvl3pPr>
            <a:lvl4pPr marL="1828800" lvl="3" indent="-317500" algn="ctr" rtl="0">
              <a:spcBef>
                <a:spcPts val="1600"/>
              </a:spcBef>
              <a:spcAft>
                <a:spcPts val="0"/>
              </a:spcAft>
              <a:buSzPts val="1400"/>
              <a:buChar char="●"/>
              <a:defRPr/>
            </a:lvl4pPr>
            <a:lvl5pPr marL="2286000" lvl="4" indent="-317500" algn="ctr" rtl="0">
              <a:spcBef>
                <a:spcPts val="1600"/>
              </a:spcBef>
              <a:spcAft>
                <a:spcPts val="0"/>
              </a:spcAft>
              <a:buSzPts val="1400"/>
              <a:buChar char="○"/>
              <a:defRPr/>
            </a:lvl5pPr>
            <a:lvl6pPr marL="2743200" lvl="5" indent="-317500" algn="ctr" rtl="0">
              <a:spcBef>
                <a:spcPts val="1600"/>
              </a:spcBef>
              <a:spcAft>
                <a:spcPts val="0"/>
              </a:spcAft>
              <a:buSzPts val="1400"/>
              <a:buChar char="■"/>
              <a:defRPr/>
            </a:lvl6pPr>
            <a:lvl7pPr marL="3200400" lvl="6" indent="-317500" algn="ctr" rtl="0">
              <a:spcBef>
                <a:spcPts val="1600"/>
              </a:spcBef>
              <a:spcAft>
                <a:spcPts val="0"/>
              </a:spcAft>
              <a:buSzPts val="1400"/>
              <a:buChar char="●"/>
              <a:defRPr/>
            </a:lvl7pPr>
            <a:lvl8pPr marL="3657600" lvl="7" indent="-317500" algn="ctr" rtl="0">
              <a:spcBef>
                <a:spcPts val="1600"/>
              </a:spcBef>
              <a:spcAft>
                <a:spcPts val="0"/>
              </a:spcAft>
              <a:buSzPts val="1400"/>
              <a:buChar char="○"/>
              <a:defRPr/>
            </a:lvl8pPr>
            <a:lvl9pPr marL="4114800" lvl="8" indent="-317500" algn="ctr" rtl="0">
              <a:spcBef>
                <a:spcPts val="1600"/>
              </a:spcBef>
              <a:spcAft>
                <a:spcPts val="1600"/>
              </a:spcAft>
              <a:buSzPts val="1400"/>
              <a:buChar char="■"/>
              <a:defRPr/>
            </a:lvl9pPr>
          </a:lstStyle>
          <a:p>
            <a:endParaRPr/>
          </a:p>
        </p:txBody>
      </p:sp>
      <p:sp>
        <p:nvSpPr>
          <p:cNvPr id="124" name="Google Shape;124;p2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125" name="Google Shape;125;p22"/>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 Yellow 116C" type="secHead">
  <p:cSld name="SECTION_HEADER">
    <p:bg>
      <p:bgPr>
        <a:solidFill>
          <a:srgbClr val="FFC40C"/>
        </a:solidFill>
        <a:effectLst/>
      </p:bgPr>
    </p:bg>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FFFFFF"/>
              </a:buClr>
              <a:buSzPts val="3600"/>
              <a:buNone/>
              <a:defRPr sz="3600">
                <a:solidFill>
                  <a:srgbClr val="FFFFFF"/>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17" name="Google Shape;17;p3"/>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6"/>
        <p:cNvGrpSpPr/>
        <p:nvPr/>
      </p:nvGrpSpPr>
      <p:grpSpPr>
        <a:xfrm>
          <a:off x="0" y="0"/>
          <a:ext cx="0" cy="0"/>
          <a:chOff x="0" y="0"/>
          <a:chExt cx="0" cy="0"/>
        </a:xfrm>
      </p:grpSpPr>
      <p:sp>
        <p:nvSpPr>
          <p:cNvPr id="127" name="Google Shape;127;p2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128" name="Google Shape;128;p23"/>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 Warm Red C">
  <p:cSld name="SECTION_HEADER_1">
    <p:bg>
      <p:bgPr>
        <a:solidFill>
          <a:srgbClr val="F04E3A"/>
        </a:solidFill>
        <a:effectLst/>
      </p:bgPr>
    </p:bg>
    <p:spTree>
      <p:nvGrpSpPr>
        <p:cNvPr id="1" name="Shape 18"/>
        <p:cNvGrpSpPr/>
        <p:nvPr/>
      </p:nvGrpSpPr>
      <p:grpSpPr>
        <a:xfrm>
          <a:off x="0" y="0"/>
          <a:ext cx="0" cy="0"/>
          <a:chOff x="0" y="0"/>
          <a:chExt cx="0" cy="0"/>
        </a:xfrm>
      </p:grpSpPr>
      <p:sp>
        <p:nvSpPr>
          <p:cNvPr id="19" name="Google Shape;19;p4"/>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FFFFFF"/>
              </a:buClr>
              <a:buSzPts val="3600"/>
              <a:buNone/>
              <a:defRPr sz="3600">
                <a:solidFill>
                  <a:srgbClr val="FFFFFF"/>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20" name="Google Shape;20;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21" name="Google Shape;21;p4"/>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 Purple 2725C">
  <p:cSld name="SECTION_HEADER_2">
    <p:bg>
      <p:bgPr>
        <a:solidFill>
          <a:srgbClr val="7162AB"/>
        </a:solidFill>
        <a:effectLst/>
      </p:bgPr>
    </p:bg>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FFFFFF"/>
              </a:buClr>
              <a:buSzPts val="3600"/>
              <a:buNone/>
              <a:defRPr sz="3600">
                <a:solidFill>
                  <a:srgbClr val="FFFFFF"/>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25" name="Google Shape;25;p5"/>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 Blue 2985C">
  <p:cSld name="SECTION_HEADER_2_1">
    <p:bg>
      <p:bgPr>
        <a:solidFill>
          <a:srgbClr val="3DC4E5"/>
        </a:solidFill>
        <a:effectLst/>
      </p:bgPr>
    </p:bg>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FFFFFF"/>
              </a:buClr>
              <a:buSzPts val="3600"/>
              <a:buNone/>
              <a:defRPr sz="3600">
                <a:solidFill>
                  <a:srgbClr val="FFFFFF"/>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28" name="Google Shape;28;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29" name="Google Shape;29;p6"/>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 Mint 33855C">
  <p:cSld name="SECTION_HEADER_2_1_1">
    <p:bg>
      <p:bgPr>
        <a:solidFill>
          <a:srgbClr val="54C0A2"/>
        </a:solidFill>
        <a:effectLst/>
      </p:bgPr>
    </p:bg>
    <p:spTree>
      <p:nvGrpSpPr>
        <p:cNvPr id="1" name="Shape 30"/>
        <p:cNvGrpSpPr/>
        <p:nvPr/>
      </p:nvGrpSpPr>
      <p:grpSpPr>
        <a:xfrm>
          <a:off x="0" y="0"/>
          <a:ext cx="0" cy="0"/>
          <a:chOff x="0" y="0"/>
          <a:chExt cx="0" cy="0"/>
        </a:xfrm>
      </p:grpSpPr>
      <p:sp>
        <p:nvSpPr>
          <p:cNvPr id="31" name="Google Shape;31;p7"/>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FFFFFF"/>
              </a:buClr>
              <a:buSzPts val="3600"/>
              <a:buNone/>
              <a:defRPr sz="3600">
                <a:solidFill>
                  <a:srgbClr val="FFFFFF"/>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32" name="Google Shape;32;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33" name="Google Shape;33;p7"/>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34"/>
        <p:cNvGrpSpPr/>
        <p:nvPr/>
      </p:nvGrpSpPr>
      <p:grpSpPr>
        <a:xfrm>
          <a:off x="0" y="0"/>
          <a:ext cx="0" cy="0"/>
          <a:chOff x="0" y="0"/>
          <a:chExt cx="0" cy="0"/>
        </a:xfrm>
      </p:grpSpPr>
      <p:sp>
        <p:nvSpPr>
          <p:cNvPr id="35" name="Google Shape;35;p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36" name="Google Shape;36;p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37" name="Google Shape;37;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38" name="Google Shape;38;p8"/>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47" name="Google Shape;47;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48" name="Google Shape;48;p10"/>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9"/>
        <p:cNvGrpSpPr/>
        <p:nvPr/>
      </p:nvGrpSpPr>
      <p:grpSpPr>
        <a:xfrm>
          <a:off x="0" y="0"/>
          <a:ext cx="0" cy="0"/>
          <a:chOff x="0" y="0"/>
          <a:chExt cx="0" cy="0"/>
        </a:xfrm>
      </p:grpSpPr>
      <p:sp>
        <p:nvSpPr>
          <p:cNvPr id="50" name="Google Shape;50;p11"/>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51" name="Google Shape;51;p11"/>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rtl="0">
              <a:spcBef>
                <a:spcPts val="0"/>
              </a:spcBef>
              <a:spcAft>
                <a:spcPts val="0"/>
              </a:spcAft>
              <a:buSzPts val="1200"/>
              <a:buChar char="●"/>
              <a:defRPr sz="12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52" name="Google Shape;52;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53" name="Google Shape;53;p11"/>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SzPts val="2800"/>
              <a:buFont typeface="Avenir"/>
              <a:buNone/>
              <a:defRPr sz="2800" b="1">
                <a:latin typeface="Avenir"/>
                <a:ea typeface="Avenir"/>
                <a:cs typeface="Avenir"/>
                <a:sym typeface="Avenir"/>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rtl="0">
              <a:lnSpc>
                <a:spcPct val="115000"/>
              </a:lnSpc>
              <a:spcBef>
                <a:spcPts val="0"/>
              </a:spcBef>
              <a:spcAft>
                <a:spcPts val="0"/>
              </a:spcAft>
              <a:buSzPts val="1800"/>
              <a:buFont typeface="Avenir"/>
              <a:buChar char="●"/>
              <a:defRPr sz="1800">
                <a:latin typeface="Avenir"/>
                <a:ea typeface="Avenir"/>
                <a:cs typeface="Avenir"/>
                <a:sym typeface="Avenir"/>
              </a:defRPr>
            </a:lvl1pPr>
            <a:lvl2pPr marL="914400" lvl="1" indent="-317500" rtl="0">
              <a:lnSpc>
                <a:spcPct val="115000"/>
              </a:lnSpc>
              <a:spcBef>
                <a:spcPts val="1600"/>
              </a:spcBef>
              <a:spcAft>
                <a:spcPts val="0"/>
              </a:spcAft>
              <a:buSzPts val="1400"/>
              <a:buFont typeface="Avenir"/>
              <a:buChar char="○"/>
              <a:defRPr>
                <a:latin typeface="Avenir"/>
                <a:ea typeface="Avenir"/>
                <a:cs typeface="Avenir"/>
                <a:sym typeface="Avenir"/>
              </a:defRPr>
            </a:lvl2pPr>
            <a:lvl3pPr marL="1371600" lvl="2" indent="-317500" rtl="0">
              <a:lnSpc>
                <a:spcPct val="115000"/>
              </a:lnSpc>
              <a:spcBef>
                <a:spcPts val="1600"/>
              </a:spcBef>
              <a:spcAft>
                <a:spcPts val="0"/>
              </a:spcAft>
              <a:buClr>
                <a:schemeClr val="dk1"/>
              </a:buClr>
              <a:buSzPts val="1400"/>
              <a:buFont typeface="Avenir"/>
              <a:buChar char="■"/>
              <a:defRPr>
                <a:solidFill>
                  <a:schemeClr val="dk1"/>
                </a:solidFill>
                <a:latin typeface="Avenir"/>
                <a:ea typeface="Avenir"/>
                <a:cs typeface="Avenir"/>
                <a:sym typeface="Avenir"/>
              </a:defRPr>
            </a:lvl3pPr>
            <a:lvl4pPr marL="1828800" lvl="3" indent="-317500" rtl="0">
              <a:lnSpc>
                <a:spcPct val="115000"/>
              </a:lnSpc>
              <a:spcBef>
                <a:spcPts val="1600"/>
              </a:spcBef>
              <a:spcAft>
                <a:spcPts val="0"/>
              </a:spcAft>
              <a:buSzPts val="1400"/>
              <a:buFont typeface="Avenir"/>
              <a:buChar char="●"/>
              <a:defRPr>
                <a:latin typeface="Avenir"/>
                <a:ea typeface="Avenir"/>
                <a:cs typeface="Avenir"/>
                <a:sym typeface="Avenir"/>
              </a:defRPr>
            </a:lvl4pPr>
            <a:lvl5pPr marL="2286000" lvl="4" indent="-317500" rtl="0">
              <a:lnSpc>
                <a:spcPct val="115000"/>
              </a:lnSpc>
              <a:spcBef>
                <a:spcPts val="1600"/>
              </a:spcBef>
              <a:spcAft>
                <a:spcPts val="0"/>
              </a:spcAft>
              <a:buSzPts val="1400"/>
              <a:buFont typeface="Avenir"/>
              <a:buChar char="○"/>
              <a:defRPr>
                <a:latin typeface="Avenir"/>
                <a:ea typeface="Avenir"/>
                <a:cs typeface="Avenir"/>
                <a:sym typeface="Avenir"/>
              </a:defRPr>
            </a:lvl5pPr>
            <a:lvl6pPr marL="2743200" lvl="5" indent="-317500" rtl="0">
              <a:lnSpc>
                <a:spcPct val="115000"/>
              </a:lnSpc>
              <a:spcBef>
                <a:spcPts val="1600"/>
              </a:spcBef>
              <a:spcAft>
                <a:spcPts val="0"/>
              </a:spcAft>
              <a:buSzPts val="1400"/>
              <a:buFont typeface="Avenir"/>
              <a:buChar char="■"/>
              <a:defRPr>
                <a:latin typeface="Avenir"/>
                <a:ea typeface="Avenir"/>
                <a:cs typeface="Avenir"/>
                <a:sym typeface="Avenir"/>
              </a:defRPr>
            </a:lvl6pPr>
            <a:lvl7pPr marL="3200400" lvl="6" indent="-317500" rtl="0">
              <a:lnSpc>
                <a:spcPct val="115000"/>
              </a:lnSpc>
              <a:spcBef>
                <a:spcPts val="1600"/>
              </a:spcBef>
              <a:spcAft>
                <a:spcPts val="0"/>
              </a:spcAft>
              <a:buSzPts val="1400"/>
              <a:buFont typeface="Avenir"/>
              <a:buChar char="●"/>
              <a:defRPr>
                <a:latin typeface="Avenir"/>
                <a:ea typeface="Avenir"/>
                <a:cs typeface="Avenir"/>
                <a:sym typeface="Avenir"/>
              </a:defRPr>
            </a:lvl7pPr>
            <a:lvl8pPr marL="3657600" lvl="7" indent="-317500" rtl="0">
              <a:lnSpc>
                <a:spcPct val="115000"/>
              </a:lnSpc>
              <a:spcBef>
                <a:spcPts val="1600"/>
              </a:spcBef>
              <a:spcAft>
                <a:spcPts val="0"/>
              </a:spcAft>
              <a:buSzPts val="1400"/>
              <a:buFont typeface="Avenir"/>
              <a:buChar char="○"/>
              <a:defRPr>
                <a:latin typeface="Avenir"/>
                <a:ea typeface="Avenir"/>
                <a:cs typeface="Avenir"/>
                <a:sym typeface="Avenir"/>
              </a:defRPr>
            </a:lvl8pPr>
            <a:lvl9pPr marL="4114800" lvl="8" indent="-317500" rtl="0">
              <a:lnSpc>
                <a:spcPct val="115000"/>
              </a:lnSpc>
              <a:spcBef>
                <a:spcPts val="1600"/>
              </a:spcBef>
              <a:spcAft>
                <a:spcPts val="1600"/>
              </a:spcAft>
              <a:buSzPts val="1400"/>
              <a:buFont typeface="Avenir"/>
              <a:buChar char="■"/>
              <a:defRPr>
                <a:latin typeface="Avenir"/>
                <a:ea typeface="Avenir"/>
                <a:cs typeface="Avenir"/>
                <a:sym typeface="Avenir"/>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rtl="0">
              <a:buNone/>
              <a:defRPr sz="1000">
                <a:solidFill>
                  <a:schemeClr val="dk2"/>
                </a:solidFill>
              </a:defRPr>
            </a:lvl1pPr>
            <a:lvl2pPr lvl="1" algn="r" rtl="0">
              <a:buNone/>
              <a:defRPr sz="1000">
                <a:solidFill>
                  <a:schemeClr val="dk2"/>
                </a:solidFill>
              </a:defRPr>
            </a:lvl2pPr>
            <a:lvl3pPr lvl="2" algn="r" rtl="0">
              <a:buNone/>
              <a:defRPr sz="1000">
                <a:solidFill>
                  <a:schemeClr val="dk2"/>
                </a:solidFill>
              </a:defRPr>
            </a:lvl3pPr>
            <a:lvl4pPr lvl="3" algn="r" rtl="0">
              <a:buNone/>
              <a:defRPr sz="1000">
                <a:solidFill>
                  <a:schemeClr val="dk2"/>
                </a:solidFill>
              </a:defRPr>
            </a:lvl4pPr>
            <a:lvl5pPr lvl="4" algn="r" rtl="0">
              <a:buNone/>
              <a:defRPr sz="1000">
                <a:solidFill>
                  <a:schemeClr val="dk2"/>
                </a:solidFill>
              </a:defRPr>
            </a:lvl5pPr>
            <a:lvl6pPr lvl="5" algn="r" rtl="0">
              <a:buNone/>
              <a:defRPr sz="1000">
                <a:solidFill>
                  <a:schemeClr val="dk2"/>
                </a:solidFill>
              </a:defRPr>
            </a:lvl6pPr>
            <a:lvl7pPr lvl="6" algn="r" rtl="0">
              <a:buNone/>
              <a:defRPr sz="1000">
                <a:solidFill>
                  <a:schemeClr val="dk2"/>
                </a:solidFill>
              </a:defRPr>
            </a:lvl7pPr>
            <a:lvl8pPr lvl="7" algn="r" rtl="0">
              <a:buNone/>
              <a:defRPr sz="1000">
                <a:solidFill>
                  <a:schemeClr val="dk2"/>
                </a:solidFill>
              </a:defRPr>
            </a:lvl8pPr>
            <a:lvl9pPr lvl="8" algn="r" rtl="0">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6" r:id="rId8"/>
    <p:sldLayoutId id="2147483657" r:id="rId9"/>
    <p:sldLayoutId id="2147483658" r:id="rId10"/>
    <p:sldLayoutId id="2147483659" r:id="rId11"/>
    <p:sldLayoutId id="2147483660" r:id="rId12"/>
    <p:sldLayoutId id="2147483662" r:id="rId13"/>
    <p:sldLayoutId id="2147483663" r:id="rId14"/>
    <p:sldLayoutId id="2147483664" r:id="rId15"/>
    <p:sldLayoutId id="2147483665" r:id="rId16"/>
    <p:sldLayoutId id="2147483666" r:id="rId17"/>
    <p:sldLayoutId id="2147483667" r:id="rId18"/>
    <p:sldLayoutId id="2147483668" r:id="rId19"/>
    <p:sldLayoutId id="2147483669" r:id="rId2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hyperlink" Target="https://www.nasco.coop/resources/group-equity-housing-cooperative-incorporation-statutes-state" TargetMode="External"/><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s://www.ic.gc.ca/eic/site/cd-dgc.nsf/eng/cs03954.html" TargetMode="External"/><Relationship Id="rId2" Type="http://schemas.openxmlformats.org/officeDocument/2006/relationships/notesSlide" Target="../notesSlides/notesSlide18.xml"/><Relationship Id="rId1" Type="http://schemas.openxmlformats.org/officeDocument/2006/relationships/slideLayout" Target="../slideLayouts/slideLayout13.xml"/><Relationship Id="rId4" Type="http://schemas.openxmlformats.org/officeDocument/2006/relationships/hyperlink" Target="https://www.ic.gc.ca/eic/site/cd-dgc.nsf/vwapj/FRM-3001-e.pdf/$file/FRM-3001-e.pdf"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6.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7E7E7"/>
        </a:solidFill>
        <a:effectLst/>
      </p:bgPr>
    </p:bg>
    <p:spTree>
      <p:nvGrpSpPr>
        <p:cNvPr id="1" name="Shape 132"/>
        <p:cNvGrpSpPr/>
        <p:nvPr/>
      </p:nvGrpSpPr>
      <p:grpSpPr>
        <a:xfrm>
          <a:off x="0" y="0"/>
          <a:ext cx="0" cy="0"/>
          <a:chOff x="0" y="0"/>
          <a:chExt cx="0" cy="0"/>
        </a:xfrm>
      </p:grpSpPr>
      <p:sp>
        <p:nvSpPr>
          <p:cNvPr id="133" name="Google Shape;133;p24"/>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4800" dirty="0"/>
              <a:t>Incorporation &amp; Bylaws</a:t>
            </a:r>
            <a:endParaRPr sz="4800" dirty="0"/>
          </a:p>
        </p:txBody>
      </p:sp>
      <p:sp>
        <p:nvSpPr>
          <p:cNvPr id="134" name="Google Shape;134;p24"/>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t>NASCO Institute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11E6F-E021-AD46-BBA9-5C5A9F3401BC}"/>
              </a:ext>
            </a:extLst>
          </p:cNvPr>
          <p:cNvSpPr>
            <a:spLocks noGrp="1"/>
          </p:cNvSpPr>
          <p:nvPr>
            <p:ph type="title"/>
          </p:nvPr>
        </p:nvSpPr>
        <p:spPr/>
        <p:txBody>
          <a:bodyPr/>
          <a:lstStyle/>
          <a:p>
            <a:r>
              <a:rPr lang="en-US" dirty="0"/>
              <a:t>Finding the Incorporators</a:t>
            </a:r>
          </a:p>
        </p:txBody>
      </p:sp>
    </p:spTree>
    <p:extLst>
      <p:ext uri="{BB962C8B-B14F-4D97-AF65-F5344CB8AC3E}">
        <p14:creationId xmlns:p14="http://schemas.microsoft.com/office/powerpoint/2010/main" val="633133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88A309-5D05-3C42-824C-65C4D0D7F42D}"/>
              </a:ext>
            </a:extLst>
          </p:cNvPr>
          <p:cNvSpPr>
            <a:spLocks noGrp="1"/>
          </p:cNvSpPr>
          <p:nvPr>
            <p:ph type="title"/>
          </p:nvPr>
        </p:nvSpPr>
        <p:spPr/>
        <p:txBody>
          <a:bodyPr/>
          <a:lstStyle/>
          <a:p>
            <a:r>
              <a:rPr lang="en-US" dirty="0"/>
              <a:t>Core Group</a:t>
            </a:r>
          </a:p>
        </p:txBody>
      </p:sp>
      <p:sp>
        <p:nvSpPr>
          <p:cNvPr id="4" name="Subtitle 3">
            <a:extLst>
              <a:ext uri="{FF2B5EF4-FFF2-40B4-BE49-F238E27FC236}">
                <a16:creationId xmlns:a16="http://schemas.microsoft.com/office/drawing/2014/main" id="{AC973912-DD5D-F842-AB57-F5FE23670F9C}"/>
              </a:ext>
            </a:extLst>
          </p:cNvPr>
          <p:cNvSpPr>
            <a:spLocks noGrp="1"/>
          </p:cNvSpPr>
          <p:nvPr>
            <p:ph type="subTitle" idx="1"/>
          </p:nvPr>
        </p:nvSpPr>
        <p:spPr/>
        <p:txBody>
          <a:bodyPr/>
          <a:lstStyle/>
          <a:p>
            <a:r>
              <a:rPr lang="en-US" dirty="0"/>
              <a:t>(The Incorporators)</a:t>
            </a:r>
          </a:p>
        </p:txBody>
      </p:sp>
      <p:sp>
        <p:nvSpPr>
          <p:cNvPr id="5" name="Text Placeholder 4">
            <a:extLst>
              <a:ext uri="{FF2B5EF4-FFF2-40B4-BE49-F238E27FC236}">
                <a16:creationId xmlns:a16="http://schemas.microsoft.com/office/drawing/2014/main" id="{1BBFFC9D-EFF9-B949-8023-E4429E02056F}"/>
              </a:ext>
            </a:extLst>
          </p:cNvPr>
          <p:cNvSpPr>
            <a:spLocks noGrp="1"/>
          </p:cNvSpPr>
          <p:nvPr>
            <p:ph type="body" idx="2"/>
          </p:nvPr>
        </p:nvSpPr>
        <p:spPr/>
        <p:txBody>
          <a:bodyPr/>
          <a:lstStyle/>
          <a:p>
            <a:r>
              <a:rPr lang="en-US" dirty="0"/>
              <a:t>3-5 people minimum</a:t>
            </a:r>
          </a:p>
          <a:p>
            <a:endParaRPr lang="en-US" dirty="0"/>
          </a:p>
          <a:p>
            <a:r>
              <a:rPr lang="en-US" dirty="0"/>
              <a:t>People who will be committed to being part of the cooperative for 1+ years</a:t>
            </a:r>
          </a:p>
          <a:p>
            <a:endParaRPr lang="en-US" dirty="0"/>
          </a:p>
          <a:p>
            <a:r>
              <a:rPr lang="en-US" dirty="0"/>
              <a:t>Easily reached</a:t>
            </a:r>
          </a:p>
          <a:p>
            <a:endParaRPr lang="en-US" dirty="0"/>
          </a:p>
          <a:p>
            <a:r>
              <a:rPr lang="en-US" dirty="0"/>
              <a:t>Willing to sign &amp; have their real address on a government document.</a:t>
            </a:r>
          </a:p>
          <a:p>
            <a:endParaRPr lang="en-US" dirty="0"/>
          </a:p>
        </p:txBody>
      </p:sp>
      <p:sp>
        <p:nvSpPr>
          <p:cNvPr id="6" name="TextBox 5">
            <a:extLst>
              <a:ext uri="{FF2B5EF4-FFF2-40B4-BE49-F238E27FC236}">
                <a16:creationId xmlns:a16="http://schemas.microsoft.com/office/drawing/2014/main" id="{CBF09017-439C-AC4B-AA88-A6A4D2571C59}"/>
              </a:ext>
            </a:extLst>
          </p:cNvPr>
          <p:cNvSpPr txBox="1"/>
          <p:nvPr/>
        </p:nvSpPr>
        <p:spPr>
          <a:xfrm>
            <a:off x="4755749" y="4320853"/>
            <a:ext cx="4204501" cy="738664"/>
          </a:xfrm>
          <a:prstGeom prst="rect">
            <a:avLst/>
          </a:prstGeom>
          <a:noFill/>
        </p:spPr>
        <p:txBody>
          <a:bodyPr wrap="square" rtlCol="0">
            <a:spAutoFit/>
          </a:bodyPr>
          <a:lstStyle/>
          <a:p>
            <a:r>
              <a:rPr lang="en-US" dirty="0"/>
              <a:t>*For more details on forming a Core Group, see “Strategies for New Co-op Organizers”, another of NASCO’s Development Presentations.</a:t>
            </a:r>
          </a:p>
        </p:txBody>
      </p:sp>
    </p:spTree>
    <p:extLst>
      <p:ext uri="{BB962C8B-B14F-4D97-AF65-F5344CB8AC3E}">
        <p14:creationId xmlns:p14="http://schemas.microsoft.com/office/powerpoint/2010/main" val="3423060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11E6F-E021-AD46-BBA9-5C5A9F3401BC}"/>
              </a:ext>
            </a:extLst>
          </p:cNvPr>
          <p:cNvSpPr>
            <a:spLocks noGrp="1"/>
          </p:cNvSpPr>
          <p:nvPr>
            <p:ph type="title"/>
          </p:nvPr>
        </p:nvSpPr>
        <p:spPr/>
        <p:txBody>
          <a:bodyPr/>
          <a:lstStyle/>
          <a:p>
            <a:r>
              <a:rPr lang="en-US" dirty="0"/>
              <a:t>Defining a Mission</a:t>
            </a:r>
          </a:p>
        </p:txBody>
      </p:sp>
    </p:spTree>
    <p:extLst>
      <p:ext uri="{BB962C8B-B14F-4D97-AF65-F5344CB8AC3E}">
        <p14:creationId xmlns:p14="http://schemas.microsoft.com/office/powerpoint/2010/main" val="6384150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5AA19-5B21-6348-8E4D-62919194E0E5}"/>
              </a:ext>
            </a:extLst>
          </p:cNvPr>
          <p:cNvSpPr>
            <a:spLocks noGrp="1"/>
          </p:cNvSpPr>
          <p:nvPr>
            <p:ph type="title"/>
          </p:nvPr>
        </p:nvSpPr>
        <p:spPr/>
        <p:txBody>
          <a:bodyPr/>
          <a:lstStyle/>
          <a:p>
            <a:r>
              <a:rPr lang="en-US" dirty="0"/>
              <a:t>Form Follows Function</a:t>
            </a:r>
          </a:p>
        </p:txBody>
      </p:sp>
      <p:sp>
        <p:nvSpPr>
          <p:cNvPr id="4" name="Text Placeholder 3">
            <a:extLst>
              <a:ext uri="{FF2B5EF4-FFF2-40B4-BE49-F238E27FC236}">
                <a16:creationId xmlns:a16="http://schemas.microsoft.com/office/drawing/2014/main" id="{BA6C3ED1-1706-1C44-9F81-A062C8D13317}"/>
              </a:ext>
            </a:extLst>
          </p:cNvPr>
          <p:cNvSpPr>
            <a:spLocks noGrp="1"/>
          </p:cNvSpPr>
          <p:nvPr>
            <p:ph type="body" idx="2"/>
          </p:nvPr>
        </p:nvSpPr>
        <p:spPr/>
        <p:txBody>
          <a:bodyPr/>
          <a:lstStyle/>
          <a:p>
            <a:r>
              <a:rPr lang="en-US" dirty="0"/>
              <a:t>Define goals before incorporating.</a:t>
            </a:r>
          </a:p>
          <a:p>
            <a:endParaRPr lang="en-US" dirty="0"/>
          </a:p>
          <a:p>
            <a:r>
              <a:rPr lang="en-US" dirty="0"/>
              <a:t>Ask yourselves: “Why do I want this to be a co-op?</a:t>
            </a:r>
          </a:p>
          <a:p>
            <a:endParaRPr lang="en-US" dirty="0"/>
          </a:p>
          <a:p>
            <a:r>
              <a:rPr lang="en-US" dirty="0"/>
              <a:t>Choose the structure that meets your needs.</a:t>
            </a:r>
          </a:p>
        </p:txBody>
      </p:sp>
      <p:sp>
        <p:nvSpPr>
          <p:cNvPr id="5" name="TextBox 4">
            <a:extLst>
              <a:ext uri="{FF2B5EF4-FFF2-40B4-BE49-F238E27FC236}">
                <a16:creationId xmlns:a16="http://schemas.microsoft.com/office/drawing/2014/main" id="{FA0526C4-62D8-1441-94C9-D684437A5028}"/>
              </a:ext>
            </a:extLst>
          </p:cNvPr>
          <p:cNvSpPr txBox="1"/>
          <p:nvPr/>
        </p:nvSpPr>
        <p:spPr>
          <a:xfrm>
            <a:off x="4860842" y="4330685"/>
            <a:ext cx="4204501" cy="738664"/>
          </a:xfrm>
          <a:prstGeom prst="rect">
            <a:avLst/>
          </a:prstGeom>
          <a:noFill/>
        </p:spPr>
        <p:txBody>
          <a:bodyPr wrap="square" rtlCol="0">
            <a:spAutoFit/>
          </a:bodyPr>
          <a:lstStyle/>
          <a:p>
            <a:r>
              <a:rPr lang="en-US" dirty="0"/>
              <a:t>*For details on developing Mission Statements, see “Strategies for New Co-op Organizers”, another of NASCO’s Development Presentations.</a:t>
            </a:r>
          </a:p>
        </p:txBody>
      </p:sp>
    </p:spTree>
    <p:extLst>
      <p:ext uri="{BB962C8B-B14F-4D97-AF65-F5344CB8AC3E}">
        <p14:creationId xmlns:p14="http://schemas.microsoft.com/office/powerpoint/2010/main" val="2607319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7"/>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dirty="0"/>
              <a:t>Articles of Incorporation</a:t>
            </a:r>
            <a:endParaRPr sz="4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3B968-8D25-274B-824D-0A8FA3E5D9C9}"/>
              </a:ext>
            </a:extLst>
          </p:cNvPr>
          <p:cNvSpPr>
            <a:spLocks noGrp="1"/>
          </p:cNvSpPr>
          <p:nvPr>
            <p:ph type="title"/>
          </p:nvPr>
        </p:nvSpPr>
        <p:spPr/>
        <p:txBody>
          <a:bodyPr/>
          <a:lstStyle/>
          <a:p>
            <a:r>
              <a:rPr lang="en-US" dirty="0"/>
              <a:t>Definition</a:t>
            </a:r>
          </a:p>
        </p:txBody>
      </p:sp>
      <p:sp>
        <p:nvSpPr>
          <p:cNvPr id="4" name="Text Placeholder 3">
            <a:extLst>
              <a:ext uri="{FF2B5EF4-FFF2-40B4-BE49-F238E27FC236}">
                <a16:creationId xmlns:a16="http://schemas.microsoft.com/office/drawing/2014/main" id="{126E8671-78E8-8C48-8726-9399D600DF88}"/>
              </a:ext>
            </a:extLst>
          </p:cNvPr>
          <p:cNvSpPr>
            <a:spLocks noGrp="1"/>
          </p:cNvSpPr>
          <p:nvPr>
            <p:ph type="body" idx="2"/>
          </p:nvPr>
        </p:nvSpPr>
        <p:spPr/>
        <p:txBody>
          <a:bodyPr/>
          <a:lstStyle/>
          <a:p>
            <a:r>
              <a:rPr lang="en-US" dirty="0"/>
              <a:t>Articles of Incorporation are a document filed with the government that defines and establishes the legal entity.</a:t>
            </a:r>
          </a:p>
          <a:p>
            <a:endParaRPr lang="en-US" dirty="0"/>
          </a:p>
          <a:p>
            <a:r>
              <a:rPr lang="en-US" dirty="0"/>
              <a:t>In Canada, these may be filed Federally or Provincially.</a:t>
            </a:r>
          </a:p>
          <a:p>
            <a:endParaRPr lang="en-US" dirty="0"/>
          </a:p>
          <a:p>
            <a:r>
              <a:rPr lang="en-US" dirty="0"/>
              <a:t>In the US, these are filed with a State.</a:t>
            </a:r>
          </a:p>
        </p:txBody>
      </p:sp>
    </p:spTree>
    <p:extLst>
      <p:ext uri="{BB962C8B-B14F-4D97-AF65-F5344CB8AC3E}">
        <p14:creationId xmlns:p14="http://schemas.microsoft.com/office/powerpoint/2010/main" val="34218840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3B968-8D25-274B-824D-0A8FA3E5D9C9}"/>
              </a:ext>
            </a:extLst>
          </p:cNvPr>
          <p:cNvSpPr>
            <a:spLocks noGrp="1"/>
          </p:cNvSpPr>
          <p:nvPr>
            <p:ph type="title"/>
          </p:nvPr>
        </p:nvSpPr>
        <p:spPr/>
        <p:txBody>
          <a:bodyPr/>
          <a:lstStyle/>
          <a:p>
            <a:r>
              <a:rPr lang="en-US" dirty="0"/>
              <a:t>Key Parts</a:t>
            </a:r>
          </a:p>
        </p:txBody>
      </p:sp>
      <p:sp>
        <p:nvSpPr>
          <p:cNvPr id="4" name="Text Placeholder 3">
            <a:extLst>
              <a:ext uri="{FF2B5EF4-FFF2-40B4-BE49-F238E27FC236}">
                <a16:creationId xmlns:a16="http://schemas.microsoft.com/office/drawing/2014/main" id="{126E8671-78E8-8C48-8726-9399D600DF88}"/>
              </a:ext>
            </a:extLst>
          </p:cNvPr>
          <p:cNvSpPr>
            <a:spLocks noGrp="1"/>
          </p:cNvSpPr>
          <p:nvPr>
            <p:ph type="body" idx="2"/>
          </p:nvPr>
        </p:nvSpPr>
        <p:spPr/>
        <p:txBody>
          <a:bodyPr/>
          <a:lstStyle/>
          <a:p>
            <a:r>
              <a:rPr lang="en-US" dirty="0">
                <a:hlinkClick r:id="rId3"/>
              </a:rPr>
              <a:t>Type of legal entity </a:t>
            </a:r>
            <a:endParaRPr lang="en-US" dirty="0"/>
          </a:p>
          <a:p>
            <a:r>
              <a:rPr lang="en-US" dirty="0"/>
              <a:t>Name of the legal entity</a:t>
            </a:r>
          </a:p>
          <a:p>
            <a:r>
              <a:rPr lang="en-US" dirty="0"/>
              <a:t>Names and signatures of Incorporators</a:t>
            </a:r>
          </a:p>
          <a:p>
            <a:r>
              <a:rPr lang="en-US" dirty="0"/>
              <a:t>Registered Agent</a:t>
            </a:r>
          </a:p>
          <a:p>
            <a:r>
              <a:rPr lang="en-US" dirty="0"/>
              <a:t>Membership of the legal entity</a:t>
            </a:r>
          </a:p>
          <a:p>
            <a:r>
              <a:rPr lang="en-US" dirty="0"/>
              <a:t>Purpose of the legal entity</a:t>
            </a:r>
          </a:p>
          <a:p>
            <a:r>
              <a:rPr lang="en-US" dirty="0"/>
              <a:t>How and when it can be dissolved.</a:t>
            </a:r>
          </a:p>
        </p:txBody>
      </p:sp>
    </p:spTree>
    <p:extLst>
      <p:ext uri="{BB962C8B-B14F-4D97-AF65-F5344CB8AC3E}">
        <p14:creationId xmlns:p14="http://schemas.microsoft.com/office/powerpoint/2010/main" val="20277717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3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rgbClr val="7162AB"/>
                </a:solidFill>
              </a:rPr>
              <a:t>Types of Legal Entity – Not always “Co-op”</a:t>
            </a:r>
            <a:endParaRPr dirty="0">
              <a:solidFill>
                <a:srgbClr val="7162AB"/>
              </a:solidFill>
            </a:endParaRPr>
          </a:p>
        </p:txBody>
      </p:sp>
      <p:sp>
        <p:nvSpPr>
          <p:cNvPr id="226" name="Google Shape;226;p3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US" dirty="0"/>
              <a:t>Cooperatives are not always available as a legal entity in your area. In these cases you may have to choose another legal entity and build your cooperative structure within that framework.</a:t>
            </a:r>
          </a:p>
          <a:p>
            <a:pPr marL="0" lvl="0" indent="0" algn="l" rtl="0">
              <a:spcBef>
                <a:spcPts val="0"/>
              </a:spcBef>
              <a:spcAft>
                <a:spcPts val="1600"/>
              </a:spcAft>
              <a:buNone/>
            </a:pPr>
            <a:r>
              <a:rPr lang="en-US" dirty="0"/>
              <a:t>For example: A traditional nonprofit corporation does not require that members be able to vote or choose the board, however, when incorporating a nonprofit, you could include those provisions in the bylaws of the organization.</a:t>
            </a:r>
          </a:p>
        </p:txBody>
      </p:sp>
    </p:spTree>
    <p:extLst>
      <p:ext uri="{BB962C8B-B14F-4D97-AF65-F5344CB8AC3E}">
        <p14:creationId xmlns:p14="http://schemas.microsoft.com/office/powerpoint/2010/main" val="1422378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39DAB28-B210-0A4D-8CF7-E12C6B281592}"/>
              </a:ext>
            </a:extLst>
          </p:cNvPr>
          <p:cNvSpPr>
            <a:spLocks noGrp="1"/>
          </p:cNvSpPr>
          <p:nvPr>
            <p:ph type="title" idx="4294967295"/>
          </p:nvPr>
        </p:nvSpPr>
        <p:spPr>
          <a:xfrm>
            <a:off x="265113" y="2803525"/>
            <a:ext cx="4044950" cy="1235075"/>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457200" marR="0" lvl="0" indent="-342900" algn="ctr" defTabSz="914400" rtl="0" eaLnBrk="1" fontAlgn="auto" latinLnBrk="0" hangingPunct="1">
              <a:lnSpc>
                <a:spcPct val="100000"/>
              </a:lnSpc>
              <a:spcBef>
                <a:spcPts val="0"/>
              </a:spcBef>
              <a:spcAft>
                <a:spcPts val="0"/>
              </a:spcAft>
              <a:buClr>
                <a:srgbClr val="FFFFFF"/>
              </a:buClr>
              <a:buSzPts val="2100"/>
              <a:buFont typeface="Avenir"/>
              <a:buNone/>
              <a:tabLst/>
              <a:defRPr/>
            </a:pPr>
            <a:r>
              <a:rPr kumimoji="0" lang="en-US" sz="2100" b="0" i="0" u="none" strike="noStrike" kern="0" cap="none" spc="0" normalizeH="0" baseline="0" noProof="0" dirty="0">
                <a:ln>
                  <a:noFill/>
                </a:ln>
                <a:solidFill>
                  <a:srgbClr val="FFFFFF"/>
                </a:solidFill>
                <a:effectLst/>
                <a:uLnTx/>
                <a:uFillTx/>
                <a:latin typeface="Avenir"/>
                <a:ea typeface="Avenir"/>
                <a:cs typeface="Avenir"/>
                <a:sym typeface="Avenir"/>
              </a:rPr>
              <a:t>(Canada – Specific)</a:t>
            </a:r>
          </a:p>
        </p:txBody>
      </p:sp>
      <p:sp>
        <p:nvSpPr>
          <p:cNvPr id="2" name="Title 1">
            <a:extLst>
              <a:ext uri="{FF2B5EF4-FFF2-40B4-BE49-F238E27FC236}">
                <a16:creationId xmlns:a16="http://schemas.microsoft.com/office/drawing/2014/main" id="{F452D037-85A9-484F-AF5E-BDFC6866F2CA}"/>
              </a:ext>
            </a:extLst>
          </p:cNvPr>
          <p:cNvSpPr>
            <a:spLocks/>
          </p:cNvSpPr>
          <p:nvPr/>
        </p:nvSpPr>
        <p:spPr>
          <a:xfrm>
            <a:off x="265500" y="1233175"/>
            <a:ext cx="4045200" cy="14823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b"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FFFFFF"/>
              </a:buClr>
              <a:buSzPts val="4200"/>
              <a:buFont typeface="Avenir"/>
              <a:buNone/>
              <a:tabLst/>
              <a:defRPr/>
            </a:pPr>
            <a:r>
              <a:rPr kumimoji="0" lang="en-US" sz="4200" b="1" i="0" u="none" strike="noStrike" kern="0" cap="none" spc="0" normalizeH="0" baseline="0" noProof="0" dirty="0">
                <a:ln>
                  <a:noFill/>
                </a:ln>
                <a:solidFill>
                  <a:srgbClr val="FFFFFF"/>
                </a:solidFill>
                <a:effectLst/>
                <a:uLnTx/>
                <a:uFillTx/>
                <a:latin typeface="Avenir"/>
                <a:ea typeface="Avenir"/>
                <a:cs typeface="Avenir"/>
                <a:sym typeface="Avenir"/>
              </a:rPr>
              <a:t>Types of Legal Entities</a:t>
            </a:r>
          </a:p>
        </p:txBody>
      </p:sp>
      <p:sp>
        <p:nvSpPr>
          <p:cNvPr id="4" name="Text Placeholder 3">
            <a:extLst>
              <a:ext uri="{FF2B5EF4-FFF2-40B4-BE49-F238E27FC236}">
                <a16:creationId xmlns:a16="http://schemas.microsoft.com/office/drawing/2014/main" id="{CC76DF50-F923-B94C-8CFE-E03A5C25B11C}"/>
              </a:ext>
            </a:extLst>
          </p:cNvPr>
          <p:cNvSpPr>
            <a:spLocks noGrp="1"/>
          </p:cNvSpPr>
          <p:nvPr>
            <p:ph type="body" idx="2"/>
          </p:nvPr>
        </p:nvSpPr>
        <p:spPr/>
        <p:txBody>
          <a:bodyPr/>
          <a:lstStyle/>
          <a:p>
            <a:r>
              <a:rPr lang="en-US" dirty="0"/>
              <a:t>If you are incorporating in Canada, it’s usually best to federally file as a nonprofit housing cooperative. Canada makes this relatively painless.</a:t>
            </a:r>
          </a:p>
          <a:p>
            <a:endParaRPr lang="en-US" dirty="0"/>
          </a:p>
          <a:p>
            <a:r>
              <a:rPr lang="en-US" dirty="0">
                <a:hlinkClick r:id="rId3"/>
              </a:rPr>
              <a:t>Corporations Canada’s Site on how to create a cooperative:</a:t>
            </a:r>
            <a:endParaRPr lang="en-US" dirty="0"/>
          </a:p>
          <a:p>
            <a:endParaRPr lang="en-US" dirty="0"/>
          </a:p>
          <a:p>
            <a:r>
              <a:rPr lang="en-US" dirty="0">
                <a:hlinkClick r:id="rId4"/>
              </a:rPr>
              <a:t>Corporations Canada’s Articles of Incorporation Filing form:</a:t>
            </a:r>
          </a:p>
        </p:txBody>
      </p:sp>
    </p:spTree>
    <p:extLst>
      <p:ext uri="{BB962C8B-B14F-4D97-AF65-F5344CB8AC3E}">
        <p14:creationId xmlns:p14="http://schemas.microsoft.com/office/powerpoint/2010/main" val="3254660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39DAB28-B210-0A4D-8CF7-E12C6B281592}"/>
              </a:ext>
            </a:extLst>
          </p:cNvPr>
          <p:cNvSpPr>
            <a:spLocks noGrp="1"/>
          </p:cNvSpPr>
          <p:nvPr>
            <p:ph type="title" idx="4294967295"/>
          </p:nvPr>
        </p:nvSpPr>
        <p:spPr>
          <a:xfrm>
            <a:off x="265113" y="2803525"/>
            <a:ext cx="4044950" cy="1235075"/>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457200" marR="0" lvl="0" indent="-342900" algn="ctr" defTabSz="914400" rtl="0" eaLnBrk="1" fontAlgn="auto" latinLnBrk="0" hangingPunct="1">
              <a:lnSpc>
                <a:spcPct val="100000"/>
              </a:lnSpc>
              <a:spcBef>
                <a:spcPts val="0"/>
              </a:spcBef>
              <a:spcAft>
                <a:spcPts val="0"/>
              </a:spcAft>
              <a:buClr>
                <a:srgbClr val="FFFFFF"/>
              </a:buClr>
              <a:buSzPts val="2100"/>
              <a:buFont typeface="Avenir"/>
              <a:buNone/>
              <a:tabLst/>
              <a:defRPr/>
            </a:pPr>
            <a:r>
              <a:rPr kumimoji="0" lang="en-US" sz="2100" b="0" i="0" u="none" strike="noStrike" kern="0" cap="none" spc="0" normalizeH="0" baseline="0" noProof="0" dirty="0">
                <a:ln>
                  <a:noFill/>
                </a:ln>
                <a:solidFill>
                  <a:srgbClr val="FFFFFF"/>
                </a:solidFill>
                <a:effectLst/>
                <a:uLnTx/>
                <a:uFillTx/>
                <a:latin typeface="Avenir"/>
                <a:ea typeface="Avenir"/>
                <a:cs typeface="Avenir"/>
                <a:sym typeface="Avenir"/>
              </a:rPr>
              <a:t>(U.S. – Specific)</a:t>
            </a:r>
          </a:p>
        </p:txBody>
      </p:sp>
      <p:sp>
        <p:nvSpPr>
          <p:cNvPr id="2" name="Title 1">
            <a:extLst>
              <a:ext uri="{FF2B5EF4-FFF2-40B4-BE49-F238E27FC236}">
                <a16:creationId xmlns:a16="http://schemas.microsoft.com/office/drawing/2014/main" id="{F452D037-85A9-484F-AF5E-BDFC6866F2CA}"/>
              </a:ext>
            </a:extLst>
          </p:cNvPr>
          <p:cNvSpPr>
            <a:spLocks/>
          </p:cNvSpPr>
          <p:nvPr/>
        </p:nvSpPr>
        <p:spPr>
          <a:xfrm>
            <a:off x="265500" y="1233175"/>
            <a:ext cx="4045200" cy="14823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b"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FFFFFF"/>
              </a:buClr>
              <a:buSzPts val="4200"/>
              <a:buFont typeface="Avenir"/>
              <a:buNone/>
              <a:tabLst/>
              <a:defRPr/>
            </a:pPr>
            <a:r>
              <a:rPr kumimoji="0" lang="en-US" sz="4200" b="1" i="0" u="none" strike="noStrike" kern="0" cap="none" spc="0" normalizeH="0" baseline="0" noProof="0" dirty="0">
                <a:ln>
                  <a:noFill/>
                </a:ln>
                <a:solidFill>
                  <a:srgbClr val="FFFFFF"/>
                </a:solidFill>
                <a:effectLst/>
                <a:uLnTx/>
                <a:uFillTx/>
                <a:latin typeface="Avenir"/>
                <a:ea typeface="Avenir"/>
                <a:cs typeface="Avenir"/>
                <a:sym typeface="Avenir"/>
              </a:rPr>
              <a:t>Types of Legal Entities</a:t>
            </a:r>
          </a:p>
        </p:txBody>
      </p:sp>
      <p:sp>
        <p:nvSpPr>
          <p:cNvPr id="4" name="Text Placeholder 3">
            <a:extLst>
              <a:ext uri="{FF2B5EF4-FFF2-40B4-BE49-F238E27FC236}">
                <a16:creationId xmlns:a16="http://schemas.microsoft.com/office/drawing/2014/main" id="{CC76DF50-F923-B94C-8CFE-E03A5C25B11C}"/>
              </a:ext>
            </a:extLst>
          </p:cNvPr>
          <p:cNvSpPr>
            <a:spLocks noGrp="1"/>
          </p:cNvSpPr>
          <p:nvPr>
            <p:ph type="body" idx="2"/>
          </p:nvPr>
        </p:nvSpPr>
        <p:spPr/>
        <p:txBody>
          <a:bodyPr/>
          <a:lstStyle/>
          <a:p>
            <a:r>
              <a:rPr lang="en-US" dirty="0"/>
              <a:t>If you’re in the U.S. It may be a bit trickier. You will have to incorporate in your state, and your state will have many different options </a:t>
            </a:r>
          </a:p>
          <a:p>
            <a:endParaRPr lang="en-US" dirty="0"/>
          </a:p>
          <a:p>
            <a:r>
              <a:rPr lang="en-US" dirty="0"/>
              <a:t>Business Corporations </a:t>
            </a:r>
          </a:p>
          <a:p>
            <a:r>
              <a:rPr lang="en-US" dirty="0"/>
              <a:t>Nonprofit Corporations</a:t>
            </a:r>
          </a:p>
          <a:p>
            <a:r>
              <a:rPr lang="en-US" dirty="0"/>
              <a:t>Cooperatives</a:t>
            </a:r>
          </a:p>
          <a:p>
            <a:r>
              <a:rPr lang="en-US" dirty="0"/>
              <a:t>Benefit Corporations</a:t>
            </a:r>
          </a:p>
          <a:p>
            <a:r>
              <a:rPr lang="en-US" dirty="0"/>
              <a:t>Limited Liabilities Companies (LLC)</a:t>
            </a:r>
          </a:p>
        </p:txBody>
      </p:sp>
    </p:spTree>
    <p:extLst>
      <p:ext uri="{BB962C8B-B14F-4D97-AF65-F5344CB8AC3E}">
        <p14:creationId xmlns:p14="http://schemas.microsoft.com/office/powerpoint/2010/main" val="2356196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CC74D0-8933-954C-BD5A-A3EB3B5E7E02}"/>
              </a:ext>
            </a:extLst>
          </p:cNvPr>
          <p:cNvSpPr>
            <a:spLocks noGrp="1"/>
          </p:cNvSpPr>
          <p:nvPr>
            <p:ph type="title"/>
          </p:nvPr>
        </p:nvSpPr>
        <p:spPr/>
        <p:txBody>
          <a:bodyPr/>
          <a:lstStyle/>
          <a:p>
            <a:r>
              <a:rPr lang="en-US" dirty="0"/>
              <a:t>Overview</a:t>
            </a:r>
          </a:p>
        </p:txBody>
      </p:sp>
      <p:sp>
        <p:nvSpPr>
          <p:cNvPr id="4" name="Subtitle 3">
            <a:extLst>
              <a:ext uri="{FF2B5EF4-FFF2-40B4-BE49-F238E27FC236}">
                <a16:creationId xmlns:a16="http://schemas.microsoft.com/office/drawing/2014/main" id="{6A62CEE0-A9D8-AB49-A16B-44542EE2EC01}"/>
              </a:ext>
            </a:extLst>
          </p:cNvPr>
          <p:cNvSpPr>
            <a:spLocks noGrp="1"/>
          </p:cNvSpPr>
          <p:nvPr>
            <p:ph type="subTitle" idx="1"/>
          </p:nvPr>
        </p:nvSpPr>
        <p:spPr/>
        <p:txBody>
          <a:bodyPr/>
          <a:lstStyle/>
          <a:p>
            <a:r>
              <a:rPr lang="en-US" dirty="0"/>
              <a:t>What’s included</a:t>
            </a:r>
          </a:p>
        </p:txBody>
      </p:sp>
      <p:sp>
        <p:nvSpPr>
          <p:cNvPr id="5" name="Text Placeholder 4">
            <a:extLst>
              <a:ext uri="{FF2B5EF4-FFF2-40B4-BE49-F238E27FC236}">
                <a16:creationId xmlns:a16="http://schemas.microsoft.com/office/drawing/2014/main" id="{016C2411-2A29-6345-B246-14AF1068915B}"/>
              </a:ext>
            </a:extLst>
          </p:cNvPr>
          <p:cNvSpPr>
            <a:spLocks noGrp="1"/>
          </p:cNvSpPr>
          <p:nvPr>
            <p:ph type="body" idx="2"/>
          </p:nvPr>
        </p:nvSpPr>
        <p:spPr/>
        <p:txBody>
          <a:bodyPr/>
          <a:lstStyle/>
          <a:p>
            <a:r>
              <a:rPr lang="en-US" dirty="0"/>
              <a:t>Benefits of incorporation for co-ops</a:t>
            </a:r>
          </a:p>
          <a:p>
            <a:r>
              <a:rPr lang="en-US" dirty="0"/>
              <a:t>Pros and cons of different business entities</a:t>
            </a:r>
          </a:p>
          <a:p>
            <a:r>
              <a:rPr lang="en-US" dirty="0"/>
              <a:t>Articles of Incorporation</a:t>
            </a:r>
          </a:p>
          <a:p>
            <a:r>
              <a:rPr lang="en-US" dirty="0"/>
              <a:t>How to draft bylaws</a:t>
            </a:r>
          </a:p>
        </p:txBody>
      </p:sp>
    </p:spTree>
    <p:extLst>
      <p:ext uri="{BB962C8B-B14F-4D97-AF65-F5344CB8AC3E}">
        <p14:creationId xmlns:p14="http://schemas.microsoft.com/office/powerpoint/2010/main" val="37428120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E4F52-96B0-2648-A929-D150769FA697}"/>
              </a:ext>
            </a:extLst>
          </p:cNvPr>
          <p:cNvSpPr>
            <a:spLocks noGrp="1"/>
          </p:cNvSpPr>
          <p:nvPr>
            <p:ph type="title"/>
          </p:nvPr>
        </p:nvSpPr>
        <p:spPr/>
        <p:txBody>
          <a:bodyPr/>
          <a:lstStyle/>
          <a:p>
            <a:r>
              <a:rPr lang="en-US" dirty="0"/>
              <a:t>Choosing A Name</a:t>
            </a:r>
          </a:p>
        </p:txBody>
      </p:sp>
      <p:sp>
        <p:nvSpPr>
          <p:cNvPr id="4" name="Text Placeholder 3">
            <a:extLst>
              <a:ext uri="{FF2B5EF4-FFF2-40B4-BE49-F238E27FC236}">
                <a16:creationId xmlns:a16="http://schemas.microsoft.com/office/drawing/2014/main" id="{84A400F2-72F0-714F-9228-CA800EF4B3D0}"/>
              </a:ext>
            </a:extLst>
          </p:cNvPr>
          <p:cNvSpPr>
            <a:spLocks noGrp="1"/>
          </p:cNvSpPr>
          <p:nvPr>
            <p:ph type="body" idx="2"/>
          </p:nvPr>
        </p:nvSpPr>
        <p:spPr/>
        <p:txBody>
          <a:bodyPr/>
          <a:lstStyle/>
          <a:p>
            <a:r>
              <a:rPr lang="en-US" dirty="0"/>
              <a:t>Clear</a:t>
            </a:r>
          </a:p>
          <a:p>
            <a:r>
              <a:rPr lang="en-US" dirty="0"/>
              <a:t>Simple</a:t>
            </a:r>
          </a:p>
          <a:p>
            <a:r>
              <a:rPr lang="en-US" dirty="0"/>
              <a:t>Unique</a:t>
            </a:r>
          </a:p>
          <a:p>
            <a:r>
              <a:rPr lang="en-US" dirty="0"/>
              <a:t>Legal</a:t>
            </a:r>
          </a:p>
          <a:p>
            <a:endParaRPr lang="en-US" dirty="0"/>
          </a:p>
        </p:txBody>
      </p:sp>
    </p:spTree>
    <p:extLst>
      <p:ext uri="{BB962C8B-B14F-4D97-AF65-F5344CB8AC3E}">
        <p14:creationId xmlns:p14="http://schemas.microsoft.com/office/powerpoint/2010/main" val="18430320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552DD-7184-C04B-88C2-4CAE843DBF35}"/>
              </a:ext>
            </a:extLst>
          </p:cNvPr>
          <p:cNvSpPr>
            <a:spLocks noGrp="1"/>
          </p:cNvSpPr>
          <p:nvPr>
            <p:ph type="title"/>
          </p:nvPr>
        </p:nvSpPr>
        <p:spPr/>
        <p:txBody>
          <a:bodyPr/>
          <a:lstStyle/>
          <a:p>
            <a:r>
              <a:rPr lang="en-US" dirty="0"/>
              <a:t>Stock vs Non-Stock</a:t>
            </a:r>
          </a:p>
        </p:txBody>
      </p:sp>
      <p:sp>
        <p:nvSpPr>
          <p:cNvPr id="3" name="Subtitle 2">
            <a:extLst>
              <a:ext uri="{FF2B5EF4-FFF2-40B4-BE49-F238E27FC236}">
                <a16:creationId xmlns:a16="http://schemas.microsoft.com/office/drawing/2014/main" id="{F41F7E77-73F1-2B42-8BB7-27A1EF35AF23}"/>
              </a:ext>
            </a:extLst>
          </p:cNvPr>
          <p:cNvSpPr>
            <a:spLocks noGrp="1"/>
          </p:cNvSpPr>
          <p:nvPr>
            <p:ph type="subTitle" idx="1"/>
          </p:nvPr>
        </p:nvSpPr>
        <p:spPr/>
        <p:txBody>
          <a:bodyPr/>
          <a:lstStyle/>
          <a:p>
            <a:r>
              <a:rPr lang="en-US" dirty="0"/>
              <a:t>(U.S. – Specific)</a:t>
            </a:r>
          </a:p>
        </p:txBody>
      </p:sp>
      <p:sp>
        <p:nvSpPr>
          <p:cNvPr id="4" name="Text Placeholder 3">
            <a:extLst>
              <a:ext uri="{FF2B5EF4-FFF2-40B4-BE49-F238E27FC236}">
                <a16:creationId xmlns:a16="http://schemas.microsoft.com/office/drawing/2014/main" id="{7CB8D7A2-9AA2-E247-A1B1-5D8F7977644C}"/>
              </a:ext>
            </a:extLst>
          </p:cNvPr>
          <p:cNvSpPr>
            <a:spLocks noGrp="1"/>
          </p:cNvSpPr>
          <p:nvPr>
            <p:ph type="body" idx="2"/>
          </p:nvPr>
        </p:nvSpPr>
        <p:spPr/>
        <p:txBody>
          <a:bodyPr/>
          <a:lstStyle/>
          <a:p>
            <a:r>
              <a:rPr lang="en-US" dirty="0"/>
              <a:t>Be aware of securities issues related to stock</a:t>
            </a:r>
          </a:p>
          <a:p>
            <a:r>
              <a:rPr lang="en-US" dirty="0"/>
              <a:t>Interstate sales of stock is regulated to the SEC - very complicated</a:t>
            </a:r>
          </a:p>
          <a:p>
            <a:r>
              <a:rPr lang="en-US" dirty="0"/>
              <a:t>Intrastate sales is not - BUT probably regulated by your State agency</a:t>
            </a:r>
          </a:p>
          <a:p>
            <a:r>
              <a:rPr lang="en-US" dirty="0"/>
              <a:t>WI has total exemption for Coops.</a:t>
            </a:r>
          </a:p>
        </p:txBody>
      </p:sp>
    </p:spTree>
    <p:extLst>
      <p:ext uri="{BB962C8B-B14F-4D97-AF65-F5344CB8AC3E}">
        <p14:creationId xmlns:p14="http://schemas.microsoft.com/office/powerpoint/2010/main" val="18057530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DE3EA-043F-9242-A48E-4ED4BD8FC03D}"/>
              </a:ext>
            </a:extLst>
          </p:cNvPr>
          <p:cNvSpPr>
            <a:spLocks noGrp="1"/>
          </p:cNvSpPr>
          <p:nvPr>
            <p:ph type="title"/>
          </p:nvPr>
        </p:nvSpPr>
        <p:spPr/>
        <p:txBody>
          <a:bodyPr/>
          <a:lstStyle/>
          <a:p>
            <a:r>
              <a:rPr lang="en-US" dirty="0"/>
              <a:t>What about Member Shares?</a:t>
            </a:r>
          </a:p>
        </p:txBody>
      </p:sp>
      <p:sp>
        <p:nvSpPr>
          <p:cNvPr id="4" name="Text Placeholder 3">
            <a:extLst>
              <a:ext uri="{FF2B5EF4-FFF2-40B4-BE49-F238E27FC236}">
                <a16:creationId xmlns:a16="http://schemas.microsoft.com/office/drawing/2014/main" id="{34907941-B9D2-564F-9146-5C0209A45CED}"/>
              </a:ext>
            </a:extLst>
          </p:cNvPr>
          <p:cNvSpPr>
            <a:spLocks noGrp="1"/>
          </p:cNvSpPr>
          <p:nvPr>
            <p:ph type="body" idx="2"/>
          </p:nvPr>
        </p:nvSpPr>
        <p:spPr/>
        <p:txBody>
          <a:bodyPr/>
          <a:lstStyle/>
          <a:p>
            <a:r>
              <a:rPr lang="en-US" dirty="0"/>
              <a:t>Membership shares are not stock - if they are:</a:t>
            </a:r>
          </a:p>
          <a:p>
            <a:pPr lvl="1"/>
            <a:r>
              <a:rPr lang="en-US" dirty="0"/>
              <a:t>One share per member only - and every member has one</a:t>
            </a:r>
          </a:p>
          <a:p>
            <a:pPr lvl="1"/>
            <a:r>
              <a:rPr lang="en-US" dirty="0"/>
              <a:t>Do not entitle member to share of profits (different than member rebate)</a:t>
            </a:r>
          </a:p>
          <a:p>
            <a:pPr lvl="1"/>
            <a:r>
              <a:rPr lang="en-US" dirty="0"/>
              <a:t>Can not be sold - can only be exchanged back to Coop</a:t>
            </a:r>
          </a:p>
          <a:p>
            <a:endParaRPr lang="en-US" dirty="0"/>
          </a:p>
        </p:txBody>
      </p:sp>
    </p:spTree>
    <p:extLst>
      <p:ext uri="{BB962C8B-B14F-4D97-AF65-F5344CB8AC3E}">
        <p14:creationId xmlns:p14="http://schemas.microsoft.com/office/powerpoint/2010/main" val="18660417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40BEE-6F1F-D54E-A38D-1B0A9673F860}"/>
              </a:ext>
            </a:extLst>
          </p:cNvPr>
          <p:cNvSpPr>
            <a:spLocks noGrp="1"/>
          </p:cNvSpPr>
          <p:nvPr>
            <p:ph type="title"/>
          </p:nvPr>
        </p:nvSpPr>
        <p:spPr/>
        <p:txBody>
          <a:bodyPr/>
          <a:lstStyle/>
          <a:p>
            <a:r>
              <a:rPr lang="en-US" dirty="0"/>
              <a:t>Members</a:t>
            </a:r>
          </a:p>
        </p:txBody>
      </p:sp>
      <p:sp>
        <p:nvSpPr>
          <p:cNvPr id="4" name="Text Placeholder 3">
            <a:extLst>
              <a:ext uri="{FF2B5EF4-FFF2-40B4-BE49-F238E27FC236}">
                <a16:creationId xmlns:a16="http://schemas.microsoft.com/office/drawing/2014/main" id="{F82D538F-B31D-C54B-A485-19D2A52C1F75}"/>
              </a:ext>
            </a:extLst>
          </p:cNvPr>
          <p:cNvSpPr>
            <a:spLocks noGrp="1"/>
          </p:cNvSpPr>
          <p:nvPr>
            <p:ph type="body" idx="2"/>
          </p:nvPr>
        </p:nvSpPr>
        <p:spPr/>
        <p:txBody>
          <a:bodyPr/>
          <a:lstStyle/>
          <a:p>
            <a:r>
              <a:rPr lang="en-US" sz="1700" dirty="0"/>
              <a:t>Often, the form for your Articles of Incorporation will require you to state whether or not your legal entity has members.</a:t>
            </a:r>
          </a:p>
          <a:p>
            <a:endParaRPr lang="en-US" sz="1700" dirty="0"/>
          </a:p>
          <a:p>
            <a:r>
              <a:rPr lang="en-US" sz="1700" dirty="0"/>
              <a:t>For a cooperative, the answer to this question is always “yes.” </a:t>
            </a:r>
          </a:p>
          <a:p>
            <a:endParaRPr lang="en-US" sz="1700" dirty="0"/>
          </a:p>
          <a:p>
            <a:r>
              <a:rPr lang="en-US" sz="1700" dirty="0"/>
              <a:t>Many nonprofits do not have “Members.” Just a Board of </a:t>
            </a:r>
            <a:r>
              <a:rPr lang="en-US" sz="1700"/>
              <a:t>Directors.</a:t>
            </a:r>
            <a:endParaRPr lang="en-US" sz="1700" dirty="0"/>
          </a:p>
          <a:p>
            <a:endParaRPr lang="en-US" sz="1700" dirty="0"/>
          </a:p>
          <a:p>
            <a:r>
              <a:rPr lang="en-US" sz="1700" dirty="0"/>
              <a:t>Qualifications for membership may be enumerated later in the Bylaws.</a:t>
            </a:r>
          </a:p>
        </p:txBody>
      </p:sp>
    </p:spTree>
    <p:extLst>
      <p:ext uri="{BB962C8B-B14F-4D97-AF65-F5344CB8AC3E}">
        <p14:creationId xmlns:p14="http://schemas.microsoft.com/office/powerpoint/2010/main" val="7075136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18540-269F-604A-B7F3-09F2EB5FF54A}"/>
              </a:ext>
            </a:extLst>
          </p:cNvPr>
          <p:cNvSpPr>
            <a:spLocks noGrp="1"/>
          </p:cNvSpPr>
          <p:nvPr>
            <p:ph type="title"/>
          </p:nvPr>
        </p:nvSpPr>
        <p:spPr/>
        <p:txBody>
          <a:bodyPr/>
          <a:lstStyle/>
          <a:p>
            <a:r>
              <a:rPr lang="en-US" dirty="0"/>
              <a:t>Purpose</a:t>
            </a:r>
          </a:p>
        </p:txBody>
      </p:sp>
      <p:sp>
        <p:nvSpPr>
          <p:cNvPr id="4" name="Text Placeholder 3">
            <a:extLst>
              <a:ext uri="{FF2B5EF4-FFF2-40B4-BE49-F238E27FC236}">
                <a16:creationId xmlns:a16="http://schemas.microsoft.com/office/drawing/2014/main" id="{CF860C71-9A90-6344-9265-E9946805141B}"/>
              </a:ext>
            </a:extLst>
          </p:cNvPr>
          <p:cNvSpPr>
            <a:spLocks noGrp="1"/>
          </p:cNvSpPr>
          <p:nvPr>
            <p:ph type="body" idx="2"/>
          </p:nvPr>
        </p:nvSpPr>
        <p:spPr/>
        <p:txBody>
          <a:bodyPr/>
          <a:lstStyle/>
          <a:p>
            <a:r>
              <a:rPr lang="en-US" dirty="0"/>
              <a:t>Here is where you’d include your mission statement.</a:t>
            </a:r>
          </a:p>
        </p:txBody>
      </p:sp>
    </p:spTree>
    <p:extLst>
      <p:ext uri="{BB962C8B-B14F-4D97-AF65-F5344CB8AC3E}">
        <p14:creationId xmlns:p14="http://schemas.microsoft.com/office/powerpoint/2010/main" val="1534229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1A3BC-EEDE-2B40-95DB-8030ECEBCE03}"/>
              </a:ext>
            </a:extLst>
          </p:cNvPr>
          <p:cNvSpPr>
            <a:spLocks noGrp="1"/>
          </p:cNvSpPr>
          <p:nvPr>
            <p:ph type="title"/>
          </p:nvPr>
        </p:nvSpPr>
        <p:spPr/>
        <p:txBody>
          <a:bodyPr/>
          <a:lstStyle/>
          <a:p>
            <a:r>
              <a:rPr lang="en-US" dirty="0"/>
              <a:t>Dissolution</a:t>
            </a:r>
          </a:p>
        </p:txBody>
      </p:sp>
      <p:sp>
        <p:nvSpPr>
          <p:cNvPr id="4" name="Text Placeholder 3">
            <a:extLst>
              <a:ext uri="{FF2B5EF4-FFF2-40B4-BE49-F238E27FC236}">
                <a16:creationId xmlns:a16="http://schemas.microsoft.com/office/drawing/2014/main" id="{84F4C570-91CF-3146-9D67-31751A4C99BF}"/>
              </a:ext>
            </a:extLst>
          </p:cNvPr>
          <p:cNvSpPr>
            <a:spLocks noGrp="1"/>
          </p:cNvSpPr>
          <p:nvPr>
            <p:ph type="body" idx="2"/>
          </p:nvPr>
        </p:nvSpPr>
        <p:spPr/>
        <p:txBody>
          <a:bodyPr/>
          <a:lstStyle/>
          <a:p>
            <a:r>
              <a:rPr lang="en-US" dirty="0"/>
              <a:t>How and when the legal entity can be dissolved, and what happens to the assets at that time.</a:t>
            </a:r>
          </a:p>
          <a:p>
            <a:endParaRPr lang="en-US" dirty="0"/>
          </a:p>
          <a:p>
            <a:r>
              <a:rPr lang="en-US" dirty="0"/>
              <a:t>Essential: for Tax-exempt organizations, you generally must state that assets will be provided to another tax-exempt organization</a:t>
            </a:r>
          </a:p>
        </p:txBody>
      </p:sp>
    </p:spTree>
    <p:extLst>
      <p:ext uri="{BB962C8B-B14F-4D97-AF65-F5344CB8AC3E}">
        <p14:creationId xmlns:p14="http://schemas.microsoft.com/office/powerpoint/2010/main" val="36855066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3B968-8D25-274B-824D-0A8FA3E5D9C9}"/>
              </a:ext>
            </a:extLst>
          </p:cNvPr>
          <p:cNvSpPr>
            <a:spLocks noGrp="1"/>
          </p:cNvSpPr>
          <p:nvPr>
            <p:ph type="title"/>
          </p:nvPr>
        </p:nvSpPr>
        <p:spPr/>
        <p:txBody>
          <a:bodyPr/>
          <a:lstStyle/>
          <a:p>
            <a:r>
              <a:rPr lang="en-US" sz="4000" dirty="0"/>
              <a:t>Comply with State/Provincial Laws</a:t>
            </a:r>
          </a:p>
        </p:txBody>
      </p:sp>
      <p:sp>
        <p:nvSpPr>
          <p:cNvPr id="4" name="Text Placeholder 3">
            <a:extLst>
              <a:ext uri="{FF2B5EF4-FFF2-40B4-BE49-F238E27FC236}">
                <a16:creationId xmlns:a16="http://schemas.microsoft.com/office/drawing/2014/main" id="{126E8671-78E8-8C48-8726-9399D600DF88}"/>
              </a:ext>
            </a:extLst>
          </p:cNvPr>
          <p:cNvSpPr>
            <a:spLocks noGrp="1"/>
          </p:cNvSpPr>
          <p:nvPr>
            <p:ph type="body" idx="2"/>
          </p:nvPr>
        </p:nvSpPr>
        <p:spPr/>
        <p:txBody>
          <a:bodyPr/>
          <a:lstStyle/>
          <a:p>
            <a:r>
              <a:rPr lang="en-US" dirty="0"/>
              <a:t>Find a lawyer to review your Articles.</a:t>
            </a:r>
          </a:p>
          <a:p>
            <a:endParaRPr lang="en-US" dirty="0"/>
          </a:p>
          <a:p>
            <a:r>
              <a:rPr lang="en-US" dirty="0"/>
              <a:t>File with the appropriate authority</a:t>
            </a:r>
          </a:p>
          <a:p>
            <a:endParaRPr lang="en-US" dirty="0"/>
          </a:p>
          <a:p>
            <a:r>
              <a:rPr lang="en-US" dirty="0"/>
              <a:t>Pay any fees</a:t>
            </a:r>
          </a:p>
          <a:p>
            <a:endParaRPr lang="en-US" dirty="0"/>
          </a:p>
        </p:txBody>
      </p:sp>
    </p:spTree>
    <p:extLst>
      <p:ext uri="{BB962C8B-B14F-4D97-AF65-F5344CB8AC3E}">
        <p14:creationId xmlns:p14="http://schemas.microsoft.com/office/powerpoint/2010/main" val="30629322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1E38C-4A92-5D4F-B7BB-6F7AAA6CAF65}"/>
              </a:ext>
            </a:extLst>
          </p:cNvPr>
          <p:cNvSpPr>
            <a:spLocks noGrp="1"/>
          </p:cNvSpPr>
          <p:nvPr>
            <p:ph type="title"/>
          </p:nvPr>
        </p:nvSpPr>
        <p:spPr/>
        <p:txBody>
          <a:bodyPr/>
          <a:lstStyle/>
          <a:p>
            <a:r>
              <a:rPr lang="en-US" dirty="0"/>
              <a:t>Comply with IRS or CRA Requirements</a:t>
            </a:r>
          </a:p>
        </p:txBody>
      </p:sp>
      <p:sp>
        <p:nvSpPr>
          <p:cNvPr id="3" name="Subtitle 2">
            <a:extLst>
              <a:ext uri="{FF2B5EF4-FFF2-40B4-BE49-F238E27FC236}">
                <a16:creationId xmlns:a16="http://schemas.microsoft.com/office/drawing/2014/main" id="{EA783FBA-CB7D-184E-BD08-5933A38FA801}"/>
              </a:ext>
            </a:extLst>
          </p:cNvPr>
          <p:cNvSpPr>
            <a:spLocks noGrp="1"/>
          </p:cNvSpPr>
          <p:nvPr>
            <p:ph type="subTitle" idx="1"/>
          </p:nvPr>
        </p:nvSpPr>
        <p:spPr/>
        <p:txBody>
          <a:bodyPr/>
          <a:lstStyle/>
          <a:p>
            <a:r>
              <a:rPr lang="en-US" dirty="0"/>
              <a:t>(IRS – USA, CRA – Canada)</a:t>
            </a:r>
          </a:p>
        </p:txBody>
      </p:sp>
      <p:sp>
        <p:nvSpPr>
          <p:cNvPr id="4" name="Text Placeholder 3">
            <a:extLst>
              <a:ext uri="{FF2B5EF4-FFF2-40B4-BE49-F238E27FC236}">
                <a16:creationId xmlns:a16="http://schemas.microsoft.com/office/drawing/2014/main" id="{4678AB90-7CA7-CD4D-8E0F-9FB892BA9483}"/>
              </a:ext>
            </a:extLst>
          </p:cNvPr>
          <p:cNvSpPr>
            <a:spLocks noGrp="1"/>
          </p:cNvSpPr>
          <p:nvPr>
            <p:ph type="body" idx="2"/>
          </p:nvPr>
        </p:nvSpPr>
        <p:spPr/>
        <p:txBody>
          <a:bodyPr/>
          <a:lstStyle/>
          <a:p>
            <a:endParaRPr lang="en-US" dirty="0"/>
          </a:p>
        </p:txBody>
      </p:sp>
    </p:spTree>
    <p:extLst>
      <p:ext uri="{BB962C8B-B14F-4D97-AF65-F5344CB8AC3E}">
        <p14:creationId xmlns:p14="http://schemas.microsoft.com/office/powerpoint/2010/main" val="26628419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0CFF0"/>
        </a:solidFill>
        <a:effectLst/>
      </p:bgPr>
    </p:bg>
    <p:spTree>
      <p:nvGrpSpPr>
        <p:cNvPr id="1" name="Shape 153"/>
        <p:cNvGrpSpPr/>
        <p:nvPr/>
      </p:nvGrpSpPr>
      <p:grpSpPr>
        <a:xfrm>
          <a:off x="0" y="0"/>
          <a:ext cx="0" cy="0"/>
          <a:chOff x="0" y="0"/>
          <a:chExt cx="0" cy="0"/>
        </a:xfrm>
      </p:grpSpPr>
      <p:sp>
        <p:nvSpPr>
          <p:cNvPr id="154" name="Google Shape;154;p28"/>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dirty="0"/>
              <a:t>Bylaws</a:t>
            </a:r>
            <a:endParaRPr sz="4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26996-E90B-7C40-9416-26EC2F27C054}"/>
              </a:ext>
            </a:extLst>
          </p:cNvPr>
          <p:cNvSpPr>
            <a:spLocks noGrp="1"/>
          </p:cNvSpPr>
          <p:nvPr>
            <p:ph type="title"/>
          </p:nvPr>
        </p:nvSpPr>
        <p:spPr/>
        <p:txBody>
          <a:bodyPr/>
          <a:lstStyle/>
          <a:p>
            <a:r>
              <a:rPr lang="en-US" dirty="0"/>
              <a:t>Bylaws Definitions</a:t>
            </a:r>
          </a:p>
        </p:txBody>
      </p:sp>
      <p:sp>
        <p:nvSpPr>
          <p:cNvPr id="4" name="Text Placeholder 3">
            <a:extLst>
              <a:ext uri="{FF2B5EF4-FFF2-40B4-BE49-F238E27FC236}">
                <a16:creationId xmlns:a16="http://schemas.microsoft.com/office/drawing/2014/main" id="{1C01969A-7BC3-5644-9F6D-58353AD978A6}"/>
              </a:ext>
            </a:extLst>
          </p:cNvPr>
          <p:cNvSpPr>
            <a:spLocks noGrp="1"/>
          </p:cNvSpPr>
          <p:nvPr>
            <p:ph type="body" idx="2"/>
          </p:nvPr>
        </p:nvSpPr>
        <p:spPr/>
        <p:txBody>
          <a:bodyPr/>
          <a:lstStyle/>
          <a:p>
            <a:r>
              <a:rPr lang="en-US" dirty="0"/>
              <a:t>Bylaws are the governance and decision-making structure for the legal entity.</a:t>
            </a:r>
          </a:p>
          <a:p>
            <a:endParaRPr lang="en-US" dirty="0"/>
          </a:p>
          <a:p>
            <a:r>
              <a:rPr lang="en-US" dirty="0"/>
              <a:t>The legal entity is empowered to take any actions it wishes, so long as they comply with the Articles and Bylaws of the legal entity.</a:t>
            </a:r>
          </a:p>
          <a:p>
            <a:endParaRPr lang="en-US" dirty="0"/>
          </a:p>
          <a:p>
            <a:r>
              <a:rPr lang="en-US" dirty="0"/>
              <a:t>Actions taken in violation of the bylaws are invalid and unenforceable.</a:t>
            </a:r>
          </a:p>
        </p:txBody>
      </p:sp>
    </p:spTree>
    <p:extLst>
      <p:ext uri="{BB962C8B-B14F-4D97-AF65-F5344CB8AC3E}">
        <p14:creationId xmlns:p14="http://schemas.microsoft.com/office/powerpoint/2010/main" val="2689456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9DCDE-F39E-7546-AFE8-AA73720F6B68}"/>
              </a:ext>
            </a:extLst>
          </p:cNvPr>
          <p:cNvSpPr>
            <a:spLocks noGrp="1"/>
          </p:cNvSpPr>
          <p:nvPr>
            <p:ph type="title"/>
          </p:nvPr>
        </p:nvSpPr>
        <p:spPr/>
        <p:txBody>
          <a:bodyPr/>
          <a:lstStyle/>
          <a:p>
            <a:r>
              <a:rPr lang="en-US" dirty="0"/>
              <a:t>Session Overview</a:t>
            </a:r>
          </a:p>
        </p:txBody>
      </p:sp>
      <p:sp>
        <p:nvSpPr>
          <p:cNvPr id="3" name="Subtitle 2">
            <a:extLst>
              <a:ext uri="{FF2B5EF4-FFF2-40B4-BE49-F238E27FC236}">
                <a16:creationId xmlns:a16="http://schemas.microsoft.com/office/drawing/2014/main" id="{FBD9F02B-AF83-AF41-96EE-DCA334C55896}"/>
              </a:ext>
            </a:extLst>
          </p:cNvPr>
          <p:cNvSpPr>
            <a:spLocks noGrp="1"/>
          </p:cNvSpPr>
          <p:nvPr>
            <p:ph type="subTitle" idx="1"/>
          </p:nvPr>
        </p:nvSpPr>
        <p:spPr/>
        <p:txBody>
          <a:bodyPr/>
          <a:lstStyle/>
          <a:p>
            <a:r>
              <a:rPr lang="en-US" dirty="0"/>
              <a:t>What’s NOT included</a:t>
            </a:r>
          </a:p>
        </p:txBody>
      </p:sp>
      <p:sp>
        <p:nvSpPr>
          <p:cNvPr id="4" name="Text Placeholder 3">
            <a:extLst>
              <a:ext uri="{FF2B5EF4-FFF2-40B4-BE49-F238E27FC236}">
                <a16:creationId xmlns:a16="http://schemas.microsoft.com/office/drawing/2014/main" id="{1EEDF230-4921-4340-ABDA-E49D8DB6E023}"/>
              </a:ext>
            </a:extLst>
          </p:cNvPr>
          <p:cNvSpPr>
            <a:spLocks noGrp="1"/>
          </p:cNvSpPr>
          <p:nvPr>
            <p:ph type="body" idx="2"/>
          </p:nvPr>
        </p:nvSpPr>
        <p:spPr/>
        <p:txBody>
          <a:bodyPr/>
          <a:lstStyle/>
          <a:p>
            <a:r>
              <a:rPr lang="en-US" dirty="0"/>
              <a:t>How to get tax exemption</a:t>
            </a:r>
          </a:p>
          <a:p>
            <a:endParaRPr lang="en-US" dirty="0"/>
          </a:p>
          <a:p>
            <a:r>
              <a:rPr lang="en-US" dirty="0"/>
              <a:t>Specific advice for your state</a:t>
            </a:r>
          </a:p>
          <a:p>
            <a:endParaRPr lang="en-US" dirty="0"/>
          </a:p>
          <a:p>
            <a:r>
              <a:rPr lang="en-US" dirty="0"/>
              <a:t>Actual legal advice – get your own attorney!</a:t>
            </a:r>
          </a:p>
          <a:p>
            <a:endParaRPr lang="en-US" dirty="0"/>
          </a:p>
        </p:txBody>
      </p:sp>
    </p:spTree>
    <p:extLst>
      <p:ext uri="{BB962C8B-B14F-4D97-AF65-F5344CB8AC3E}">
        <p14:creationId xmlns:p14="http://schemas.microsoft.com/office/powerpoint/2010/main" val="26164406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1C517-AC55-854A-9037-74A6BD609F2B}"/>
              </a:ext>
            </a:extLst>
          </p:cNvPr>
          <p:cNvSpPr>
            <a:spLocks noGrp="1"/>
          </p:cNvSpPr>
          <p:nvPr>
            <p:ph type="title"/>
          </p:nvPr>
        </p:nvSpPr>
        <p:spPr/>
        <p:txBody>
          <a:bodyPr/>
          <a:lstStyle/>
          <a:p>
            <a:r>
              <a:rPr lang="en-US" dirty="0"/>
              <a:t>The “Constitution” of the Co-op</a:t>
            </a:r>
          </a:p>
        </p:txBody>
      </p:sp>
      <p:sp>
        <p:nvSpPr>
          <p:cNvPr id="4" name="Text Placeholder 3">
            <a:extLst>
              <a:ext uri="{FF2B5EF4-FFF2-40B4-BE49-F238E27FC236}">
                <a16:creationId xmlns:a16="http://schemas.microsoft.com/office/drawing/2014/main" id="{63D00D44-7E3F-0D48-8FE5-82C6A18D0B6A}"/>
              </a:ext>
            </a:extLst>
          </p:cNvPr>
          <p:cNvSpPr>
            <a:spLocks noGrp="1"/>
          </p:cNvSpPr>
          <p:nvPr>
            <p:ph type="body" idx="2"/>
          </p:nvPr>
        </p:nvSpPr>
        <p:spPr/>
        <p:txBody>
          <a:bodyPr/>
          <a:lstStyle/>
          <a:p>
            <a:r>
              <a:rPr lang="en-US" dirty="0"/>
              <a:t>Bylaws should focus on rights, responsibilities, and decision-making</a:t>
            </a:r>
          </a:p>
          <a:p>
            <a:endParaRPr lang="en-US" dirty="0"/>
          </a:p>
          <a:p>
            <a:r>
              <a:rPr lang="en-US" dirty="0"/>
              <a:t>This is the part where you impart the “cooperative” part of your structure.</a:t>
            </a:r>
          </a:p>
          <a:p>
            <a:endParaRPr lang="en-US" dirty="0"/>
          </a:p>
          <a:p>
            <a:r>
              <a:rPr lang="en-US" dirty="0"/>
              <a:t>Do not focus on operations</a:t>
            </a:r>
          </a:p>
        </p:txBody>
      </p:sp>
    </p:spTree>
    <p:extLst>
      <p:ext uri="{BB962C8B-B14F-4D97-AF65-F5344CB8AC3E}">
        <p14:creationId xmlns:p14="http://schemas.microsoft.com/office/powerpoint/2010/main" val="3238439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209E5-1863-A247-85C6-0ABDCD7AFE8B}"/>
              </a:ext>
            </a:extLst>
          </p:cNvPr>
          <p:cNvSpPr>
            <a:spLocks noGrp="1"/>
          </p:cNvSpPr>
          <p:nvPr>
            <p:ph type="title"/>
          </p:nvPr>
        </p:nvSpPr>
        <p:spPr/>
        <p:txBody>
          <a:bodyPr/>
          <a:lstStyle/>
          <a:p>
            <a:r>
              <a:rPr lang="en-US" dirty="0"/>
              <a:t>The parts that make a co-op</a:t>
            </a:r>
          </a:p>
        </p:txBody>
      </p:sp>
      <p:sp>
        <p:nvSpPr>
          <p:cNvPr id="4" name="Text Placeholder 3">
            <a:extLst>
              <a:ext uri="{FF2B5EF4-FFF2-40B4-BE49-F238E27FC236}">
                <a16:creationId xmlns:a16="http://schemas.microsoft.com/office/drawing/2014/main" id="{45B49B04-FA0A-444F-85D1-154D16785F92}"/>
              </a:ext>
            </a:extLst>
          </p:cNvPr>
          <p:cNvSpPr>
            <a:spLocks noGrp="1"/>
          </p:cNvSpPr>
          <p:nvPr>
            <p:ph type="body" idx="2"/>
          </p:nvPr>
        </p:nvSpPr>
        <p:spPr/>
        <p:txBody>
          <a:bodyPr/>
          <a:lstStyle/>
          <a:p>
            <a:r>
              <a:rPr lang="en-US" dirty="0"/>
              <a:t>State that the legal entity is a cooperative and has members.</a:t>
            </a:r>
          </a:p>
          <a:p>
            <a:endParaRPr lang="en-US" dirty="0"/>
          </a:p>
          <a:p>
            <a:r>
              <a:rPr lang="en-US" dirty="0"/>
              <a:t>Specify that the members at a general meeting “may exercise all powers of the cooperative.”</a:t>
            </a:r>
          </a:p>
          <a:p>
            <a:endParaRPr lang="en-US" dirty="0"/>
          </a:p>
          <a:p>
            <a:r>
              <a:rPr lang="en-US" dirty="0"/>
              <a:t>Specify any powers limited to the membership only. Possible examples include:</a:t>
            </a:r>
          </a:p>
          <a:p>
            <a:pPr lvl="1"/>
            <a:r>
              <a:rPr lang="en-US" dirty="0"/>
              <a:t>Amending the Bylaws</a:t>
            </a:r>
          </a:p>
          <a:p>
            <a:pPr lvl="1"/>
            <a:r>
              <a:rPr lang="en-US" dirty="0"/>
              <a:t>Election of the Board</a:t>
            </a:r>
          </a:p>
          <a:p>
            <a:pPr lvl="1"/>
            <a:r>
              <a:rPr lang="en-US" dirty="0"/>
              <a:t>Purchase/sale of property</a:t>
            </a:r>
          </a:p>
        </p:txBody>
      </p:sp>
    </p:spTree>
    <p:extLst>
      <p:ext uri="{BB962C8B-B14F-4D97-AF65-F5344CB8AC3E}">
        <p14:creationId xmlns:p14="http://schemas.microsoft.com/office/powerpoint/2010/main" val="21294662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257A6-B501-5B4D-94F5-FC5046993847}"/>
              </a:ext>
            </a:extLst>
          </p:cNvPr>
          <p:cNvSpPr>
            <a:spLocks noGrp="1"/>
          </p:cNvSpPr>
          <p:nvPr>
            <p:ph type="title"/>
          </p:nvPr>
        </p:nvSpPr>
        <p:spPr/>
        <p:txBody>
          <a:bodyPr/>
          <a:lstStyle/>
          <a:p>
            <a:r>
              <a:rPr lang="en-US" dirty="0"/>
              <a:t>Board and Officer Roles</a:t>
            </a:r>
          </a:p>
        </p:txBody>
      </p:sp>
      <p:sp>
        <p:nvSpPr>
          <p:cNvPr id="4" name="Text Placeholder 3">
            <a:extLst>
              <a:ext uri="{FF2B5EF4-FFF2-40B4-BE49-F238E27FC236}">
                <a16:creationId xmlns:a16="http://schemas.microsoft.com/office/drawing/2014/main" id="{44A93CB6-6F88-8741-9FCC-77C7F6D614E9}"/>
              </a:ext>
            </a:extLst>
          </p:cNvPr>
          <p:cNvSpPr>
            <a:spLocks noGrp="1"/>
          </p:cNvSpPr>
          <p:nvPr>
            <p:ph type="body" idx="2"/>
          </p:nvPr>
        </p:nvSpPr>
        <p:spPr/>
        <p:txBody>
          <a:bodyPr/>
          <a:lstStyle/>
          <a:p>
            <a:r>
              <a:rPr lang="en-US" dirty="0"/>
              <a:t>Specify the responsibilities and limit the powers of the Board of Directors.</a:t>
            </a:r>
          </a:p>
          <a:p>
            <a:endParaRPr lang="en-US" dirty="0"/>
          </a:p>
        </p:txBody>
      </p:sp>
    </p:spTree>
    <p:extLst>
      <p:ext uri="{BB962C8B-B14F-4D97-AF65-F5344CB8AC3E}">
        <p14:creationId xmlns:p14="http://schemas.microsoft.com/office/powerpoint/2010/main" val="37515220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CADFE-15CB-6449-8B26-530EB3F84BE3}"/>
              </a:ext>
            </a:extLst>
          </p:cNvPr>
          <p:cNvSpPr>
            <a:spLocks noGrp="1"/>
          </p:cNvSpPr>
          <p:nvPr>
            <p:ph type="title"/>
          </p:nvPr>
        </p:nvSpPr>
        <p:spPr/>
        <p:txBody>
          <a:bodyPr/>
          <a:lstStyle/>
          <a:p>
            <a:r>
              <a:rPr lang="en-US" dirty="0"/>
              <a:t>Planning for Growth</a:t>
            </a:r>
          </a:p>
        </p:txBody>
      </p:sp>
      <p:sp>
        <p:nvSpPr>
          <p:cNvPr id="4" name="Text Placeholder 3">
            <a:extLst>
              <a:ext uri="{FF2B5EF4-FFF2-40B4-BE49-F238E27FC236}">
                <a16:creationId xmlns:a16="http://schemas.microsoft.com/office/drawing/2014/main" id="{2511E464-E92C-E747-8A28-0AE3A2962EF4}"/>
              </a:ext>
            </a:extLst>
          </p:cNvPr>
          <p:cNvSpPr>
            <a:spLocks noGrp="1"/>
          </p:cNvSpPr>
          <p:nvPr>
            <p:ph type="body" idx="2"/>
          </p:nvPr>
        </p:nvSpPr>
        <p:spPr/>
        <p:txBody>
          <a:bodyPr/>
          <a:lstStyle/>
          <a:p>
            <a:endParaRPr lang="en-US" dirty="0"/>
          </a:p>
          <a:p>
            <a:r>
              <a:rPr lang="en-US" dirty="0"/>
              <a:t>Specify the responsibilities and limit the powers of the individual houses (or floors, towers, individual groups)</a:t>
            </a:r>
          </a:p>
        </p:txBody>
      </p:sp>
    </p:spTree>
    <p:extLst>
      <p:ext uri="{BB962C8B-B14F-4D97-AF65-F5344CB8AC3E}">
        <p14:creationId xmlns:p14="http://schemas.microsoft.com/office/powerpoint/2010/main" val="21816587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B9D46-71E9-BD4D-87B7-752727D7664D}"/>
              </a:ext>
            </a:extLst>
          </p:cNvPr>
          <p:cNvSpPr>
            <a:spLocks noGrp="1"/>
          </p:cNvSpPr>
          <p:nvPr>
            <p:ph type="title"/>
          </p:nvPr>
        </p:nvSpPr>
        <p:spPr/>
        <p:txBody>
          <a:bodyPr/>
          <a:lstStyle/>
          <a:p>
            <a:r>
              <a:rPr lang="en-US" dirty="0"/>
              <a:t>Membership</a:t>
            </a:r>
          </a:p>
        </p:txBody>
      </p:sp>
      <p:sp>
        <p:nvSpPr>
          <p:cNvPr id="3" name="Subtitle 2">
            <a:extLst>
              <a:ext uri="{FF2B5EF4-FFF2-40B4-BE49-F238E27FC236}">
                <a16:creationId xmlns:a16="http://schemas.microsoft.com/office/drawing/2014/main" id="{DDA8CE24-ED7C-DC46-B53E-9438C8002CFA}"/>
              </a:ext>
            </a:extLst>
          </p:cNvPr>
          <p:cNvSpPr>
            <a:spLocks noGrp="1"/>
          </p:cNvSpPr>
          <p:nvPr>
            <p:ph type="subTitle" idx="1"/>
          </p:nvPr>
        </p:nvSpPr>
        <p:spPr/>
        <p:txBody>
          <a:bodyPr/>
          <a:lstStyle/>
          <a:p>
            <a:r>
              <a:rPr lang="en-US" dirty="0"/>
              <a:t>Qualifications and definitions</a:t>
            </a:r>
          </a:p>
        </p:txBody>
      </p:sp>
      <p:sp>
        <p:nvSpPr>
          <p:cNvPr id="4" name="Text Placeholder 3">
            <a:extLst>
              <a:ext uri="{FF2B5EF4-FFF2-40B4-BE49-F238E27FC236}">
                <a16:creationId xmlns:a16="http://schemas.microsoft.com/office/drawing/2014/main" id="{27926D47-14AB-4A46-AB62-216313A67B18}"/>
              </a:ext>
            </a:extLst>
          </p:cNvPr>
          <p:cNvSpPr>
            <a:spLocks noGrp="1"/>
          </p:cNvSpPr>
          <p:nvPr>
            <p:ph type="body" idx="2"/>
          </p:nvPr>
        </p:nvSpPr>
        <p:spPr/>
        <p:txBody>
          <a:bodyPr/>
          <a:lstStyle/>
          <a:p>
            <a:r>
              <a:rPr lang="en-US" dirty="0"/>
              <a:t>The Articles of Incorporation may state that members exist, the bylaws state </a:t>
            </a:r>
            <a:r>
              <a:rPr lang="en-US" i="1" dirty="0"/>
              <a:t>who</a:t>
            </a:r>
            <a:r>
              <a:rPr lang="en-US" dirty="0"/>
              <a:t> can be a member.</a:t>
            </a:r>
          </a:p>
          <a:p>
            <a:endParaRPr lang="en-US" dirty="0"/>
          </a:p>
          <a:p>
            <a:r>
              <a:rPr lang="en-US" dirty="0"/>
              <a:t>Bylaws state the qualifications for membership, the duration of membership, and the rights and responsibilities associated with membership.</a:t>
            </a:r>
          </a:p>
          <a:p>
            <a:endParaRPr lang="en-US" dirty="0"/>
          </a:p>
          <a:p>
            <a:r>
              <a:rPr lang="en-US" dirty="0"/>
              <a:t>Bylaws are also usually where cooperatives enumerate the means by which membership is terminated.</a:t>
            </a:r>
          </a:p>
        </p:txBody>
      </p:sp>
    </p:spTree>
    <p:extLst>
      <p:ext uri="{BB962C8B-B14F-4D97-AF65-F5344CB8AC3E}">
        <p14:creationId xmlns:p14="http://schemas.microsoft.com/office/powerpoint/2010/main" val="31657898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56806-3F50-0647-926F-4D0C95DB4E58}"/>
              </a:ext>
            </a:extLst>
          </p:cNvPr>
          <p:cNvSpPr>
            <a:spLocks noGrp="1"/>
          </p:cNvSpPr>
          <p:nvPr>
            <p:ph type="title"/>
          </p:nvPr>
        </p:nvSpPr>
        <p:spPr/>
        <p:txBody>
          <a:bodyPr/>
          <a:lstStyle/>
          <a:p>
            <a:r>
              <a:rPr lang="en-US" dirty="0"/>
              <a:t>Care and Transparency</a:t>
            </a:r>
          </a:p>
        </p:txBody>
      </p:sp>
      <p:sp>
        <p:nvSpPr>
          <p:cNvPr id="4" name="Text Placeholder 3">
            <a:extLst>
              <a:ext uri="{FF2B5EF4-FFF2-40B4-BE49-F238E27FC236}">
                <a16:creationId xmlns:a16="http://schemas.microsoft.com/office/drawing/2014/main" id="{72B8C934-2EC4-5F44-99B4-BE1D226446AC}"/>
              </a:ext>
            </a:extLst>
          </p:cNvPr>
          <p:cNvSpPr>
            <a:spLocks noGrp="1"/>
          </p:cNvSpPr>
          <p:nvPr>
            <p:ph type="body" idx="2"/>
          </p:nvPr>
        </p:nvSpPr>
        <p:spPr/>
        <p:txBody>
          <a:bodyPr/>
          <a:lstStyle/>
          <a:p>
            <a:r>
              <a:rPr lang="en-US" dirty="0"/>
              <a:t>A SINGLE, MAIN, UP-TO-DATE COPY of your co-op’s bylaws should exist in an accessible location.</a:t>
            </a:r>
          </a:p>
          <a:p>
            <a:endParaRPr lang="en-US" dirty="0"/>
          </a:p>
          <a:p>
            <a:r>
              <a:rPr lang="en-US" dirty="0"/>
              <a:t>Members, lenders, and others will periodically need to access this document.</a:t>
            </a:r>
          </a:p>
        </p:txBody>
      </p:sp>
    </p:spTree>
    <p:extLst>
      <p:ext uri="{BB962C8B-B14F-4D97-AF65-F5344CB8AC3E}">
        <p14:creationId xmlns:p14="http://schemas.microsoft.com/office/powerpoint/2010/main" val="25645330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54C0A2"/>
        </a:solidFill>
        <a:effectLst/>
      </p:bgPr>
    </p:bg>
    <p:spTree>
      <p:nvGrpSpPr>
        <p:cNvPr id="1" name="Shape 158"/>
        <p:cNvGrpSpPr/>
        <p:nvPr/>
      </p:nvGrpSpPr>
      <p:grpSpPr>
        <a:xfrm>
          <a:off x="0" y="0"/>
          <a:ext cx="0" cy="0"/>
          <a:chOff x="0" y="0"/>
          <a:chExt cx="0" cy="0"/>
        </a:xfrm>
      </p:grpSpPr>
      <p:sp>
        <p:nvSpPr>
          <p:cNvPr id="159" name="Google Shape;159;p29"/>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dirty="0"/>
              <a:t>Other Documents</a:t>
            </a:r>
            <a:endParaRPr sz="4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FDA7F7A-BCAE-9248-9959-87BE5C51CFED}"/>
              </a:ext>
            </a:extLst>
          </p:cNvPr>
          <p:cNvSpPr>
            <a:spLocks noGrp="1"/>
          </p:cNvSpPr>
          <p:nvPr>
            <p:ph type="title"/>
          </p:nvPr>
        </p:nvSpPr>
        <p:spPr/>
        <p:txBody>
          <a:bodyPr/>
          <a:lstStyle/>
          <a:p>
            <a:r>
              <a:rPr lang="en-US" dirty="0"/>
              <a:t>Policy Manuals</a:t>
            </a:r>
          </a:p>
        </p:txBody>
      </p:sp>
      <p:sp>
        <p:nvSpPr>
          <p:cNvPr id="8" name="Text Placeholder 7">
            <a:extLst>
              <a:ext uri="{FF2B5EF4-FFF2-40B4-BE49-F238E27FC236}">
                <a16:creationId xmlns:a16="http://schemas.microsoft.com/office/drawing/2014/main" id="{0CD991B1-FBCC-0244-8462-B03D9DF74B6D}"/>
              </a:ext>
            </a:extLst>
          </p:cNvPr>
          <p:cNvSpPr>
            <a:spLocks noGrp="1"/>
          </p:cNvSpPr>
          <p:nvPr>
            <p:ph type="body" idx="2"/>
          </p:nvPr>
        </p:nvSpPr>
        <p:spPr/>
        <p:txBody>
          <a:bodyPr/>
          <a:lstStyle/>
          <a:p>
            <a:r>
              <a:rPr lang="en-US" dirty="0"/>
              <a:t>After the coop is created, a code of operations should be established. </a:t>
            </a:r>
          </a:p>
          <a:p>
            <a:endParaRPr lang="en-US" dirty="0"/>
          </a:p>
          <a:p>
            <a:r>
              <a:rPr lang="en-US" dirty="0"/>
              <a:t>This is usually a document that states </a:t>
            </a:r>
            <a:r>
              <a:rPr lang="en-US" i="1" dirty="0"/>
              <a:t>how </a:t>
            </a:r>
            <a:r>
              <a:rPr lang="en-US" dirty="0"/>
              <a:t>the co-op executes its goals. This may include a maintenance policy, finance policy, etc.</a:t>
            </a:r>
          </a:p>
          <a:p>
            <a:endParaRPr lang="en-US" i="1" dirty="0"/>
          </a:p>
          <a:p>
            <a:r>
              <a:rPr lang="en-US" dirty="0"/>
              <a:t>Policy Manuals usually have a lower burden of consensus to modify, and the modification thereof may be delegated to committees, etc.</a:t>
            </a:r>
          </a:p>
        </p:txBody>
      </p:sp>
    </p:spTree>
    <p:extLst>
      <p:ext uri="{BB962C8B-B14F-4D97-AF65-F5344CB8AC3E}">
        <p14:creationId xmlns:p14="http://schemas.microsoft.com/office/powerpoint/2010/main" val="34955127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C9310-70B6-CC4F-980E-D44D8C988867}"/>
              </a:ext>
            </a:extLst>
          </p:cNvPr>
          <p:cNvSpPr>
            <a:spLocks noGrp="1"/>
          </p:cNvSpPr>
          <p:nvPr>
            <p:ph type="title"/>
          </p:nvPr>
        </p:nvSpPr>
        <p:spPr/>
        <p:txBody>
          <a:bodyPr/>
          <a:lstStyle/>
          <a:p>
            <a:r>
              <a:rPr lang="en-US" dirty="0"/>
              <a:t>Member Leases</a:t>
            </a:r>
          </a:p>
        </p:txBody>
      </p:sp>
      <p:sp>
        <p:nvSpPr>
          <p:cNvPr id="4" name="Text Placeholder 3">
            <a:extLst>
              <a:ext uri="{FF2B5EF4-FFF2-40B4-BE49-F238E27FC236}">
                <a16:creationId xmlns:a16="http://schemas.microsoft.com/office/drawing/2014/main" id="{89A95E6E-110E-8F4D-B13E-DBD83F2C33D2}"/>
              </a:ext>
            </a:extLst>
          </p:cNvPr>
          <p:cNvSpPr>
            <a:spLocks noGrp="1"/>
          </p:cNvSpPr>
          <p:nvPr>
            <p:ph type="body" idx="2"/>
          </p:nvPr>
        </p:nvSpPr>
        <p:spPr/>
        <p:txBody>
          <a:bodyPr/>
          <a:lstStyle/>
          <a:p>
            <a:r>
              <a:rPr lang="en-US" dirty="0"/>
              <a:t>Member leases are the contract between a co-op member and the organization that establishes:</a:t>
            </a:r>
          </a:p>
          <a:p>
            <a:pPr lvl="1"/>
            <a:r>
              <a:rPr lang="en-US" dirty="0"/>
              <a:t>Residency – in the unit </a:t>
            </a:r>
          </a:p>
          <a:p>
            <a:pPr lvl="1"/>
            <a:r>
              <a:rPr lang="en-US" dirty="0"/>
              <a:t>Responsibility – to follow policies and bylaws and to contribute for the space.</a:t>
            </a:r>
          </a:p>
          <a:p>
            <a:pPr lvl="1"/>
            <a:r>
              <a:rPr lang="en-US" dirty="0"/>
              <a:t>Duration – How long the membership lasts until expiration.</a:t>
            </a:r>
          </a:p>
        </p:txBody>
      </p:sp>
    </p:spTree>
    <p:extLst>
      <p:ext uri="{BB962C8B-B14F-4D97-AF65-F5344CB8AC3E}">
        <p14:creationId xmlns:p14="http://schemas.microsoft.com/office/powerpoint/2010/main" val="40287718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4" name="Google Shape;244;p42"/>
          <p:cNvSpPr txBox="1">
            <a:spLocks noGrp="1"/>
          </p:cNvSpPr>
          <p:nvPr>
            <p:ph type="title" idx="4294967295"/>
          </p:nvPr>
        </p:nvSpPr>
        <p:spPr>
          <a:xfrm>
            <a:off x="4700575" y="2150850"/>
            <a:ext cx="2769000" cy="841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4800" dirty="0">
                <a:latin typeface="Avenir"/>
                <a:ea typeface="Avenir"/>
                <a:cs typeface="Avenir"/>
                <a:sym typeface="Avenir"/>
              </a:rPr>
              <a:t>Thanks!</a:t>
            </a:r>
            <a:endParaRPr sz="4800" dirty="0">
              <a:latin typeface="Avenir"/>
              <a:ea typeface="Avenir"/>
              <a:cs typeface="Avenir"/>
              <a:sym typeface="Avenir"/>
            </a:endParaRPr>
          </a:p>
        </p:txBody>
      </p:sp>
      <p:sp>
        <p:nvSpPr>
          <p:cNvPr id="243" name="Google Shape;243;p42"/>
          <p:cNvSpPr txBox="1"/>
          <p:nvPr/>
        </p:nvSpPr>
        <p:spPr>
          <a:xfrm>
            <a:off x="243525" y="366600"/>
            <a:ext cx="3000000" cy="4137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endParaRPr sz="1800" dirty="0">
              <a:solidFill>
                <a:schemeClr val="dk1"/>
              </a:solidFill>
              <a:latin typeface="Avenir"/>
              <a:ea typeface="Avenir"/>
              <a:cs typeface="Avenir"/>
              <a:sym typeface="Avenir"/>
            </a:endParaRPr>
          </a:p>
        </p:txBody>
      </p:sp>
      <p:pic>
        <p:nvPicPr>
          <p:cNvPr id="245" name="Google Shape;245;p42" descr="An image of the Facebook, Twitter, and Instagram Logos there to indicate that NASCO can be found on all those social media platforms."/>
          <p:cNvPicPr preferRelativeResize="0"/>
          <p:nvPr/>
        </p:nvPicPr>
        <p:blipFill>
          <a:blip r:embed="rId3">
            <a:alphaModFix/>
          </a:blip>
          <a:stretch>
            <a:fillRect/>
          </a:stretch>
        </p:blipFill>
        <p:spPr>
          <a:xfrm>
            <a:off x="371840" y="3521149"/>
            <a:ext cx="1264075" cy="303125"/>
          </a:xfrm>
          <a:prstGeom prst="rect">
            <a:avLst/>
          </a:prstGeom>
          <a:noFill/>
          <a:ln>
            <a:noFill/>
          </a:ln>
        </p:spPr>
      </p:pic>
      <p:sp>
        <p:nvSpPr>
          <p:cNvPr id="2" name="Google Shape;243;p42">
            <a:extLst>
              <a:ext uri="{FF2B5EF4-FFF2-40B4-BE49-F238E27FC236}">
                <a16:creationId xmlns:a16="http://schemas.microsoft.com/office/drawing/2014/main" id="{262373C3-F8C4-985F-3D07-6E2FC8A9E948}"/>
              </a:ext>
            </a:extLst>
          </p:cNvPr>
          <p:cNvSpPr txBox="1"/>
          <p:nvPr/>
        </p:nvSpPr>
        <p:spPr>
          <a:xfrm>
            <a:off x="243525" y="366600"/>
            <a:ext cx="3606580" cy="2474923"/>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en-US" sz="1800" dirty="0">
                <a:solidFill>
                  <a:schemeClr val="dk1"/>
                </a:solidFill>
                <a:latin typeface="Avenir"/>
                <a:ea typeface="Avenir"/>
                <a:cs typeface="Avenir"/>
                <a:sym typeface="Avenir"/>
              </a:rPr>
              <a:t>Maggie O’Connor</a:t>
            </a:r>
            <a:br>
              <a:rPr lang="en-US" sz="1800" dirty="0">
                <a:solidFill>
                  <a:schemeClr val="dk1"/>
                </a:solidFill>
                <a:latin typeface="Avenir"/>
                <a:ea typeface="Avenir"/>
                <a:cs typeface="Avenir"/>
                <a:sym typeface="Avenir"/>
              </a:rPr>
            </a:br>
            <a:r>
              <a:rPr lang="en-US" sz="1800" dirty="0">
                <a:solidFill>
                  <a:schemeClr val="dk1"/>
                </a:solidFill>
                <a:latin typeface="Avenir"/>
                <a:ea typeface="Avenir"/>
                <a:cs typeface="Avenir"/>
                <a:sym typeface="Avenir"/>
              </a:rPr>
              <a:t>NASCO Properties</a:t>
            </a:r>
            <a:br>
              <a:rPr lang="en-US" sz="1800" dirty="0">
                <a:solidFill>
                  <a:schemeClr val="dk1"/>
                </a:solidFill>
                <a:latin typeface="Avenir"/>
                <a:ea typeface="Avenir"/>
                <a:cs typeface="Avenir"/>
                <a:sym typeface="Avenir"/>
              </a:rPr>
            </a:br>
            <a:r>
              <a:rPr lang="en-US" sz="1800" dirty="0" err="1">
                <a:solidFill>
                  <a:schemeClr val="dk1"/>
                </a:solidFill>
                <a:latin typeface="Avenir"/>
                <a:ea typeface="Avenir"/>
                <a:cs typeface="Avenir"/>
                <a:sym typeface="Avenir"/>
              </a:rPr>
              <a:t>maggie@nasco.coop</a:t>
            </a:r>
            <a:br>
              <a:rPr lang="en-US" sz="1800" dirty="0">
                <a:solidFill>
                  <a:schemeClr val="dk1"/>
                </a:solidFill>
                <a:latin typeface="Avenir"/>
                <a:ea typeface="Avenir"/>
                <a:cs typeface="Avenir"/>
                <a:sym typeface="Avenir"/>
              </a:rPr>
            </a:br>
            <a:endParaRPr lang="en-US" sz="1800" dirty="0">
              <a:solidFill>
                <a:schemeClr val="dk1"/>
              </a:solidFill>
              <a:latin typeface="Avenir"/>
              <a:ea typeface="Avenir"/>
              <a:cs typeface="Avenir"/>
              <a:sym typeface="Avenir"/>
            </a:endParaRPr>
          </a:p>
          <a:p>
            <a:pPr marL="0" lvl="0" indent="0" algn="l" rtl="0">
              <a:lnSpc>
                <a:spcPct val="115000"/>
              </a:lnSpc>
              <a:spcBef>
                <a:spcPts val="0"/>
              </a:spcBef>
              <a:spcAft>
                <a:spcPts val="0"/>
              </a:spcAft>
              <a:buNone/>
            </a:pPr>
            <a:r>
              <a:rPr lang="en-US" sz="1800" dirty="0">
                <a:solidFill>
                  <a:schemeClr val="dk1"/>
                </a:solidFill>
                <a:latin typeface="Avenir"/>
                <a:ea typeface="Avenir"/>
                <a:cs typeface="Avenir"/>
                <a:sym typeface="Avenir"/>
              </a:rPr>
              <a:t>West Foster</a:t>
            </a:r>
          </a:p>
          <a:p>
            <a:pPr marL="0" lvl="0" indent="0" algn="l" rtl="0">
              <a:lnSpc>
                <a:spcPct val="115000"/>
              </a:lnSpc>
              <a:spcBef>
                <a:spcPts val="0"/>
              </a:spcBef>
              <a:spcAft>
                <a:spcPts val="0"/>
              </a:spcAft>
              <a:buNone/>
            </a:pPr>
            <a:r>
              <a:rPr lang="en-US" sz="1800" dirty="0">
                <a:solidFill>
                  <a:schemeClr val="dk1"/>
                </a:solidFill>
                <a:latin typeface="Avenir"/>
                <a:ea typeface="Avenir"/>
                <a:cs typeface="Avenir"/>
                <a:sym typeface="Avenir"/>
              </a:rPr>
              <a:t>Scholz Nonprofit Law</a:t>
            </a:r>
          </a:p>
          <a:p>
            <a:pPr marL="0" lvl="0" indent="0" algn="l" rtl="0">
              <a:lnSpc>
                <a:spcPct val="115000"/>
              </a:lnSpc>
              <a:spcBef>
                <a:spcPts val="0"/>
              </a:spcBef>
              <a:spcAft>
                <a:spcPts val="0"/>
              </a:spcAft>
              <a:buNone/>
            </a:pPr>
            <a:r>
              <a:rPr lang="en-US" sz="1800" dirty="0" err="1">
                <a:solidFill>
                  <a:schemeClr val="dk1"/>
                </a:solidFill>
                <a:latin typeface="Avenir"/>
                <a:ea typeface="Avenir"/>
                <a:cs typeface="Avenir"/>
                <a:sym typeface="Avenir"/>
              </a:rPr>
              <a:t>west@scholznonprofitlaw.com</a:t>
            </a:r>
            <a:endParaRPr lang="en-US" sz="1800" dirty="0">
              <a:solidFill>
                <a:schemeClr val="dk1"/>
              </a:solidFill>
              <a:latin typeface="Avenir"/>
              <a:ea typeface="Avenir"/>
              <a:cs typeface="Avenir"/>
              <a:sym typeface="Aveni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5"/>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dirty="0"/>
              <a:t>Incorporation</a:t>
            </a:r>
            <a:endParaRPr sz="4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7B97B-4CAF-DB43-8712-0EB74943ABCD}"/>
              </a:ext>
            </a:extLst>
          </p:cNvPr>
          <p:cNvSpPr>
            <a:spLocks noGrp="1"/>
          </p:cNvSpPr>
          <p:nvPr>
            <p:ph type="title"/>
          </p:nvPr>
        </p:nvSpPr>
        <p:spPr/>
        <p:txBody>
          <a:bodyPr/>
          <a:lstStyle/>
          <a:p>
            <a:r>
              <a:rPr lang="en-US" dirty="0"/>
              <a:t>Definitions</a:t>
            </a:r>
          </a:p>
        </p:txBody>
      </p:sp>
      <p:sp>
        <p:nvSpPr>
          <p:cNvPr id="4" name="Subtitle 3">
            <a:extLst>
              <a:ext uri="{FF2B5EF4-FFF2-40B4-BE49-F238E27FC236}">
                <a16:creationId xmlns:a16="http://schemas.microsoft.com/office/drawing/2014/main" id="{C86A96D2-9E9A-AE4B-B261-6FE76C2ED090}"/>
              </a:ext>
            </a:extLst>
          </p:cNvPr>
          <p:cNvSpPr>
            <a:spLocks noGrp="1"/>
          </p:cNvSpPr>
          <p:nvPr>
            <p:ph type="subTitle" idx="1"/>
          </p:nvPr>
        </p:nvSpPr>
        <p:spPr/>
        <p:txBody>
          <a:bodyPr/>
          <a:lstStyle/>
          <a:p>
            <a:endParaRPr lang="en-US" dirty="0"/>
          </a:p>
        </p:txBody>
      </p:sp>
      <p:sp>
        <p:nvSpPr>
          <p:cNvPr id="5" name="Text Placeholder 4">
            <a:extLst>
              <a:ext uri="{FF2B5EF4-FFF2-40B4-BE49-F238E27FC236}">
                <a16:creationId xmlns:a16="http://schemas.microsoft.com/office/drawing/2014/main" id="{448C811A-DE8F-5C41-9D60-A8E10C43F3D7}"/>
              </a:ext>
            </a:extLst>
          </p:cNvPr>
          <p:cNvSpPr>
            <a:spLocks noGrp="1"/>
          </p:cNvSpPr>
          <p:nvPr>
            <p:ph type="body" idx="2"/>
          </p:nvPr>
        </p:nvSpPr>
        <p:spPr/>
        <p:txBody>
          <a:bodyPr/>
          <a:lstStyle/>
          <a:p>
            <a:r>
              <a:rPr lang="en-US" sz="1400" u="sng" dirty="0"/>
              <a:t>Incorporation</a:t>
            </a:r>
            <a:r>
              <a:rPr lang="en-US" sz="1400" dirty="0"/>
              <a:t> is the process by which a person or group of persons creates a new legal entity.</a:t>
            </a:r>
          </a:p>
          <a:p>
            <a:endParaRPr lang="en-US" sz="1400" dirty="0"/>
          </a:p>
          <a:p>
            <a:r>
              <a:rPr lang="en-US" sz="1400" dirty="0"/>
              <a:t>A </a:t>
            </a:r>
            <a:r>
              <a:rPr lang="en-US" sz="1400" u="sng" dirty="0"/>
              <a:t>legal entity</a:t>
            </a:r>
            <a:r>
              <a:rPr lang="en-US" sz="1400" dirty="0"/>
              <a:t> is an independent organization that has legal rights and responsibilities. It can have debts and own things.</a:t>
            </a:r>
          </a:p>
          <a:p>
            <a:endParaRPr lang="en-US" sz="1400" dirty="0"/>
          </a:p>
          <a:p>
            <a:r>
              <a:rPr lang="en-US" sz="1400" dirty="0"/>
              <a:t>Legal entities are controlled by their </a:t>
            </a:r>
            <a:r>
              <a:rPr lang="en-US" sz="1400" u="sng" dirty="0"/>
              <a:t>Members or Shareholders</a:t>
            </a:r>
            <a:r>
              <a:rPr lang="en-US" sz="1400" dirty="0"/>
              <a:t>. </a:t>
            </a:r>
          </a:p>
          <a:p>
            <a:endParaRPr lang="en-US" sz="1400" u="sng" dirty="0"/>
          </a:p>
          <a:p>
            <a:r>
              <a:rPr lang="en-US" sz="1400" u="sng" dirty="0"/>
              <a:t>Articles of Incorporation</a:t>
            </a:r>
            <a:r>
              <a:rPr lang="en-US" sz="1400" dirty="0"/>
              <a:t> are a document filed with the government that defines and establishes the legal entity.</a:t>
            </a:r>
          </a:p>
        </p:txBody>
      </p:sp>
    </p:spTree>
    <p:extLst>
      <p:ext uri="{BB962C8B-B14F-4D97-AF65-F5344CB8AC3E}">
        <p14:creationId xmlns:p14="http://schemas.microsoft.com/office/powerpoint/2010/main" val="1200282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D415A-3A3E-7E4F-98DA-0F19D0D30724}"/>
              </a:ext>
            </a:extLst>
          </p:cNvPr>
          <p:cNvSpPr>
            <a:spLocks noGrp="1"/>
          </p:cNvSpPr>
          <p:nvPr>
            <p:ph type="title"/>
          </p:nvPr>
        </p:nvSpPr>
        <p:spPr>
          <a:xfrm>
            <a:off x="265500" y="1830475"/>
            <a:ext cx="4045200" cy="1482300"/>
          </a:xfrm>
        </p:spPr>
        <p:txBody>
          <a:bodyPr/>
          <a:lstStyle/>
          <a:p>
            <a:r>
              <a:rPr lang="en-US" dirty="0"/>
              <a:t>Why Incorporate?</a:t>
            </a:r>
          </a:p>
        </p:txBody>
      </p:sp>
      <p:sp>
        <p:nvSpPr>
          <p:cNvPr id="4" name="Text Placeholder 3">
            <a:extLst>
              <a:ext uri="{FF2B5EF4-FFF2-40B4-BE49-F238E27FC236}">
                <a16:creationId xmlns:a16="http://schemas.microsoft.com/office/drawing/2014/main" id="{35DA5F83-8EB1-9A48-AD0C-A9B3A040AE7B}"/>
              </a:ext>
            </a:extLst>
          </p:cNvPr>
          <p:cNvSpPr>
            <a:spLocks noGrp="1"/>
          </p:cNvSpPr>
          <p:nvPr>
            <p:ph type="body" idx="2"/>
          </p:nvPr>
        </p:nvSpPr>
        <p:spPr/>
        <p:txBody>
          <a:bodyPr/>
          <a:lstStyle/>
          <a:p>
            <a:r>
              <a:rPr lang="en-US" dirty="0"/>
              <a:t>Without incorporating, your Co-op doesn’t legally exist! </a:t>
            </a:r>
            <a:br>
              <a:rPr lang="en-US" dirty="0"/>
            </a:br>
            <a:r>
              <a:rPr lang="en-US" dirty="0"/>
              <a:t>(or, worse, may exist as a partnership)</a:t>
            </a:r>
          </a:p>
        </p:txBody>
      </p:sp>
    </p:spTree>
    <p:extLst>
      <p:ext uri="{BB962C8B-B14F-4D97-AF65-F5344CB8AC3E}">
        <p14:creationId xmlns:p14="http://schemas.microsoft.com/office/powerpoint/2010/main" val="2929666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D415A-3A3E-7E4F-98DA-0F19D0D30724}"/>
              </a:ext>
            </a:extLst>
          </p:cNvPr>
          <p:cNvSpPr>
            <a:spLocks noGrp="1"/>
          </p:cNvSpPr>
          <p:nvPr>
            <p:ph type="title"/>
          </p:nvPr>
        </p:nvSpPr>
        <p:spPr>
          <a:xfrm>
            <a:off x="265500" y="1830475"/>
            <a:ext cx="4045200" cy="1482300"/>
          </a:xfrm>
        </p:spPr>
        <p:txBody>
          <a:bodyPr/>
          <a:lstStyle/>
          <a:p>
            <a:r>
              <a:rPr lang="en-US" dirty="0"/>
              <a:t>What Does Incorporating Do?</a:t>
            </a:r>
          </a:p>
        </p:txBody>
      </p:sp>
      <p:sp>
        <p:nvSpPr>
          <p:cNvPr id="4" name="Text Placeholder 3">
            <a:extLst>
              <a:ext uri="{FF2B5EF4-FFF2-40B4-BE49-F238E27FC236}">
                <a16:creationId xmlns:a16="http://schemas.microsoft.com/office/drawing/2014/main" id="{35DA5F83-8EB1-9A48-AD0C-A9B3A040AE7B}"/>
              </a:ext>
            </a:extLst>
          </p:cNvPr>
          <p:cNvSpPr>
            <a:spLocks noGrp="1"/>
          </p:cNvSpPr>
          <p:nvPr>
            <p:ph type="body" idx="2"/>
          </p:nvPr>
        </p:nvSpPr>
        <p:spPr/>
        <p:txBody>
          <a:bodyPr/>
          <a:lstStyle/>
          <a:p>
            <a:r>
              <a:rPr lang="en-US" dirty="0"/>
              <a:t>Creates an entity that can enter into contracts and own things</a:t>
            </a:r>
          </a:p>
          <a:p>
            <a:endParaRPr lang="en-US" dirty="0"/>
          </a:p>
          <a:p>
            <a:r>
              <a:rPr lang="en-US" dirty="0"/>
              <a:t>Allows the entity to last beyond your personal involvement</a:t>
            </a:r>
          </a:p>
          <a:p>
            <a:endParaRPr lang="en-US" dirty="0"/>
          </a:p>
          <a:p>
            <a:r>
              <a:rPr lang="en-US" dirty="0"/>
              <a:t>Provides limitations on personal liability</a:t>
            </a:r>
          </a:p>
        </p:txBody>
      </p:sp>
    </p:spTree>
    <p:extLst>
      <p:ext uri="{BB962C8B-B14F-4D97-AF65-F5344CB8AC3E}">
        <p14:creationId xmlns:p14="http://schemas.microsoft.com/office/powerpoint/2010/main" val="4102870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6"/>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dirty="0"/>
              <a:t>The Incorporation Process</a:t>
            </a:r>
            <a:endParaRPr sz="4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E9B40-6E25-9040-AB18-FF7BE17FABCE}"/>
              </a:ext>
            </a:extLst>
          </p:cNvPr>
          <p:cNvSpPr>
            <a:spLocks noGrp="1"/>
          </p:cNvSpPr>
          <p:nvPr>
            <p:ph type="title"/>
          </p:nvPr>
        </p:nvSpPr>
        <p:spPr/>
        <p:txBody>
          <a:bodyPr/>
          <a:lstStyle/>
          <a:p>
            <a:r>
              <a:rPr lang="en-US" dirty="0"/>
              <a:t>Steps to Incorporation</a:t>
            </a:r>
          </a:p>
        </p:txBody>
      </p:sp>
      <p:sp>
        <p:nvSpPr>
          <p:cNvPr id="4" name="Text Placeholder 3">
            <a:extLst>
              <a:ext uri="{FF2B5EF4-FFF2-40B4-BE49-F238E27FC236}">
                <a16:creationId xmlns:a16="http://schemas.microsoft.com/office/drawing/2014/main" id="{15F1CA76-477A-854E-A9DB-52304D12BB47}"/>
              </a:ext>
            </a:extLst>
          </p:cNvPr>
          <p:cNvSpPr>
            <a:spLocks noGrp="1"/>
          </p:cNvSpPr>
          <p:nvPr>
            <p:ph type="body" idx="2"/>
          </p:nvPr>
        </p:nvSpPr>
        <p:spPr/>
        <p:txBody>
          <a:bodyPr/>
          <a:lstStyle/>
          <a:p>
            <a:pPr marL="114300" indent="0">
              <a:buNone/>
            </a:pPr>
            <a:r>
              <a:rPr lang="en-US" dirty="0"/>
              <a:t>Preparation Steps</a:t>
            </a:r>
          </a:p>
          <a:p>
            <a:r>
              <a:rPr lang="en-US" dirty="0"/>
              <a:t>Find a group of people</a:t>
            </a:r>
          </a:p>
          <a:p>
            <a:r>
              <a:rPr lang="en-US" dirty="0"/>
              <a:t>Define a mission</a:t>
            </a:r>
          </a:p>
          <a:p>
            <a:r>
              <a:rPr lang="en-US" dirty="0"/>
              <a:t>Research legal structure and choose one</a:t>
            </a:r>
          </a:p>
          <a:p>
            <a:r>
              <a:rPr lang="en-US" dirty="0"/>
              <a:t>Decide if you want tax exemption</a:t>
            </a:r>
          </a:p>
          <a:p>
            <a:pPr marL="114300" indent="0">
              <a:buNone/>
            </a:pPr>
            <a:r>
              <a:rPr lang="en-US" dirty="0"/>
              <a:t>Incorporation Steps</a:t>
            </a:r>
          </a:p>
          <a:p>
            <a:r>
              <a:rPr lang="en-US" dirty="0"/>
              <a:t>Draft Articles of Incorporation</a:t>
            </a:r>
          </a:p>
          <a:p>
            <a:r>
              <a:rPr lang="en-US" dirty="0"/>
              <a:t>File Articles with the Government</a:t>
            </a:r>
          </a:p>
          <a:p>
            <a:r>
              <a:rPr lang="en-US" dirty="0"/>
              <a:t>Draft Bylaws</a:t>
            </a:r>
          </a:p>
          <a:p>
            <a:r>
              <a:rPr lang="en-US" dirty="0"/>
              <a:t>Draft Policies &amp; Operating Documents</a:t>
            </a:r>
          </a:p>
          <a:p>
            <a:endParaRPr lang="en-US" dirty="0"/>
          </a:p>
        </p:txBody>
      </p:sp>
    </p:spTree>
    <p:extLst>
      <p:ext uri="{BB962C8B-B14F-4D97-AF65-F5344CB8AC3E}">
        <p14:creationId xmlns:p14="http://schemas.microsoft.com/office/powerpoint/2010/main" val="3214633361"/>
      </p:ext>
    </p:extLst>
  </p:cSld>
  <p:clrMapOvr>
    <a:masterClrMapping/>
  </p:clrMapOvr>
</p:sld>
</file>

<file path=ppt/theme/theme1.xml><?xml version="1.0" encoding="utf-8"?>
<a:theme xmlns:a="http://schemas.openxmlformats.org/drawingml/2006/main" name="NASCO Template">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32232</TotalTime>
  <Words>1641</Words>
  <Application>Microsoft Macintosh PowerPoint</Application>
  <PresentationFormat>On-screen Show (16:9)</PresentationFormat>
  <Paragraphs>207</Paragraphs>
  <Slides>39</Slides>
  <Notes>34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39</vt:i4>
      </vt:variant>
    </vt:vector>
  </HeadingPairs>
  <TitlesOfParts>
    <vt:vector size="42" baseType="lpstr">
      <vt:lpstr>Arial</vt:lpstr>
      <vt:lpstr>Avenir</vt:lpstr>
      <vt:lpstr>NASCO Template</vt:lpstr>
      <vt:lpstr>Incorporation &amp; Bylaws</vt:lpstr>
      <vt:lpstr>Overview</vt:lpstr>
      <vt:lpstr>Session Overview</vt:lpstr>
      <vt:lpstr>Incorporation</vt:lpstr>
      <vt:lpstr>Definitions</vt:lpstr>
      <vt:lpstr>Why Incorporate?</vt:lpstr>
      <vt:lpstr>What Does Incorporating Do?</vt:lpstr>
      <vt:lpstr>The Incorporation Process</vt:lpstr>
      <vt:lpstr>Steps to Incorporation</vt:lpstr>
      <vt:lpstr>Finding the Incorporators</vt:lpstr>
      <vt:lpstr>Core Group</vt:lpstr>
      <vt:lpstr>Defining a Mission</vt:lpstr>
      <vt:lpstr>Form Follows Function</vt:lpstr>
      <vt:lpstr>Articles of Incorporation</vt:lpstr>
      <vt:lpstr>Definition</vt:lpstr>
      <vt:lpstr>Key Parts</vt:lpstr>
      <vt:lpstr>Types of Legal Entity – Not always “Co-op”</vt:lpstr>
      <vt:lpstr>(Canada – Specific)</vt:lpstr>
      <vt:lpstr>(U.S. – Specific)</vt:lpstr>
      <vt:lpstr>Choosing A Name</vt:lpstr>
      <vt:lpstr>Stock vs Non-Stock</vt:lpstr>
      <vt:lpstr>What about Member Shares?</vt:lpstr>
      <vt:lpstr>Members</vt:lpstr>
      <vt:lpstr>Purpose</vt:lpstr>
      <vt:lpstr>Dissolution</vt:lpstr>
      <vt:lpstr>Comply with State/Provincial Laws</vt:lpstr>
      <vt:lpstr>Comply with IRS or CRA Requirements</vt:lpstr>
      <vt:lpstr>Bylaws</vt:lpstr>
      <vt:lpstr>Bylaws Definitions</vt:lpstr>
      <vt:lpstr>The “Constitution” of the Co-op</vt:lpstr>
      <vt:lpstr>The parts that make a co-op</vt:lpstr>
      <vt:lpstr>Board and Officer Roles</vt:lpstr>
      <vt:lpstr>Planning for Growth</vt:lpstr>
      <vt:lpstr>Membership</vt:lpstr>
      <vt:lpstr>Care and Transparency</vt:lpstr>
      <vt:lpstr>Other Documents</vt:lpstr>
      <vt:lpstr>Policy Manuals</vt:lpstr>
      <vt:lpstr>Member Leases</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Incorporation &amp; Bylaws</dc:title>
  <cp:lastModifiedBy>West Foster</cp:lastModifiedBy>
  <cp:revision>57</cp:revision>
  <dcterms:modified xsi:type="dcterms:W3CDTF">2025-09-30T12:25:50Z</dcterms:modified>
</cp:coreProperties>
</file>