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5143500" cx="9144000"/>
  <p:notesSz cx="6858000" cy="9144000"/>
  <p:embeddedFontLst>
    <p:embeddedFont>
      <p:font typeface="Play"/>
      <p:regular r:id="rId55"/>
      <p:bold r:id="rId56"/>
    </p:embeddedFont>
    <p:embeddedFont>
      <p:font typeface="Economica"/>
      <p:regular r:id="rId57"/>
      <p:bold r:id="rId58"/>
      <p:italic r:id="rId59"/>
      <p:boldItalic r:id="rId60"/>
    </p:embeddedFont>
    <p:embeddedFont>
      <p:font typeface="Poppins"/>
      <p:regular r:id="rId61"/>
      <p:bold r:id="rId62"/>
      <p:italic r:id="rId63"/>
      <p:boldItalic r:id="rId64"/>
    </p:embeddedFont>
    <p:embeddedFont>
      <p:font typeface="Poppins SemiBold"/>
      <p:regular r:id="rId65"/>
      <p:bold r:id="rId66"/>
      <p:italic r:id="rId67"/>
      <p:boldItalic r:id="rId68"/>
    </p:embeddedFont>
    <p:embeddedFont>
      <p:font typeface="Open Sans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OpenSans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OpenSans-italic.fntdata"/><Relationship Id="rId70" Type="http://schemas.openxmlformats.org/officeDocument/2006/relationships/font" Target="fonts/OpenSans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oppins-bold.fntdata"/><Relationship Id="rId61" Type="http://schemas.openxmlformats.org/officeDocument/2006/relationships/font" Target="fonts/Poppins-regular.fntdata"/><Relationship Id="rId20" Type="http://schemas.openxmlformats.org/officeDocument/2006/relationships/slide" Target="slides/slide14.xml"/><Relationship Id="rId64" Type="http://schemas.openxmlformats.org/officeDocument/2006/relationships/font" Target="fonts/Poppins-boldItalic.fntdata"/><Relationship Id="rId63" Type="http://schemas.openxmlformats.org/officeDocument/2006/relationships/font" Target="fonts/Poppins-italic.fntdata"/><Relationship Id="rId22" Type="http://schemas.openxmlformats.org/officeDocument/2006/relationships/slide" Target="slides/slide16.xml"/><Relationship Id="rId66" Type="http://schemas.openxmlformats.org/officeDocument/2006/relationships/font" Target="fonts/PoppinsSemiBold-bold.fntdata"/><Relationship Id="rId21" Type="http://schemas.openxmlformats.org/officeDocument/2006/relationships/slide" Target="slides/slide15.xml"/><Relationship Id="rId65" Type="http://schemas.openxmlformats.org/officeDocument/2006/relationships/font" Target="fonts/PoppinsSemiBold-regular.fntdata"/><Relationship Id="rId24" Type="http://schemas.openxmlformats.org/officeDocument/2006/relationships/slide" Target="slides/slide18.xml"/><Relationship Id="rId68" Type="http://schemas.openxmlformats.org/officeDocument/2006/relationships/font" Target="fonts/PoppinsSemiBold-boldItalic.fntdata"/><Relationship Id="rId23" Type="http://schemas.openxmlformats.org/officeDocument/2006/relationships/slide" Target="slides/slide17.xml"/><Relationship Id="rId67" Type="http://schemas.openxmlformats.org/officeDocument/2006/relationships/font" Target="fonts/PoppinsSemiBold-italic.fntdata"/><Relationship Id="rId60" Type="http://schemas.openxmlformats.org/officeDocument/2006/relationships/font" Target="fonts/Economica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OpenSans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Play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Economica-regular.fntdata"/><Relationship Id="rId12" Type="http://schemas.openxmlformats.org/officeDocument/2006/relationships/slide" Target="slides/slide6.xml"/><Relationship Id="rId56" Type="http://schemas.openxmlformats.org/officeDocument/2006/relationships/font" Target="fonts/Play-bold.fntdata"/><Relationship Id="rId15" Type="http://schemas.openxmlformats.org/officeDocument/2006/relationships/slide" Target="slides/slide9.xml"/><Relationship Id="rId59" Type="http://schemas.openxmlformats.org/officeDocument/2006/relationships/font" Target="fonts/Economica-italic.fntdata"/><Relationship Id="rId14" Type="http://schemas.openxmlformats.org/officeDocument/2006/relationships/slide" Target="slides/slide8.xml"/><Relationship Id="rId58" Type="http://schemas.openxmlformats.org/officeDocument/2006/relationships/font" Target="fonts/Economic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75e89afb8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675e89afb8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aca34ccf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32aca34ccf8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aca34ccf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32aca34ccf8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aca34ccf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g32aca34ccf8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aca34ccf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32aca34ccf8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2aca34ccf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32aca34ccf8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aca34ccf8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g32aca34ccf8_0_2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aca34ccf8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32aca34ccf8_0_2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aca34ccf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g32aca34ccf8_0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58973748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c58973748f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58973748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c58973748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aca34ccf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2aca34ccf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c58973748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c58973748f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58973748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c58973748f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c58973748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c58973748f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675e89afb8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2675e89afb8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279f8f7326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3279f8f732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79f8f7326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279f8f732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79f8f7326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g3279f8f732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3279f8f7326_0_29:notes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1/2/2025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g3279f8f7326_0_2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79f8f7326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g3279f8f73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279f8f7326_0_47:notes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1/2/2025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g3279f8f7326_0_4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279f8f7326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Google Shape;483;g3279f8f732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3279f8f7326_0_62:notes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1/2/2025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g3279f8f7326_0_6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79f8f7326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Google Shape;496;g3279f8f732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3279f8f7326_0_74:notes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1/2/2025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g3279f8f7326_0_7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aca34ccf8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2aca34ccf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279f8f732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Google Shape;508;g3279f8f732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3279f8f7326_0_85:notes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1/2/2025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g3279f8f7326_0_8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27e705fa9c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27e705fa9c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27e705fa9c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27e705fa9c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75e89afb8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2675e89afb8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675e89afb8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2675e89afb8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675e89afb8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675e89afb8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27e705fa9c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27e705fa9c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27e705fa9c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327e705fa9c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2aca34ccf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6" name="Google Shape;566;g32aca34ccf8_0_3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27e705fa9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g327e705fa9c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aca34ccf8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2aca34cc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2aca34ccf8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8" name="Google Shape;578;g32aca34ccf8_0_3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2aca34ccf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4" name="Google Shape;584;g32aca34ccf8_0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2aca34ccf8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0" name="Google Shape;590;g32aca34ccf8_0_3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2aca34ccf8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6" name="Google Shape;596;g32aca34ccf8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2aca34ccf8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2aca34ccf8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279f8f732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279f8f73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279f8f73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279f8f73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aca34ccf8_0_3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32aca34ccf8_0_3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27e705fa9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327e705fa9c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79c1e30e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79c1e30e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5897374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5897374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aca34ccf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32aca34ccf8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79c1e30e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79c1e30e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aca34ccf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32aca34ccf8_0_3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768097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128000" y="4853028"/>
            <a:ext cx="730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768096" y="353632"/>
            <a:ext cx="32919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wentieth Century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286250" y="617220"/>
            <a:ext cx="42588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048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768096" y="1693129"/>
            <a:ext cx="32919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768097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128000" y="4853028"/>
            <a:ext cx="730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■"/>
              <a:defRPr sz="1350"/>
            </a:lvl6pPr>
            <a:lvl7pPr indent="-314325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  <a:defRPr sz="1350"/>
            </a:lvl7pPr>
            <a:lvl8pPr indent="-314325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  <a:defRPr sz="1350"/>
            </a:lvl8pPr>
            <a:lvl9pPr indent="-314325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50"/>
              <a:buChar char="■"/>
              <a:defRPr sz="1350"/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■"/>
              <a:defRPr sz="1350"/>
            </a:lvl6pPr>
            <a:lvl7pPr indent="-314325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  <a:defRPr sz="1350"/>
            </a:lvl7pPr>
            <a:lvl8pPr indent="-314325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  <a:defRPr sz="1350"/>
            </a:lvl8pPr>
            <a:lvl9pPr indent="-314325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50"/>
              <a:buChar char="■"/>
              <a:defRPr sz="1350"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2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0" name="Google Shape;130;p2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8" name="Google Shape;13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8.jp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hyperlink" Target="http://en.wikipedia.org/wiki/File:Floridas_natural_logo.PNG" TargetMode="External"/><Relationship Id="rId13" Type="http://schemas.openxmlformats.org/officeDocument/2006/relationships/image" Target="../media/image37.pn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landolakes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4.jpg"/><Relationship Id="rId15" Type="http://schemas.openxmlformats.org/officeDocument/2006/relationships/image" Target="../media/image30.png"/><Relationship Id="rId14" Type="http://schemas.openxmlformats.org/officeDocument/2006/relationships/hyperlink" Target="http://www.organicvalley.coop/newsroom/expo-west-2011/" TargetMode="External"/><Relationship Id="rId17" Type="http://schemas.openxmlformats.org/officeDocument/2006/relationships/image" Target="../media/image25.jpg"/><Relationship Id="rId16" Type="http://schemas.openxmlformats.org/officeDocument/2006/relationships/image" Target="../media/image23.png"/><Relationship Id="rId5" Type="http://schemas.openxmlformats.org/officeDocument/2006/relationships/image" Target="../media/image19.jpg"/><Relationship Id="rId19" Type="http://schemas.openxmlformats.org/officeDocument/2006/relationships/image" Target="../media/image22.png"/><Relationship Id="rId6" Type="http://schemas.openxmlformats.org/officeDocument/2006/relationships/hyperlink" Target="http://en.wikipedia.org/wiki/File:Welch%27s_logo.png" TargetMode="External"/><Relationship Id="rId18" Type="http://schemas.openxmlformats.org/officeDocument/2006/relationships/image" Target="../media/image34.jpg"/><Relationship Id="rId7" Type="http://schemas.openxmlformats.org/officeDocument/2006/relationships/image" Target="../media/image12.jpg"/><Relationship Id="rId8" Type="http://schemas.openxmlformats.org/officeDocument/2006/relationships/hyperlink" Target="http://en.wikipedia.org/wiki/File:Ocean_Spray_Logo.svg" TargetMode="External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jp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jpg"/><Relationship Id="rId8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en.wikipedia.org/wiki/File:Carpet_one_logo.png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41.png"/><Relationship Id="rId5" Type="http://schemas.openxmlformats.org/officeDocument/2006/relationships/image" Target="../media/image26.png"/><Relationship Id="rId6" Type="http://schemas.openxmlformats.org/officeDocument/2006/relationships/image" Target="../media/image39.jpg"/><Relationship Id="rId7" Type="http://schemas.openxmlformats.org/officeDocument/2006/relationships/image" Target="../media/image42.png"/><Relationship Id="rId8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jpg"/><Relationship Id="rId4" Type="http://schemas.openxmlformats.org/officeDocument/2006/relationships/image" Target="../media/image47.png"/><Relationship Id="rId5" Type="http://schemas.openxmlformats.org/officeDocument/2006/relationships/image" Target="../media/image36.jpg"/><Relationship Id="rId6" Type="http://schemas.openxmlformats.org/officeDocument/2006/relationships/image" Target="../media/image55.png"/><Relationship Id="rId7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0.jp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6926874" y="3082307"/>
            <a:ext cx="2038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4572000" y="1144550"/>
            <a:ext cx="43938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1F1F"/>
                </a:solidFill>
                <a:highlight>
                  <a:srgbClr val="FFFFFF"/>
                </a:highlight>
              </a:rPr>
              <a:t>Seeing the Elephant: </a:t>
            </a:r>
            <a:endParaRPr b="1"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1F1F1F"/>
                </a:solidFill>
                <a:highlight>
                  <a:srgbClr val="FFFFFF"/>
                </a:highlight>
              </a:rPr>
              <a:t>Cross-Sectoral Cooperative Awareness &amp; Education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Cathy Statz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</a:rPr>
              <a:t>Outreach Specialist</a:t>
            </a:r>
            <a:endParaRPr b="1"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International Centre for Co-operative Management, Saint Mary’s University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-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</a:rPr>
              <a:t>Cooperative Outreach Specialist</a:t>
            </a:r>
            <a:endParaRPr b="1"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NCBA CLUSA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37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233" name="Google Shape;233;p37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7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37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36" name="Google Shape;236;p37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7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37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Definition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302625" y="1797875"/>
            <a:ext cx="44112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A cooperative is an autonomous association of persons united voluntarily to meet their common economic, social and cultural needs and aspirations through a jointly-owned and democratically-controlled enterprise.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38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248" name="Google Shape;248;p38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8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38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51" name="Google Shape;251;p38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8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38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Definition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302625" y="1483857"/>
            <a:ext cx="46809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A cooperative is: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autonomous association </a:t>
            </a: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persons</a:t>
            </a: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united 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voluntarily </a:t>
            </a:r>
            <a:endParaRPr b="1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meet their common </a:t>
            </a:r>
            <a:endParaRPr b="1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economic, </a:t>
            </a:r>
            <a:endParaRPr b="0" i="1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social, and </a:t>
            </a:r>
            <a:endParaRPr b="0" i="1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cultural </a:t>
            </a:r>
            <a:endParaRPr b="0" i="1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needs and aspirations </a:t>
            </a:r>
            <a:endParaRPr b="1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through a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jointly-owned</a:t>
            </a: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democratically-controlled </a:t>
            </a:r>
            <a:endParaRPr b="1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39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263" name="Google Shape;263;p39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9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39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66" name="Google Shape;266;p39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9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39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Definition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302625" y="1483857"/>
            <a:ext cx="46809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A cooperative is: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an autonomous association of </a:t>
            </a: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persons</a:t>
            </a: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united voluntarily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to meet their common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economic, </a:t>
            </a:r>
            <a:endParaRPr b="0" i="1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social, and </a:t>
            </a:r>
            <a:endParaRPr b="0" i="1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cultural </a:t>
            </a:r>
            <a:endParaRPr b="0" i="1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needs and aspirations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through a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jointly-owned and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democratically-controlled </a:t>
            </a:r>
            <a:endParaRPr b="0" i="0" sz="16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r>
              <a:rPr b="0" i="0" lang="en" sz="16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40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278" name="Google Shape;278;p40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40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81" name="Google Shape;281;p40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40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Values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302625" y="1432113"/>
            <a:ext cx="4680900" cy="3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Cooperatives are based on the </a:t>
            </a:r>
            <a:r>
              <a:rPr b="0" i="1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 of 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self-help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self-responsibility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democracy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equality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equity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, and 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solidarity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In the tradition of their founders, cooperative members believe in the </a:t>
            </a:r>
            <a:r>
              <a:rPr b="0" i="1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ethical values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honesty, </a:t>
            </a:r>
            <a:endParaRPr b="1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openness, </a:t>
            </a:r>
            <a:endParaRPr b="1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social responsibility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endParaRPr b="0" i="0" sz="1400" u="none" cap="none" strike="noStrike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	caring for others</a:t>
            </a:r>
            <a:r>
              <a:rPr b="0" i="0" lang="en" sz="1400" u="none" cap="none" strike="noStrike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41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293" name="Google Shape;293;p41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1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41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96" name="Google Shape;296;p41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1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41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Principles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302625" y="1497638"/>
            <a:ext cx="4680900" cy="28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Cooperative Principles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Voluntary &amp; Open Membership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Democratic Member Control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Members' Economic Participation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Autonomy &amp; Independence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Education, Training and Information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Cooperation among Cooperatives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Concern for Community</a:t>
            </a:r>
            <a:endParaRPr sz="2000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42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308" name="Google Shape;308;p42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2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42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311" name="Google Shape;311;p42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2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42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Principles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302625" y="1497638"/>
            <a:ext cx="4680900" cy="28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Cooperative Principles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Voluntary &amp; Open Membership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Democratic Member Control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Members' Economic Participation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Autonomy &amp; Independence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800" u="none" cap="none" strike="noStrike">
                <a:solidFill>
                  <a:srgbClr val="000000"/>
                </a:solidFill>
              </a:rPr>
              <a:t>Education, Training and Information</a:t>
            </a:r>
            <a:endParaRPr b="1" i="0" sz="1800" u="none" cap="none" strike="noStrike">
              <a:solidFill>
                <a:srgbClr val="000000"/>
              </a:solidFill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Cooperation among Cooperatives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Concern for Community</a:t>
            </a:r>
            <a:endParaRPr sz="2000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5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43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323" name="Google Shape;323;p43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3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43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326" name="Google Shape;326;p43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3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43"/>
          <p:cNvSpPr/>
          <p:nvPr/>
        </p:nvSpPr>
        <p:spPr>
          <a:xfrm>
            <a:off x="5425077" y="2700638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302625" y="990158"/>
            <a:ext cx="355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Principles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302625" y="722188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3"/>
          <p:cNvSpPr txBox="1"/>
          <p:nvPr/>
        </p:nvSpPr>
        <p:spPr>
          <a:xfrm>
            <a:off x="302625" y="1497638"/>
            <a:ext cx="4680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Cooperative Principles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Voluntary &amp; Open Membership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Democratic Member Control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Members' Economic Participation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Autonomy &amp; Independence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" sz="1800" u="none" cap="none" strike="noStrike">
                <a:solidFill>
                  <a:srgbClr val="000000"/>
                </a:solidFill>
              </a:rPr>
              <a:t>Education, Training and Information</a:t>
            </a:r>
            <a:endParaRPr b="1" i="0" sz="1800" u="none" cap="none" strike="noStrike">
              <a:solidFill>
                <a:srgbClr val="000000"/>
              </a:solidFill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Cooperation among Cooperatives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1" marL="2921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Concern for Community</a:t>
            </a:r>
            <a:endParaRPr sz="2000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NB: There is a global review of the cooperative identity underway; this has happened about every 30 years since the “Rochdale Principles” were officially adopted by the ICA in 1937.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641" y="0"/>
            <a:ext cx="392436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44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338" name="Google Shape;338;p44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4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44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341" name="Google Shape;341;p44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4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44"/>
          <p:cNvSpPr txBox="1"/>
          <p:nvPr/>
        </p:nvSpPr>
        <p:spPr>
          <a:xfrm>
            <a:off x="285750" y="941083"/>
            <a:ext cx="3553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 Principle 5: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Education, Training,</a:t>
            </a: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Information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285750" y="673113"/>
            <a:ext cx="4557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4"/>
          <p:cNvSpPr txBox="1"/>
          <p:nvPr/>
        </p:nvSpPr>
        <p:spPr>
          <a:xfrm>
            <a:off x="285750" y="2452113"/>
            <a:ext cx="46908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Cooperatives provide education and training for their members, elected representatives, managers, and employees so they can contribute effectively to the development of their cooperatives.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inform the general public – </a:t>
            </a:r>
            <a:r>
              <a:rPr b="1" i="0" lang="en" sz="1600" u="none" cap="none" strike="noStrike">
                <a:solidFill>
                  <a:srgbClr val="000000"/>
                </a:solidFill>
              </a:rPr>
              <a:t>particularly young people and opinion leaders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about the nature and benefits of cooperation.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45"/>
          <p:cNvGrpSpPr/>
          <p:nvPr/>
        </p:nvGrpSpPr>
        <p:grpSpPr>
          <a:xfrm>
            <a:off x="0" y="-132478"/>
            <a:ext cx="2917109" cy="1669921"/>
            <a:chOff x="0" y="-66675"/>
            <a:chExt cx="2194800" cy="879600"/>
          </a:xfrm>
        </p:grpSpPr>
        <p:sp>
          <p:nvSpPr>
            <p:cNvPr id="351" name="Google Shape;351;p45"/>
            <p:cNvSpPr/>
            <p:nvPr/>
          </p:nvSpPr>
          <p:spPr>
            <a:xfrm>
              <a:off x="0" y="0"/>
              <a:ext cx="2194740" cy="812800"/>
            </a:xfrm>
            <a:custGeom>
              <a:rect b="b" l="l" r="r" t="t"/>
              <a:pathLst>
                <a:path extrusionOk="0" h="812800" w="2194740">
                  <a:moveTo>
                    <a:pt x="0" y="0"/>
                  </a:moveTo>
                  <a:lnTo>
                    <a:pt x="2194740" y="0"/>
                  </a:lnTo>
                  <a:lnTo>
                    <a:pt x="21947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52" name="Google Shape;352;p45"/>
            <p:cNvSpPr txBox="1"/>
            <p:nvPr/>
          </p:nvSpPr>
          <p:spPr>
            <a:xfrm>
              <a:off x="0" y="-66675"/>
              <a:ext cx="21948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45"/>
          <p:cNvGrpSpPr/>
          <p:nvPr/>
        </p:nvGrpSpPr>
        <p:grpSpPr>
          <a:xfrm>
            <a:off x="5812212" y="4502568"/>
            <a:ext cx="4950529" cy="1669921"/>
            <a:chOff x="0" y="-66675"/>
            <a:chExt cx="2607600" cy="879600"/>
          </a:xfrm>
        </p:grpSpPr>
        <p:sp>
          <p:nvSpPr>
            <p:cNvPr id="354" name="Google Shape;354;p45"/>
            <p:cNvSpPr/>
            <p:nvPr/>
          </p:nvSpPr>
          <p:spPr>
            <a:xfrm>
              <a:off x="0" y="0"/>
              <a:ext cx="2607574" cy="812800"/>
            </a:xfrm>
            <a:custGeom>
              <a:rect b="b" l="l" r="r" t="t"/>
              <a:pathLst>
                <a:path extrusionOk="0" h="812800" w="2607574">
                  <a:moveTo>
                    <a:pt x="0" y="0"/>
                  </a:moveTo>
                  <a:lnTo>
                    <a:pt x="2607574" y="0"/>
                  </a:lnTo>
                  <a:lnTo>
                    <a:pt x="26075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55" name="Google Shape;355;p45"/>
            <p:cNvSpPr txBox="1"/>
            <p:nvPr/>
          </p:nvSpPr>
          <p:spPr>
            <a:xfrm>
              <a:off x="0" y="-66675"/>
              <a:ext cx="26076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45"/>
          <p:cNvSpPr txBox="1"/>
          <p:nvPr/>
        </p:nvSpPr>
        <p:spPr>
          <a:xfrm>
            <a:off x="397813" y="529163"/>
            <a:ext cx="212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INFORMATION</a:t>
            </a:r>
            <a:endParaRPr sz="700"/>
          </a:p>
        </p:txBody>
      </p:sp>
      <p:sp>
        <p:nvSpPr>
          <p:cNvPr id="357" name="Google Shape;357;p45"/>
          <p:cNvSpPr txBox="1"/>
          <p:nvPr/>
        </p:nvSpPr>
        <p:spPr>
          <a:xfrm>
            <a:off x="3130800" y="268413"/>
            <a:ext cx="5796300" cy="4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 Guidance Notes on the Cooperative Principles: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“Information” is a duty to make sure that others who are members of the general public, but </a:t>
            </a: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particularly young people and opinion leaders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about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co-operative enterprise.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knowledge to be imparted by information is not just a marketing exercise about a co-operative or the services it provides, nor is it propaganda.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duty to inform the wider public about the values and principles-based nature of co-operative enterprise and the wider benefits to human society co-operative enterprise brings.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many co-operatives in too many countries ignore this responsibility.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8" name="Google Shape;358;p45"/>
          <p:cNvPicPr preferRelativeResize="0"/>
          <p:nvPr/>
        </p:nvPicPr>
        <p:blipFill rotWithShape="1">
          <a:blip r:embed="rId3">
            <a:alphaModFix/>
          </a:blip>
          <a:srcRect b="15028" l="24902" r="25862" t="21265"/>
          <a:stretch/>
        </p:blipFill>
        <p:spPr>
          <a:xfrm>
            <a:off x="553597" y="1982912"/>
            <a:ext cx="1809730" cy="234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46"/>
          <p:cNvGrpSpPr/>
          <p:nvPr/>
        </p:nvGrpSpPr>
        <p:grpSpPr>
          <a:xfrm>
            <a:off x="0" y="-132478"/>
            <a:ext cx="2917109" cy="1669921"/>
            <a:chOff x="0" y="-66675"/>
            <a:chExt cx="2194800" cy="879600"/>
          </a:xfrm>
        </p:grpSpPr>
        <p:sp>
          <p:nvSpPr>
            <p:cNvPr id="364" name="Google Shape;364;p46"/>
            <p:cNvSpPr/>
            <p:nvPr/>
          </p:nvSpPr>
          <p:spPr>
            <a:xfrm>
              <a:off x="0" y="0"/>
              <a:ext cx="2194740" cy="812800"/>
            </a:xfrm>
            <a:custGeom>
              <a:rect b="b" l="l" r="r" t="t"/>
              <a:pathLst>
                <a:path extrusionOk="0" h="812800" w="2194740">
                  <a:moveTo>
                    <a:pt x="0" y="0"/>
                  </a:moveTo>
                  <a:lnTo>
                    <a:pt x="2194740" y="0"/>
                  </a:lnTo>
                  <a:lnTo>
                    <a:pt x="21947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65" name="Google Shape;365;p46"/>
            <p:cNvSpPr txBox="1"/>
            <p:nvPr/>
          </p:nvSpPr>
          <p:spPr>
            <a:xfrm>
              <a:off x="0" y="-66675"/>
              <a:ext cx="21948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46"/>
          <p:cNvGrpSpPr/>
          <p:nvPr/>
        </p:nvGrpSpPr>
        <p:grpSpPr>
          <a:xfrm>
            <a:off x="5812212" y="4502568"/>
            <a:ext cx="4950529" cy="1669921"/>
            <a:chOff x="0" y="-66675"/>
            <a:chExt cx="2607600" cy="879600"/>
          </a:xfrm>
        </p:grpSpPr>
        <p:sp>
          <p:nvSpPr>
            <p:cNvPr id="367" name="Google Shape;367;p46"/>
            <p:cNvSpPr/>
            <p:nvPr/>
          </p:nvSpPr>
          <p:spPr>
            <a:xfrm>
              <a:off x="0" y="0"/>
              <a:ext cx="2607574" cy="812800"/>
            </a:xfrm>
            <a:custGeom>
              <a:rect b="b" l="l" r="r" t="t"/>
              <a:pathLst>
                <a:path extrusionOk="0" h="812800" w="2607574">
                  <a:moveTo>
                    <a:pt x="0" y="0"/>
                  </a:moveTo>
                  <a:lnTo>
                    <a:pt x="2607574" y="0"/>
                  </a:lnTo>
                  <a:lnTo>
                    <a:pt x="26075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68" name="Google Shape;368;p46"/>
            <p:cNvSpPr txBox="1"/>
            <p:nvPr/>
          </p:nvSpPr>
          <p:spPr>
            <a:xfrm>
              <a:off x="0" y="-66675"/>
              <a:ext cx="26076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46"/>
          <p:cNvSpPr txBox="1"/>
          <p:nvPr/>
        </p:nvSpPr>
        <p:spPr>
          <a:xfrm>
            <a:off x="397813" y="529163"/>
            <a:ext cx="212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TRAINING</a:t>
            </a:r>
            <a:endParaRPr sz="700"/>
          </a:p>
        </p:txBody>
      </p:sp>
      <p:sp>
        <p:nvSpPr>
          <p:cNvPr id="370" name="Google Shape;370;p46"/>
          <p:cNvSpPr txBox="1"/>
          <p:nvPr/>
        </p:nvSpPr>
        <p:spPr>
          <a:xfrm>
            <a:off x="3130800" y="268413"/>
            <a:ext cx="57963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 Guidance Notes on the Cooperative Principles: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“Training” is about developing the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skills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and employees need to run a co-operative in accordance with efficient and ethical business practices and to democratically control their co-operative business responsibly and transparently.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co-operatives there is also a need for training of employees and elected officers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run the business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co-operative efficiently in a competitive economy.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1" name="Google Shape;371;p46"/>
          <p:cNvPicPr preferRelativeResize="0"/>
          <p:nvPr/>
        </p:nvPicPr>
        <p:blipFill rotWithShape="1">
          <a:blip r:embed="rId3">
            <a:alphaModFix/>
          </a:blip>
          <a:srcRect b="0" l="-694" r="0" t="0"/>
          <a:stretch/>
        </p:blipFill>
        <p:spPr>
          <a:xfrm>
            <a:off x="367747" y="1989439"/>
            <a:ext cx="2181500" cy="198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165" name="Google Shape;16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528" y="-60102"/>
            <a:ext cx="6881100" cy="516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holding a stuffed animal&#10;&#10;Description automatically generated with low confidence"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765" y="-30826"/>
            <a:ext cx="2337729" cy="28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7176925" y="2939600"/>
            <a:ext cx="1837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u="none" cap="none" strike="noStrike">
                <a:solidFill>
                  <a:schemeClr val="dk1"/>
                </a:solidFill>
              </a:rPr>
              <a:t>Cathy, with a </a:t>
            </a:r>
            <a:r>
              <a:rPr lang="en">
                <a:solidFill>
                  <a:schemeClr val="dk1"/>
                </a:solidFill>
              </a:rPr>
              <a:t>door prize mug </a:t>
            </a:r>
            <a:r>
              <a:rPr i="0" lang="en" u="none" cap="none" strike="noStrike">
                <a:solidFill>
                  <a:schemeClr val="dk1"/>
                </a:solidFill>
              </a:rPr>
              <a:t>donated by Cenex (now CHS, Inc.</a:t>
            </a:r>
            <a:r>
              <a:rPr lang="en">
                <a:solidFill>
                  <a:schemeClr val="dk1"/>
                </a:solidFill>
              </a:rPr>
              <a:t>, the largest co-op in the USA) a</a:t>
            </a:r>
            <a:r>
              <a:rPr i="0" lang="en" u="none" cap="none" strike="noStrike">
                <a:solidFill>
                  <a:schemeClr val="dk1"/>
                </a:solidFill>
              </a:rPr>
              <a:t>t one of the </a:t>
            </a:r>
            <a:r>
              <a:rPr i="1" lang="en" u="none" cap="none" strike="noStrike">
                <a:solidFill>
                  <a:schemeClr val="dk1"/>
                </a:solidFill>
              </a:rPr>
              <a:t>gazillion</a:t>
            </a:r>
            <a:r>
              <a:rPr i="0" lang="en" u="none" cap="none" strike="noStrike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co-op or Farmers Union meetings she attended as a child.</a:t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-123355" y="3967935"/>
            <a:ext cx="70143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Cathy Statz</a:t>
            </a:r>
            <a:b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i="1" lang="en" sz="1600">
                <a:solidFill>
                  <a:schemeClr val="dk1"/>
                </a:solidFill>
                <a:highlight>
                  <a:schemeClr val="lt1"/>
                </a:highlight>
              </a:rPr>
              <a:t>NCBA CLUSA</a:t>
            </a:r>
            <a:r>
              <a:rPr i="1" lang="en" sz="1600">
                <a:solidFill>
                  <a:schemeClr val="dk1"/>
                </a:solidFill>
                <a:highlight>
                  <a:schemeClr val="lt1"/>
                </a:highlight>
              </a:rPr>
              <a:t> • Cooperative Development Foundation</a:t>
            </a:r>
            <a:endParaRPr i="1"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highlight>
                  <a:schemeClr val="lt1"/>
                </a:highlight>
              </a:rPr>
              <a:t>International Centre for Co-operative Management, Saint Mary’s University</a:t>
            </a:r>
            <a:endParaRPr i="1"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highlight>
                  <a:schemeClr val="lt1"/>
                </a:highlight>
              </a:rPr>
              <a:t>National Farmers Union • Ralph K. Morris Foundation</a:t>
            </a:r>
            <a:endParaRPr i="1"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6890941" y="3150634"/>
            <a:ext cx="237600" cy="577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47"/>
          <p:cNvGrpSpPr/>
          <p:nvPr/>
        </p:nvGrpSpPr>
        <p:grpSpPr>
          <a:xfrm>
            <a:off x="0" y="-132478"/>
            <a:ext cx="2917109" cy="1669921"/>
            <a:chOff x="0" y="-66675"/>
            <a:chExt cx="2194800" cy="879600"/>
          </a:xfrm>
        </p:grpSpPr>
        <p:sp>
          <p:nvSpPr>
            <p:cNvPr id="377" name="Google Shape;377;p47"/>
            <p:cNvSpPr/>
            <p:nvPr/>
          </p:nvSpPr>
          <p:spPr>
            <a:xfrm>
              <a:off x="0" y="0"/>
              <a:ext cx="2194740" cy="812800"/>
            </a:xfrm>
            <a:custGeom>
              <a:rect b="b" l="l" r="r" t="t"/>
              <a:pathLst>
                <a:path extrusionOk="0" h="812800" w="2194740">
                  <a:moveTo>
                    <a:pt x="0" y="0"/>
                  </a:moveTo>
                  <a:lnTo>
                    <a:pt x="2194740" y="0"/>
                  </a:lnTo>
                  <a:lnTo>
                    <a:pt x="21947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78" name="Google Shape;378;p47"/>
            <p:cNvSpPr txBox="1"/>
            <p:nvPr/>
          </p:nvSpPr>
          <p:spPr>
            <a:xfrm>
              <a:off x="0" y="-66675"/>
              <a:ext cx="21948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47"/>
          <p:cNvGrpSpPr/>
          <p:nvPr/>
        </p:nvGrpSpPr>
        <p:grpSpPr>
          <a:xfrm>
            <a:off x="5812212" y="4502568"/>
            <a:ext cx="4950529" cy="1669921"/>
            <a:chOff x="0" y="-66675"/>
            <a:chExt cx="2607600" cy="879600"/>
          </a:xfrm>
        </p:grpSpPr>
        <p:sp>
          <p:nvSpPr>
            <p:cNvPr id="380" name="Google Shape;380;p47"/>
            <p:cNvSpPr/>
            <p:nvPr/>
          </p:nvSpPr>
          <p:spPr>
            <a:xfrm>
              <a:off x="0" y="0"/>
              <a:ext cx="2607574" cy="812800"/>
            </a:xfrm>
            <a:custGeom>
              <a:rect b="b" l="l" r="r" t="t"/>
              <a:pathLst>
                <a:path extrusionOk="0" h="812800" w="2607574">
                  <a:moveTo>
                    <a:pt x="0" y="0"/>
                  </a:moveTo>
                  <a:lnTo>
                    <a:pt x="2607574" y="0"/>
                  </a:lnTo>
                  <a:lnTo>
                    <a:pt x="26075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81" name="Google Shape;381;p47"/>
            <p:cNvSpPr txBox="1"/>
            <p:nvPr/>
          </p:nvSpPr>
          <p:spPr>
            <a:xfrm>
              <a:off x="0" y="-66675"/>
              <a:ext cx="26076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47"/>
          <p:cNvSpPr txBox="1"/>
          <p:nvPr/>
        </p:nvSpPr>
        <p:spPr>
          <a:xfrm>
            <a:off x="397813" y="529163"/>
            <a:ext cx="212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EDUCATION</a:t>
            </a:r>
            <a:endParaRPr sz="700"/>
          </a:p>
        </p:txBody>
      </p:sp>
      <p:sp>
        <p:nvSpPr>
          <p:cNvPr id="383" name="Google Shape;383;p47"/>
          <p:cNvSpPr txBox="1"/>
          <p:nvPr/>
        </p:nvSpPr>
        <p:spPr>
          <a:xfrm>
            <a:off x="3130800" y="268413"/>
            <a:ext cx="57963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 Guidance Notes on the Cooperative Principles: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“Education” is about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Co-operative Principles and Values and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how to apply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 in the day-to-day operations of a co-operative business.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also concerned with the wider education offered to members for their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development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3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Co-operative education involves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the minds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members, elected leaders, managers and employees so that they comprehend fully the complexity and richness of co-operative thought and action and its social impact.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4" name="Google Shape;384;p47"/>
          <p:cNvPicPr preferRelativeResize="0"/>
          <p:nvPr/>
        </p:nvPicPr>
        <p:blipFill rotWithShape="1">
          <a:blip r:embed="rId3">
            <a:alphaModFix/>
          </a:blip>
          <a:srcRect b="19517" l="6296" r="0" t="0"/>
          <a:stretch/>
        </p:blipFill>
        <p:spPr>
          <a:xfrm>
            <a:off x="177463" y="1714500"/>
            <a:ext cx="1675212" cy="14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1975" y="2905825"/>
            <a:ext cx="1279388" cy="122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"/>
          <p:cNvSpPr txBox="1"/>
          <p:nvPr/>
        </p:nvSpPr>
        <p:spPr>
          <a:xfrm>
            <a:off x="514350" y="497662"/>
            <a:ext cx="35532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wentieth Century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LITTLE LATIN VOCABULARY…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391" name="Google Shape;391;p48"/>
          <p:cNvSpPr txBox="1"/>
          <p:nvPr/>
        </p:nvSpPr>
        <p:spPr>
          <a:xfrm>
            <a:off x="514350" y="986763"/>
            <a:ext cx="41472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</a:rPr>
              <a:t>Educare:</a:t>
            </a:r>
            <a:r>
              <a:rPr lang="en" sz="2000">
                <a:solidFill>
                  <a:schemeClr val="dk1"/>
                </a:solidFill>
              </a:rPr>
              <a:t> "to train or mold“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</a:rPr>
              <a:t>Educere: </a:t>
            </a:r>
            <a:r>
              <a:rPr lang="en" sz="2000">
                <a:solidFill>
                  <a:schemeClr val="dk1"/>
                </a:solidFill>
              </a:rPr>
              <a:t>"to lead out“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Both</a:t>
            </a:r>
            <a:r>
              <a:rPr lang="en" sz="2000">
                <a:solidFill>
                  <a:schemeClr val="dk1"/>
                </a:solidFill>
              </a:rPr>
              <a:t> senses are included in our (just one) English word: 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</a:rPr>
              <a:t>                               </a:t>
            </a:r>
            <a:r>
              <a:rPr i="1" lang="en" sz="2500">
                <a:solidFill>
                  <a:schemeClr val="dk1"/>
                </a:solidFill>
              </a:rPr>
              <a:t>  Education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92" name="Google Shape;392;p48"/>
          <p:cNvGrpSpPr/>
          <p:nvPr/>
        </p:nvGrpSpPr>
        <p:grpSpPr>
          <a:xfrm>
            <a:off x="5151798" y="-144236"/>
            <a:ext cx="3992545" cy="1157326"/>
            <a:chOff x="0" y="-66675"/>
            <a:chExt cx="2103000" cy="609600"/>
          </a:xfrm>
        </p:grpSpPr>
        <p:sp>
          <p:nvSpPr>
            <p:cNvPr id="393" name="Google Shape;393;p48"/>
            <p:cNvSpPr/>
            <p:nvPr/>
          </p:nvSpPr>
          <p:spPr>
            <a:xfrm>
              <a:off x="0" y="0"/>
              <a:ext cx="2102889" cy="542884"/>
            </a:xfrm>
            <a:custGeom>
              <a:rect b="b" l="l" r="r" t="t"/>
              <a:pathLst>
                <a:path extrusionOk="0" h="542884" w="2102889">
                  <a:moveTo>
                    <a:pt x="0" y="0"/>
                  </a:moveTo>
                  <a:lnTo>
                    <a:pt x="2102889" y="0"/>
                  </a:lnTo>
                  <a:lnTo>
                    <a:pt x="2102889" y="542884"/>
                  </a:lnTo>
                  <a:lnTo>
                    <a:pt x="0" y="542884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94" name="Google Shape;394;p48"/>
            <p:cNvSpPr txBox="1"/>
            <p:nvPr/>
          </p:nvSpPr>
          <p:spPr>
            <a:xfrm>
              <a:off x="0" y="-66675"/>
              <a:ext cx="2103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48"/>
          <p:cNvGrpSpPr/>
          <p:nvPr/>
        </p:nvGrpSpPr>
        <p:grpSpPr>
          <a:xfrm>
            <a:off x="-102524" y="4502568"/>
            <a:ext cx="2544180" cy="640949"/>
            <a:chOff x="0" y="-66675"/>
            <a:chExt cx="1340100" cy="337608"/>
          </a:xfrm>
        </p:grpSpPr>
        <p:sp>
          <p:nvSpPr>
            <p:cNvPr id="396" name="Google Shape;396;p48"/>
            <p:cNvSpPr/>
            <p:nvPr/>
          </p:nvSpPr>
          <p:spPr>
            <a:xfrm>
              <a:off x="0" y="0"/>
              <a:ext cx="1340081" cy="270933"/>
            </a:xfrm>
            <a:custGeom>
              <a:rect b="b" l="l" r="r" t="t"/>
              <a:pathLst>
                <a:path extrusionOk="0" h="270933" w="1340081">
                  <a:moveTo>
                    <a:pt x="0" y="0"/>
                  </a:moveTo>
                  <a:lnTo>
                    <a:pt x="1340081" y="0"/>
                  </a:lnTo>
                  <a:lnTo>
                    <a:pt x="1340081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</p:sp>
        <p:sp>
          <p:nvSpPr>
            <p:cNvPr id="397" name="Google Shape;397;p48"/>
            <p:cNvSpPr txBox="1"/>
            <p:nvPr/>
          </p:nvSpPr>
          <p:spPr>
            <a:xfrm>
              <a:off x="0" y="-66675"/>
              <a:ext cx="13401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8" name="Google Shape;398;p48"/>
          <p:cNvPicPr preferRelativeResize="0"/>
          <p:nvPr/>
        </p:nvPicPr>
        <p:blipFill rotWithShape="1">
          <a:blip r:embed="rId3">
            <a:alphaModFix/>
          </a:blip>
          <a:srcRect b="689" l="3200" r="-3200" t="-690"/>
          <a:stretch/>
        </p:blipFill>
        <p:spPr>
          <a:xfrm>
            <a:off x="5484215" y="1"/>
            <a:ext cx="3483373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9"/>
          <p:cNvGrpSpPr/>
          <p:nvPr/>
        </p:nvGrpSpPr>
        <p:grpSpPr>
          <a:xfrm>
            <a:off x="431550" y="1286265"/>
            <a:ext cx="2417945" cy="3174916"/>
            <a:chOff x="0" y="-66675"/>
            <a:chExt cx="1376100" cy="1385700"/>
          </a:xfrm>
        </p:grpSpPr>
        <p:sp>
          <p:nvSpPr>
            <p:cNvPr id="404" name="Google Shape;404;p49"/>
            <p:cNvSpPr/>
            <p:nvPr/>
          </p:nvSpPr>
          <p:spPr>
            <a:xfrm>
              <a:off x="0" y="0"/>
              <a:ext cx="1376053" cy="1318884"/>
            </a:xfrm>
            <a:custGeom>
              <a:rect b="b" l="l" r="r" t="t"/>
              <a:pathLst>
                <a:path extrusionOk="0" h="1318884" w="1376053">
                  <a:moveTo>
                    <a:pt x="0" y="0"/>
                  </a:moveTo>
                  <a:lnTo>
                    <a:pt x="1376053" y="0"/>
                  </a:lnTo>
                  <a:lnTo>
                    <a:pt x="1376053" y="1318884"/>
                  </a:lnTo>
                  <a:lnTo>
                    <a:pt x="0" y="1318884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</p:sp>
        <p:sp>
          <p:nvSpPr>
            <p:cNvPr id="405" name="Google Shape;405;p49"/>
            <p:cNvSpPr txBox="1"/>
            <p:nvPr/>
          </p:nvSpPr>
          <p:spPr>
            <a:xfrm>
              <a:off x="0" y="-66675"/>
              <a:ext cx="1376100" cy="13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49"/>
          <p:cNvSpPr txBox="1"/>
          <p:nvPr/>
        </p:nvSpPr>
        <p:spPr>
          <a:xfrm>
            <a:off x="609700" y="2231863"/>
            <a:ext cx="20709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 </a:t>
            </a:r>
            <a:r>
              <a:rPr i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“What”</a:t>
            </a:r>
            <a:endParaRPr i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Facts, data, statistics… knowing the principles, definitions, basic knowledge of the difference from IOCs, etc.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TRAINING OR MOLDING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49"/>
          <p:cNvSpPr txBox="1"/>
          <p:nvPr/>
        </p:nvSpPr>
        <p:spPr>
          <a:xfrm>
            <a:off x="958600" y="587988"/>
            <a:ext cx="694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Poppins SemiBold"/>
                <a:ea typeface="Poppins SemiBold"/>
                <a:cs typeface="Poppins SemiBold"/>
                <a:sym typeface="Poppins SemiBold"/>
              </a:rPr>
              <a:t>Another way of looking at these three words…</a:t>
            </a:r>
            <a:endParaRPr sz="700"/>
          </a:p>
        </p:txBody>
      </p:sp>
      <p:sp>
        <p:nvSpPr>
          <p:cNvPr id="408" name="Google Shape;408;p49"/>
          <p:cNvSpPr txBox="1"/>
          <p:nvPr/>
        </p:nvSpPr>
        <p:spPr>
          <a:xfrm>
            <a:off x="509883" y="1893615"/>
            <a:ext cx="2296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Information</a:t>
            </a:r>
            <a:endParaRPr sz="700"/>
          </a:p>
        </p:txBody>
      </p:sp>
      <p:grpSp>
        <p:nvGrpSpPr>
          <p:cNvPr id="409" name="Google Shape;409;p49"/>
          <p:cNvGrpSpPr/>
          <p:nvPr/>
        </p:nvGrpSpPr>
        <p:grpSpPr>
          <a:xfrm>
            <a:off x="3363025" y="1314461"/>
            <a:ext cx="2417945" cy="3146509"/>
            <a:chOff x="0" y="-66675"/>
            <a:chExt cx="1376100" cy="1385700"/>
          </a:xfrm>
        </p:grpSpPr>
        <p:sp>
          <p:nvSpPr>
            <p:cNvPr id="410" name="Google Shape;410;p49"/>
            <p:cNvSpPr/>
            <p:nvPr/>
          </p:nvSpPr>
          <p:spPr>
            <a:xfrm>
              <a:off x="0" y="0"/>
              <a:ext cx="1376053" cy="1318884"/>
            </a:xfrm>
            <a:custGeom>
              <a:rect b="b" l="l" r="r" t="t"/>
              <a:pathLst>
                <a:path extrusionOk="0" h="1318884" w="1376053">
                  <a:moveTo>
                    <a:pt x="0" y="0"/>
                  </a:moveTo>
                  <a:lnTo>
                    <a:pt x="1376053" y="0"/>
                  </a:lnTo>
                  <a:lnTo>
                    <a:pt x="1376053" y="1318884"/>
                  </a:lnTo>
                  <a:lnTo>
                    <a:pt x="0" y="1318884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</p:sp>
        <p:sp>
          <p:nvSpPr>
            <p:cNvPr id="411" name="Google Shape;411;p49"/>
            <p:cNvSpPr txBox="1"/>
            <p:nvPr/>
          </p:nvSpPr>
          <p:spPr>
            <a:xfrm>
              <a:off x="0" y="-66675"/>
              <a:ext cx="1376100" cy="13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49"/>
          <p:cNvSpPr txBox="1"/>
          <p:nvPr/>
        </p:nvSpPr>
        <p:spPr>
          <a:xfrm>
            <a:off x="3519250" y="2260063"/>
            <a:ext cx="21252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“How”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Member participation, board governance, staff awareness of legal &amp; accounting, communications skills, etc.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TRAINING OR MOLDING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49"/>
          <p:cNvSpPr txBox="1"/>
          <p:nvPr/>
        </p:nvSpPr>
        <p:spPr>
          <a:xfrm>
            <a:off x="3441358" y="1959909"/>
            <a:ext cx="2296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Training</a:t>
            </a:r>
            <a:endParaRPr sz="700"/>
          </a:p>
        </p:txBody>
      </p:sp>
      <p:grpSp>
        <p:nvGrpSpPr>
          <p:cNvPr id="414" name="Google Shape;414;p49"/>
          <p:cNvGrpSpPr/>
          <p:nvPr/>
        </p:nvGrpSpPr>
        <p:grpSpPr>
          <a:xfrm>
            <a:off x="6065188" y="1275647"/>
            <a:ext cx="2417945" cy="3146509"/>
            <a:chOff x="0" y="-66675"/>
            <a:chExt cx="1376100" cy="1385700"/>
          </a:xfrm>
        </p:grpSpPr>
        <p:sp>
          <p:nvSpPr>
            <p:cNvPr id="415" name="Google Shape;415;p49"/>
            <p:cNvSpPr/>
            <p:nvPr/>
          </p:nvSpPr>
          <p:spPr>
            <a:xfrm>
              <a:off x="0" y="0"/>
              <a:ext cx="1376053" cy="1318884"/>
            </a:xfrm>
            <a:custGeom>
              <a:rect b="b" l="l" r="r" t="t"/>
              <a:pathLst>
                <a:path extrusionOk="0" h="1318884" w="1376053">
                  <a:moveTo>
                    <a:pt x="0" y="0"/>
                  </a:moveTo>
                  <a:lnTo>
                    <a:pt x="1376053" y="0"/>
                  </a:lnTo>
                  <a:lnTo>
                    <a:pt x="1376053" y="1318884"/>
                  </a:lnTo>
                  <a:lnTo>
                    <a:pt x="0" y="1318884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</p:sp>
        <p:sp>
          <p:nvSpPr>
            <p:cNvPr id="416" name="Google Shape;416;p49"/>
            <p:cNvSpPr txBox="1"/>
            <p:nvPr/>
          </p:nvSpPr>
          <p:spPr>
            <a:xfrm>
              <a:off x="0" y="-66675"/>
              <a:ext cx="1376100" cy="13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49"/>
          <p:cNvSpPr txBox="1"/>
          <p:nvPr/>
        </p:nvSpPr>
        <p:spPr>
          <a:xfrm>
            <a:off x="6225913" y="2248738"/>
            <a:ext cx="2070900" cy="20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“Why”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Transformation, changing of hearts and minds; true understanding of the goals of cooperation, serving as an ambassador to others, community impact, etc.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LEADING OUT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49"/>
          <p:cNvSpPr txBox="1"/>
          <p:nvPr/>
        </p:nvSpPr>
        <p:spPr>
          <a:xfrm>
            <a:off x="6143521" y="1883003"/>
            <a:ext cx="2296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Education</a:t>
            </a:r>
            <a:endParaRPr sz="700"/>
          </a:p>
        </p:txBody>
      </p:sp>
      <p:pic>
        <p:nvPicPr>
          <p:cNvPr id="419" name="Google Shape;419;p49"/>
          <p:cNvPicPr preferRelativeResize="0"/>
          <p:nvPr/>
        </p:nvPicPr>
        <p:blipFill rotWithShape="1">
          <a:blip r:embed="rId3">
            <a:alphaModFix/>
          </a:blip>
          <a:srcRect b="0" l="-694" r="0" t="0"/>
          <a:stretch/>
        </p:blipFill>
        <p:spPr>
          <a:xfrm>
            <a:off x="4210169" y="1233271"/>
            <a:ext cx="759038" cy="69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3319" y="1269919"/>
            <a:ext cx="642484" cy="6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9"/>
          <p:cNvPicPr preferRelativeResize="0"/>
          <p:nvPr/>
        </p:nvPicPr>
        <p:blipFill rotWithShape="1">
          <a:blip r:embed="rId5">
            <a:alphaModFix/>
          </a:blip>
          <a:srcRect b="15028" l="24902" r="25862" t="21265"/>
          <a:stretch/>
        </p:blipFill>
        <p:spPr>
          <a:xfrm>
            <a:off x="1337162" y="1034082"/>
            <a:ext cx="642490" cy="83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9"/>
          <p:cNvPicPr preferRelativeResize="0"/>
          <p:nvPr/>
        </p:nvPicPr>
        <p:blipFill rotWithShape="1">
          <a:blip r:embed="rId6">
            <a:alphaModFix/>
          </a:blip>
          <a:srcRect b="0" l="4810" r="-4809" t="0"/>
          <a:stretch/>
        </p:blipFill>
        <p:spPr>
          <a:xfrm>
            <a:off x="7419000" y="1106381"/>
            <a:ext cx="759038" cy="75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3C3C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50"/>
          <p:cNvCxnSpPr/>
          <p:nvPr/>
        </p:nvCxnSpPr>
        <p:spPr>
          <a:xfrm rot="10800000">
            <a:off x="571500" y="619743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p50"/>
          <p:cNvSpPr/>
          <p:nvPr/>
        </p:nvSpPr>
        <p:spPr>
          <a:xfrm flipH="1">
            <a:off x="-55" y="0"/>
            <a:ext cx="9141600" cy="51441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9" name="Google Shape;429;p50"/>
          <p:cNvSpPr/>
          <p:nvPr/>
        </p:nvSpPr>
        <p:spPr>
          <a:xfrm rot="5400000">
            <a:off x="5984" y="958668"/>
            <a:ext cx="4180889" cy="3228756"/>
          </a:xfrm>
          <a:custGeom>
            <a:rect b="b" l="l" r="r" t="t"/>
            <a:pathLst>
              <a:path extrusionOk="0" h="4305008" w="5593163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0"/>
          <p:cNvSpPr/>
          <p:nvPr/>
        </p:nvSpPr>
        <p:spPr>
          <a:xfrm>
            <a:off x="3048000" y="-1"/>
            <a:ext cx="123600" cy="51435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1" name="Google Shape;431;p50"/>
          <p:cNvSpPr/>
          <p:nvPr/>
        </p:nvSpPr>
        <p:spPr>
          <a:xfrm>
            <a:off x="3171444" y="465540"/>
            <a:ext cx="5492400" cy="419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32" name="Google Shape;432;p50"/>
          <p:cNvCxnSpPr/>
          <p:nvPr/>
        </p:nvCxnSpPr>
        <p:spPr>
          <a:xfrm>
            <a:off x="3448775" y="1930180"/>
            <a:ext cx="49380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" name="Google Shape;433;p50"/>
          <p:cNvSpPr txBox="1"/>
          <p:nvPr/>
        </p:nvSpPr>
        <p:spPr>
          <a:xfrm>
            <a:off x="3414000" y="482593"/>
            <a:ext cx="5007300" cy="2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lt1"/>
                </a:solidFill>
              </a:rPr>
              <a:t>“</a:t>
            </a:r>
            <a:r>
              <a:rPr i="1" lang="en" sz="2000">
                <a:solidFill>
                  <a:schemeClr val="lt1"/>
                </a:solidFill>
              </a:rPr>
              <a:t>This educational relationship of </a:t>
            </a:r>
            <a:endParaRPr sz="2000"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educare | educere</a:t>
            </a:r>
            <a:r>
              <a:rPr i="1" lang="en" sz="2000">
                <a:solidFill>
                  <a:schemeClr val="lt1"/>
                </a:solidFill>
              </a:rPr>
              <a:t> </a:t>
            </a:r>
            <a:endParaRPr sz="2000"/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lt1"/>
                </a:solidFill>
              </a:rPr>
              <a:t>leads everyone to participate in the great democratic conversation of the world...</a:t>
            </a:r>
            <a:endParaRPr i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lt1"/>
                </a:solidFill>
              </a:rPr>
              <a:t>...In fact, education only has meaning in terms of an active and democratic participation in the human condition.</a:t>
            </a:r>
            <a:r>
              <a:rPr i="1" lang="en" sz="2300">
                <a:solidFill>
                  <a:schemeClr val="lt1"/>
                </a:solidFill>
              </a:rPr>
              <a:t>”</a:t>
            </a:r>
            <a:endParaRPr i="1" sz="2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~André Martin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L'Université de Sherbrooke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 txBox="1"/>
          <p:nvPr>
            <p:ph type="title"/>
          </p:nvPr>
        </p:nvSpPr>
        <p:spPr>
          <a:xfrm>
            <a:off x="319289" y="447102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How do we connect Principle 5 </a:t>
            </a:r>
            <a:br>
              <a:rPr lang="en" sz="3000"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latin typeface="Arial"/>
                <a:ea typeface="Arial"/>
                <a:cs typeface="Arial"/>
                <a:sym typeface="Arial"/>
              </a:rPr>
              <a:t>(Education, Training, &amp; Information)…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1"/>
          <p:cNvSpPr txBox="1"/>
          <p:nvPr>
            <p:ph idx="2" type="body"/>
          </p:nvPr>
        </p:nvSpPr>
        <p:spPr>
          <a:xfrm>
            <a:off x="4721975" y="2082372"/>
            <a:ext cx="4262700" cy="23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…with Principle 6 (Cooperation Among Cooperatives)?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2"/>
          <p:cNvSpPr txBox="1"/>
          <p:nvPr>
            <p:ph type="title"/>
          </p:nvPr>
        </p:nvSpPr>
        <p:spPr>
          <a:xfrm>
            <a:off x="265500" y="16150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333"/>
              <a:buNone/>
            </a:pPr>
            <a:r>
              <a:rPr lang="en" sz="5000">
                <a:latin typeface="Arial"/>
                <a:ea typeface="Arial"/>
                <a:cs typeface="Arial"/>
                <a:sym typeface="Arial"/>
              </a:rPr>
              <a:t>Cooperatives help their members…</a:t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2"/>
          <p:cNvSpPr txBox="1"/>
          <p:nvPr>
            <p:ph idx="2" type="body"/>
          </p:nvPr>
        </p:nvSpPr>
        <p:spPr>
          <a:xfrm>
            <a:off x="4721975" y="724200"/>
            <a:ext cx="42627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 more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(PRODUCER.)</a:t>
            </a:r>
            <a:b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more</a:t>
            </a:r>
            <a:b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&amp;</a:t>
            </a:r>
            <a:b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 more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(CONSUMER)</a:t>
            </a:r>
            <a:b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more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(WORKER)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MORE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(PURCHASING)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MORE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(MULTI-STAKEHOLDER)</a:t>
            </a:r>
            <a:endParaRPr sz="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3"/>
          <p:cNvSpPr txBox="1"/>
          <p:nvPr>
            <p:ph type="title"/>
          </p:nvPr>
        </p:nvSpPr>
        <p:spPr>
          <a:xfrm>
            <a:off x="1428750" y="457200"/>
            <a:ext cx="6400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5"/>
              <a:t>Cooperatives help their members…</a:t>
            </a:r>
            <a:br>
              <a:rPr lang="en" sz="2625"/>
            </a:br>
            <a:r>
              <a:rPr b="1" lang="en" sz="2625" u="sng"/>
              <a:t>EARN more</a:t>
            </a:r>
            <a:br>
              <a:rPr lang="en" sz="2625"/>
            </a:br>
            <a:r>
              <a:rPr lang="en" sz="2400"/>
              <a:t>Producer-based co-ops: ag marketing, processing, etc.</a:t>
            </a:r>
            <a:endParaRPr/>
          </a:p>
        </p:txBody>
      </p:sp>
      <p:pic>
        <p:nvPicPr>
          <p:cNvPr descr="Land O'Lakes" id="453" name="Google Shape;453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9150" y="1495215"/>
            <a:ext cx="1553766" cy="850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kist" id="454" name="Google Shape;45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5727" y="3927988"/>
            <a:ext cx="1841897" cy="822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lch's logo.png" id="455" name="Google Shape;455;p5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99421" y="4000500"/>
            <a:ext cx="98702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ean Spray Logo.svg" id="456" name="Google Shape;456;p5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46886" y="3758207"/>
            <a:ext cx="977504" cy="878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ridas natural logo.PNG" id="457" name="Google Shape;457;p5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67659" y="2798179"/>
            <a:ext cx="958454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Centennial Celebration: Remember the Blue Diamond almond growers humorously touting A Can A Week, That’s All We Ask? Well, they’re back inviting you to join them in celebrating their first 100 years." id="458" name="Google Shape;458;p5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0314" y="2626249"/>
            <a:ext cx="109418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-Maid" id="459" name="Google Shape;459;p5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01209" y="2729779"/>
            <a:ext cx="857250" cy="977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organicvalley.coop/uploads/pics/expowest-2011-icon_01.jpg" id="460" name="Google Shape;460;p53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470796" y="1551927"/>
            <a:ext cx="1714500" cy="884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rectangular sign with white text&#10;&#10;Description automatically generated" id="461" name="Google Shape;461;p53"/>
          <p:cNvPicPr preferRelativeResize="0"/>
          <p:nvPr/>
        </p:nvPicPr>
        <p:blipFill rotWithShape="1">
          <a:blip r:embed="rId16">
            <a:alphaModFix/>
          </a:blip>
          <a:srcRect b="33998" l="0" r="0" t="35054"/>
          <a:stretch/>
        </p:blipFill>
        <p:spPr>
          <a:xfrm>
            <a:off x="129069" y="1662631"/>
            <a:ext cx="2143125" cy="663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white logo&#10;&#10;Description automatically generated" id="462" name="Google Shape;462;p5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929439" y="1567253"/>
            <a:ext cx="900111" cy="90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pples with leaves&#10;&#10;Description automatically generated" id="463" name="Google Shape;463;p5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65727" y="2897116"/>
            <a:ext cx="1553766" cy="641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he sun&#10;&#10;Description automatically generated" id="464" name="Google Shape;464;p5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5803" y="3708796"/>
            <a:ext cx="1593998" cy="97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>
            <p:ph type="title"/>
          </p:nvPr>
        </p:nvSpPr>
        <p:spPr>
          <a:xfrm>
            <a:off x="1143000" y="45720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5"/>
              <a:t>Cooperatives help their members…</a:t>
            </a:r>
            <a:br>
              <a:rPr lang="en" sz="2625"/>
            </a:br>
            <a:r>
              <a:rPr b="1" lang="en" sz="2625" u="sng"/>
              <a:t>SAVE more </a:t>
            </a:r>
            <a:br>
              <a:rPr lang="en" sz="2625"/>
            </a:br>
            <a:r>
              <a:rPr lang="en" sz="2100"/>
              <a:t>Retail-based co-ops: </a:t>
            </a:r>
            <a:br>
              <a:rPr lang="en" sz="2100"/>
            </a:br>
            <a:r>
              <a:rPr lang="en" sz="2100"/>
              <a:t>ag supply, fuel, food, consumer goods, etc.</a:t>
            </a:r>
            <a:endParaRPr/>
          </a:p>
        </p:txBody>
      </p:sp>
      <p:sp>
        <p:nvSpPr>
          <p:cNvPr id="472" name="Google Shape;472;p54"/>
          <p:cNvSpPr txBox="1"/>
          <p:nvPr/>
        </p:nvSpPr>
        <p:spPr>
          <a:xfrm>
            <a:off x="1143000" y="26860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525" lIns="69050" spcFirstLastPara="1" rIns="69050" wrap="square" tIns="345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 more</a:t>
            </a:r>
            <a:br>
              <a:rPr b="0" i="0" lang="en" sz="18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Service-based co-ops: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energy, telephone, housing, financial services, etc.</a:t>
            </a:r>
            <a:endParaRPr/>
          </a:p>
        </p:txBody>
      </p:sp>
      <p:pic>
        <p:nvPicPr>
          <p:cNvPr id="473" name="Google Shape;47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5726" y="1837387"/>
            <a:ext cx="2232230" cy="62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text on a white background&#10;&#10;Description automatically generated" id="474" name="Google Shape;47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4452" y="4374736"/>
            <a:ext cx="2114550" cy="62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6409" y="3647454"/>
            <a:ext cx="1864591" cy="623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476" name="Google Shape;476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6548" y="1683427"/>
            <a:ext cx="1510904" cy="971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logo with white text&#10;&#10;Description automatically generated" id="477" name="Google Shape;477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57351" y="1661892"/>
            <a:ext cx="1681703" cy="1081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company&#10;&#10;Description automatically generated" id="478" name="Google Shape;478;p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4428" y="3647454"/>
            <a:ext cx="1806893" cy="678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79" name="Google Shape;479;p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5963" y="4126227"/>
            <a:ext cx="1360585" cy="847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80" name="Google Shape;480;p5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7668" y="3665345"/>
            <a:ext cx="2408664" cy="441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5"/>
          <p:cNvSpPr txBox="1"/>
          <p:nvPr>
            <p:ph type="title"/>
          </p:nvPr>
        </p:nvSpPr>
        <p:spPr>
          <a:xfrm>
            <a:off x="1143000" y="6286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5"/>
              <a:t>Cooperatives help their members…</a:t>
            </a:r>
            <a:br>
              <a:rPr lang="en" sz="2625"/>
            </a:br>
            <a:r>
              <a:rPr b="1" lang="en" sz="2625" u="sng"/>
              <a:t>SHARE more </a:t>
            </a:r>
            <a:br>
              <a:rPr lang="en" sz="2625"/>
            </a:br>
            <a:r>
              <a:rPr lang="en" sz="2400"/>
              <a:t> Purchasing and shared services co-ops: </a:t>
            </a:r>
            <a:br>
              <a:rPr lang="en" sz="2400"/>
            </a:br>
            <a:r>
              <a:rPr lang="en" sz="2400"/>
              <a:t>wholesale purchasing, benefits &amp; branding</a:t>
            </a:r>
            <a:endParaRPr sz="2250"/>
          </a:p>
        </p:txBody>
      </p:sp>
      <p:pic>
        <p:nvPicPr>
          <p:cNvPr descr="Carpet one logo.png" id="488" name="Google Shape;488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876" y="3287912"/>
            <a:ext cx="1285875" cy="1250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E Hardware.png" id="489" name="Google Shape;48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1650" y="2114550"/>
            <a:ext cx="1428750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anexus.jpg" id="490" name="Google Shape;490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0451" y="3313923"/>
            <a:ext cx="1657350" cy="1150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at and dog&#10;&#10;Description automatically generated" id="491" name="Google Shape;491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80749" y="1785161"/>
            <a:ext cx="1528762" cy="1528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logos on a white background&#10;&#10;Description automatically generated" id="492" name="Google Shape;492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89861" y="1996678"/>
            <a:ext cx="1676716" cy="1150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logo&#10;&#10;Description automatically generated" id="493" name="Google Shape;493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7814" y="3313923"/>
            <a:ext cx="2845171" cy="11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6"/>
          <p:cNvSpPr txBox="1"/>
          <p:nvPr>
            <p:ph type="title"/>
          </p:nvPr>
        </p:nvSpPr>
        <p:spPr>
          <a:xfrm>
            <a:off x="1143000" y="6286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5"/>
              <a:t>Cooperatives help their members…</a:t>
            </a:r>
            <a:br>
              <a:rPr lang="en" sz="2625"/>
            </a:br>
            <a:r>
              <a:rPr b="1" lang="en" sz="2625" u="sng"/>
              <a:t>CONTROL more </a:t>
            </a:r>
            <a:br>
              <a:rPr lang="en" sz="2625"/>
            </a:br>
            <a:r>
              <a:rPr lang="en" sz="2250"/>
              <a:t>Worker co-ops: employee ownership</a:t>
            </a:r>
            <a:endParaRPr/>
          </a:p>
        </p:txBody>
      </p:sp>
      <p:pic>
        <p:nvPicPr>
          <p:cNvPr descr="Union Cab Co-op.jpg" id="501" name="Google Shape;5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450" y="1828801"/>
            <a:ext cx="3228975" cy="564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al Exchange Co-op.gif" id="502" name="Google Shape;50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0850" y="3074194"/>
            <a:ext cx="957263" cy="1726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operative Care.jpg" id="503" name="Google Shape;50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3779044"/>
            <a:ext cx="1785938" cy="964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hmus Co-op.png" id="504" name="Google Shape;504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0500" y="2628900"/>
            <a:ext cx="250269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restaurant&#10;&#10;Description automatically generated" id="505" name="Google Shape;505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4850" y="2629771"/>
            <a:ext cx="2502694" cy="114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ctrTitle"/>
          </p:nvPr>
        </p:nvSpPr>
        <p:spPr>
          <a:xfrm>
            <a:off x="2798859" y="841142"/>
            <a:ext cx="3570000" cy="3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After spending 30 years supporting the Farmers Union youth and summer camp programs, I moved abroad with my spouse, who was teaching internationally...</a:t>
            </a:r>
            <a:br>
              <a:rPr b="1" lang="en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b="1" lang="en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n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...but I couldn’t imagine not educating about cooperatives.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"/>
          <p:cNvSpPr txBox="1"/>
          <p:nvPr>
            <p:ph type="title"/>
          </p:nvPr>
        </p:nvSpPr>
        <p:spPr>
          <a:xfrm>
            <a:off x="1143000" y="6286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5"/>
              <a:t>Cooperatives help their members…</a:t>
            </a:r>
            <a:br>
              <a:rPr lang="en" sz="2625"/>
            </a:br>
            <a:r>
              <a:rPr b="1" lang="en" sz="2625" u="sng"/>
              <a:t>INCLUDE more</a:t>
            </a:r>
            <a:br>
              <a:rPr lang="en" sz="2625"/>
            </a:br>
            <a:r>
              <a:rPr lang="en" sz="2250"/>
              <a:t>Hybrid or Multi-Stakeholder co-ops</a:t>
            </a:r>
            <a:endParaRPr/>
          </a:p>
        </p:txBody>
      </p:sp>
      <p:pic>
        <p:nvPicPr>
          <p:cNvPr descr="http://fifthseason.coop/wp-content/themes/fifth-season-cooperative/images/blank.gif" id="513" name="Google Shape;5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82" y="-428625"/>
            <a:ext cx="1964531" cy="892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fth Season Co-op.jpg" id="514" name="Google Shape;51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957" y="1771650"/>
            <a:ext cx="2636044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aver Street Market.jpg" id="515" name="Google Shape;51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4600" y="2857500"/>
            <a:ext cx="1607344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1096" y="1943100"/>
            <a:ext cx="2273979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3257550"/>
            <a:ext cx="1181775" cy="15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"/>
          <p:cNvSpPr txBox="1"/>
          <p:nvPr>
            <p:ph type="title"/>
          </p:nvPr>
        </p:nvSpPr>
        <p:spPr>
          <a:xfrm>
            <a:off x="352725" y="952900"/>
            <a:ext cx="8540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All of the above can participate in the Year of Cooperatives, either singly, with their sectors, and/or with the larger co-op ecosystem.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8"/>
          <p:cNvSpPr txBox="1"/>
          <p:nvPr>
            <p:ph idx="2" type="body"/>
          </p:nvPr>
        </p:nvSpPr>
        <p:spPr>
          <a:xfrm>
            <a:off x="250875" y="2503825"/>
            <a:ext cx="8540400" cy="7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20"/>
              </a:spcBef>
              <a:spcAft>
                <a:spcPts val="0"/>
              </a:spcAft>
              <a:buNone/>
            </a:pPr>
            <a:r>
              <a:rPr i="1" lang="en" sz="3000">
                <a:latin typeface="Arial"/>
                <a:ea typeface="Arial"/>
                <a:cs typeface="Arial"/>
                <a:sym typeface="Arial"/>
              </a:rPr>
              <a:t>What might that look like? </a:t>
            </a:r>
            <a:br>
              <a:rPr i="1" lang="en" sz="3000">
                <a:latin typeface="Arial"/>
                <a:ea typeface="Arial"/>
                <a:cs typeface="Arial"/>
                <a:sym typeface="Arial"/>
              </a:rPr>
            </a:br>
            <a:endParaRPr i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420"/>
              </a:spcBef>
              <a:spcAft>
                <a:spcPts val="0"/>
              </a:spcAft>
              <a:buNone/>
            </a:pPr>
            <a:r>
              <a:rPr i="1" lang="en" sz="3000">
                <a:latin typeface="Arial"/>
                <a:ea typeface="Arial"/>
                <a:cs typeface="Arial"/>
                <a:sym typeface="Arial"/>
              </a:rPr>
              <a:t>But first–what is a barrier to this, and to general understanding &amp; awareness of cooperatives?</a:t>
            </a:r>
            <a:endParaRPr i="1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>
                <a:latin typeface="Arial"/>
                <a:ea typeface="Arial"/>
                <a:cs typeface="Arial"/>
                <a:sym typeface="Arial"/>
              </a:rPr>
              <a:t>Let’s talk about the elephant in the room.</a:t>
            </a:r>
            <a:endParaRPr i="1"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488" y="1181829"/>
            <a:ext cx="4961037" cy="377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0"/>
          <p:cNvSpPr/>
          <p:nvPr/>
        </p:nvSpPr>
        <p:spPr>
          <a:xfrm>
            <a:off x="-1" y="0"/>
            <a:ext cx="5664000" cy="5143500"/>
          </a:xfrm>
          <a:prstGeom prst="rect">
            <a:avLst/>
          </a:prstGeom>
          <a:solidFill>
            <a:srgbClr val="7677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5" name="Google Shape;535;p60"/>
          <p:cNvSpPr txBox="1"/>
          <p:nvPr>
            <p:ph type="title"/>
          </p:nvPr>
        </p:nvSpPr>
        <p:spPr>
          <a:xfrm>
            <a:off x="854425" y="438900"/>
            <a:ext cx="48096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0476"/>
              <a:buFont typeface="Twentieth Century"/>
              <a:buNone/>
            </a:pPr>
            <a:r>
              <a:rPr lang="en">
                <a:solidFill>
                  <a:srgbClr val="FFFFFF"/>
                </a:solidFill>
              </a:rPr>
              <a:t>THE BLIND FOLK &amp;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5151"/>
              <a:buFont typeface="Twentieth Century"/>
              <a:buNone/>
            </a:pPr>
            <a:r>
              <a:rPr lang="en">
                <a:solidFill>
                  <a:srgbClr val="FFFFFF"/>
                </a:solidFill>
              </a:rPr>
              <a:t>THE ELEPHANT: </a:t>
            </a:r>
            <a:br>
              <a:rPr lang="en">
                <a:solidFill>
                  <a:srgbClr val="FFFFFF"/>
                </a:solidFill>
              </a:rPr>
            </a:br>
            <a:r>
              <a:rPr i="1" lang="en" sz="3300">
                <a:solidFill>
                  <a:srgbClr val="FFFFFF"/>
                </a:solidFill>
              </a:rPr>
              <a:t>AN ANCIENT PARABLE</a:t>
            </a:r>
            <a:endParaRPr i="1" sz="3300">
              <a:solidFill>
                <a:srgbClr val="FFFFFF"/>
              </a:solidFill>
            </a:endParaRPr>
          </a:p>
        </p:txBody>
      </p:sp>
      <p:cxnSp>
        <p:nvCxnSpPr>
          <p:cNvPr id="536" name="Google Shape;536;p60"/>
          <p:cNvCxnSpPr/>
          <p:nvPr/>
        </p:nvCxnSpPr>
        <p:spPr>
          <a:xfrm rot="10800000">
            <a:off x="571500" y="619743"/>
            <a:ext cx="0" cy="685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Map&#10;&#10;Description automatically generated" id="537" name="Google Shape;53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199" y="8"/>
            <a:ext cx="3479800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0"/>
          <p:cNvSpPr txBox="1"/>
          <p:nvPr/>
        </p:nvSpPr>
        <p:spPr>
          <a:xfrm>
            <a:off x="854425" y="1680875"/>
            <a:ext cx="4651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Reimagined by John Godfrey Saxe in the 19th </a:t>
            </a:r>
            <a:r>
              <a:rPr lang="en" sz="1500">
                <a:solidFill>
                  <a:schemeClr val="lt1"/>
                </a:solidFill>
              </a:rPr>
              <a:t>c</a:t>
            </a: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entury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(And modified a little bit by </a:t>
            </a:r>
            <a:r>
              <a:rPr i="1"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the 21st.)</a:t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1"/>
          <p:cNvSpPr/>
          <p:nvPr/>
        </p:nvSpPr>
        <p:spPr>
          <a:xfrm>
            <a:off x="-1" y="0"/>
            <a:ext cx="9144000" cy="3429000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61"/>
          <p:cNvSpPr/>
          <p:nvPr/>
        </p:nvSpPr>
        <p:spPr>
          <a:xfrm>
            <a:off x="482600" y="482600"/>
            <a:ext cx="8178900" cy="4178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45" name="Google Shape;54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865" y="603250"/>
            <a:ext cx="5320268" cy="393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2"/>
          <p:cNvSpPr/>
          <p:nvPr/>
        </p:nvSpPr>
        <p:spPr>
          <a:xfrm>
            <a:off x="-1" y="0"/>
            <a:ext cx="9144000" cy="3429000"/>
          </a:xfrm>
          <a:prstGeom prst="rect">
            <a:avLst/>
          </a:prstGeom>
          <a:solidFill>
            <a:srgbClr val="FE794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1" name="Google Shape;55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457" y="0"/>
            <a:ext cx="6625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"/>
          <p:cNvSpPr/>
          <p:nvPr/>
        </p:nvSpPr>
        <p:spPr>
          <a:xfrm>
            <a:off x="-1" y="0"/>
            <a:ext cx="9144000" cy="3429000"/>
          </a:xfrm>
          <a:prstGeom prst="rect">
            <a:avLst/>
          </a:prstGeom>
          <a:solidFill>
            <a:srgbClr val="FE794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7" name="Google Shape;55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459" y="0"/>
            <a:ext cx="67170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4"/>
          <p:cNvSpPr/>
          <p:nvPr/>
        </p:nvSpPr>
        <p:spPr>
          <a:xfrm>
            <a:off x="-1" y="0"/>
            <a:ext cx="9144000" cy="3429000"/>
          </a:xfrm>
          <a:prstGeom prst="rect">
            <a:avLst/>
          </a:prstGeom>
          <a:solidFill>
            <a:srgbClr val="FE794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457" y="0"/>
            <a:ext cx="6625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5"/>
          <p:cNvSpPr txBox="1"/>
          <p:nvPr/>
        </p:nvSpPr>
        <p:spPr>
          <a:xfrm>
            <a:off x="319100" y="291175"/>
            <a:ext cx="85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THE PILLARS / GOALS: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E5243B"/>
                </a:solidFill>
              </a:rPr>
              <a:t>International objectives of the IYC 2025 are to:</a:t>
            </a:r>
            <a:endParaRPr b="1" sz="2300"/>
          </a:p>
        </p:txBody>
      </p:sp>
      <p:pic>
        <p:nvPicPr>
          <p:cNvPr id="569" name="Google Shape;5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8" y="1799913"/>
            <a:ext cx="850582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6"/>
          <p:cNvSpPr txBox="1"/>
          <p:nvPr/>
        </p:nvSpPr>
        <p:spPr>
          <a:xfrm>
            <a:off x="319100" y="291175"/>
            <a:ext cx="85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THE PILLARS / GOALS: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E5243B"/>
                </a:solidFill>
              </a:rPr>
              <a:t>NCBA goals for IYC 2025</a:t>
            </a:r>
            <a:endParaRPr b="1" sz="2300"/>
          </a:p>
        </p:txBody>
      </p:sp>
      <p:sp>
        <p:nvSpPr>
          <p:cNvPr id="575" name="Google Shape;575;p66"/>
          <p:cNvSpPr txBox="1"/>
          <p:nvPr/>
        </p:nvSpPr>
        <p:spPr>
          <a:xfrm>
            <a:off x="557850" y="1413329"/>
            <a:ext cx="80454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1B1B"/>
                </a:solidFill>
              </a:rPr>
              <a:t>During the </a:t>
            </a:r>
            <a:r>
              <a:rPr lang="en" sz="1900">
                <a:solidFill>
                  <a:srgbClr val="1B1B1B"/>
                </a:solidFill>
              </a:rPr>
              <a:t>Year of Cooperatives, NCBA worked to advance </a:t>
            </a:r>
            <a:r>
              <a:rPr b="1" lang="en" sz="1900">
                <a:solidFill>
                  <a:srgbClr val="1B1B1B"/>
                </a:solidFill>
              </a:rPr>
              <a:t>three key goals</a:t>
            </a:r>
            <a:r>
              <a:rPr lang="en" sz="1900">
                <a:solidFill>
                  <a:srgbClr val="1B1B1B"/>
                </a:solidFill>
              </a:rPr>
              <a:t>: </a:t>
            </a:r>
            <a:endParaRPr sz="19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1B1B"/>
                </a:solidFill>
              </a:rPr>
              <a:t>1) </a:t>
            </a:r>
            <a:r>
              <a:rPr b="1" lang="en" sz="1900">
                <a:solidFill>
                  <a:srgbClr val="1B1B1B"/>
                </a:solidFill>
              </a:rPr>
              <a:t>raising public awareness</a:t>
            </a:r>
            <a:r>
              <a:rPr lang="en" sz="1900">
                <a:solidFill>
                  <a:srgbClr val="1B1B1B"/>
                </a:solidFill>
              </a:rPr>
              <a:t> of how co-ops impact the economy and society, </a:t>
            </a:r>
            <a:endParaRPr sz="19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1B1B"/>
                </a:solidFill>
              </a:rPr>
              <a:t>2) </a:t>
            </a:r>
            <a:r>
              <a:rPr b="1" lang="en" sz="1900">
                <a:solidFill>
                  <a:srgbClr val="1B1B1B"/>
                </a:solidFill>
              </a:rPr>
              <a:t>advocating</a:t>
            </a:r>
            <a:r>
              <a:rPr lang="en" sz="1900">
                <a:solidFill>
                  <a:srgbClr val="1B1B1B"/>
                </a:solidFill>
              </a:rPr>
              <a:t> for legal and policy frameworks that support co-op </a:t>
            </a:r>
            <a:r>
              <a:rPr b="1" lang="en" sz="1900">
                <a:solidFill>
                  <a:srgbClr val="1B1B1B"/>
                </a:solidFill>
              </a:rPr>
              <a:t>development</a:t>
            </a:r>
            <a:r>
              <a:rPr lang="en" sz="1900">
                <a:solidFill>
                  <a:srgbClr val="1B1B1B"/>
                </a:solidFill>
              </a:rPr>
              <a:t> and enable co-op </a:t>
            </a:r>
            <a:r>
              <a:rPr b="1" lang="en" sz="1900">
                <a:solidFill>
                  <a:srgbClr val="1B1B1B"/>
                </a:solidFill>
              </a:rPr>
              <a:t>entrepreneurship</a:t>
            </a:r>
            <a:r>
              <a:rPr lang="en" sz="1900">
                <a:solidFill>
                  <a:srgbClr val="1B1B1B"/>
                </a:solidFill>
              </a:rPr>
              <a:t>, and </a:t>
            </a:r>
            <a:endParaRPr sz="19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1B1B1B"/>
                </a:solidFill>
              </a:rPr>
              <a:t>3) </a:t>
            </a:r>
            <a:r>
              <a:rPr b="1" lang="en" sz="1900">
                <a:solidFill>
                  <a:srgbClr val="1B1B1B"/>
                </a:solidFill>
              </a:rPr>
              <a:t>inspiring</a:t>
            </a:r>
            <a:r>
              <a:rPr lang="en" sz="1900">
                <a:solidFill>
                  <a:srgbClr val="1B1B1B"/>
                </a:solidFill>
              </a:rPr>
              <a:t> the next generation of cooperators.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ctrTitle"/>
          </p:nvPr>
        </p:nvSpPr>
        <p:spPr>
          <a:xfrm>
            <a:off x="2857500" y="755400"/>
            <a:ext cx="3429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7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cooperambulation:</a:t>
            </a:r>
            <a:b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cooperatives (co-ops)</a:t>
            </a:r>
            <a:b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+</a:t>
            </a:r>
            <a:b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perambulating </a:t>
            </a:r>
            <a:b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(to travel in a </a:t>
            </a:r>
            <a:endParaRPr b="1" i="1"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leisurely manner)</a:t>
            </a:r>
            <a:endParaRPr b="1" i="1"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"/>
          <p:cNvSpPr txBox="1"/>
          <p:nvPr/>
        </p:nvSpPr>
        <p:spPr>
          <a:xfrm>
            <a:off x="319100" y="291175"/>
            <a:ext cx="85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THE PILLARS / GOALS: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E5243B"/>
                </a:solidFill>
              </a:rPr>
              <a:t>NCBA goals for IYC 2025</a:t>
            </a:r>
            <a:endParaRPr b="1" sz="2300"/>
          </a:p>
        </p:txBody>
      </p:sp>
      <p:sp>
        <p:nvSpPr>
          <p:cNvPr id="581" name="Google Shape;581;p67"/>
          <p:cNvSpPr txBox="1"/>
          <p:nvPr/>
        </p:nvSpPr>
        <p:spPr>
          <a:xfrm>
            <a:off x="557850" y="1413329"/>
            <a:ext cx="80454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B1B1B"/>
                </a:solidFill>
              </a:rPr>
              <a:t>R</a:t>
            </a:r>
            <a:r>
              <a:rPr b="1" lang="en" sz="1900">
                <a:solidFill>
                  <a:srgbClr val="1B1B1B"/>
                </a:solidFill>
              </a:rPr>
              <a:t>aising public awareness</a:t>
            </a:r>
            <a:r>
              <a:rPr b="1" lang="en" sz="1900">
                <a:solidFill>
                  <a:srgbClr val="1B1B1B"/>
                </a:solidFill>
              </a:rPr>
              <a:t> </a:t>
            </a:r>
            <a:r>
              <a:rPr lang="en" sz="1900">
                <a:solidFill>
                  <a:srgbClr val="1B1B1B"/>
                </a:solidFill>
              </a:rPr>
              <a:t>of how co-ops impact the economy and society:</a:t>
            </a:r>
            <a:endParaRPr sz="1900">
              <a:solidFill>
                <a:srgbClr val="1B1B1B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1B1B1B"/>
              </a:buClr>
              <a:buSzPts val="1500"/>
              <a:buChar char="-"/>
            </a:pPr>
            <a:r>
              <a:rPr b="1" lang="en" sz="1500">
                <a:solidFill>
                  <a:srgbClr val="1B1B1B"/>
                </a:solidFill>
              </a:rPr>
              <a:t>Co-op Impact Report</a:t>
            </a:r>
            <a:r>
              <a:rPr lang="en" sz="1500">
                <a:solidFill>
                  <a:srgbClr val="1B1B1B"/>
                </a:solidFill>
              </a:rPr>
              <a:t> </a:t>
            </a:r>
            <a:r>
              <a:rPr i="1" lang="en" sz="1500">
                <a:solidFill>
                  <a:srgbClr val="1B1B1B"/>
                </a:solidFill>
              </a:rPr>
              <a:t>- </a:t>
            </a:r>
            <a:r>
              <a:rPr lang="en" sz="1500">
                <a:solidFill>
                  <a:srgbClr val="1B1B1B"/>
                </a:solidFill>
              </a:rPr>
              <a:t>a quantitative and qualitative footprint of cooperatives in the U.S.</a:t>
            </a:r>
            <a:br>
              <a:rPr i="1" lang="en" sz="1500">
                <a:solidFill>
                  <a:srgbClr val="1B1B1B"/>
                </a:solidFill>
              </a:rPr>
            </a:br>
            <a:endParaRPr i="1" sz="1500">
              <a:solidFill>
                <a:srgbClr val="1B1B1B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500"/>
              <a:buChar char="-"/>
            </a:pPr>
            <a:r>
              <a:rPr b="1" lang="en" sz="1500">
                <a:solidFill>
                  <a:srgbClr val="1B1B1B"/>
                </a:solidFill>
              </a:rPr>
              <a:t>Year of Cooperatives Toolkit </a:t>
            </a:r>
            <a:r>
              <a:rPr lang="en" sz="1500">
                <a:solidFill>
                  <a:srgbClr val="1B1B1B"/>
                </a:solidFill>
              </a:rPr>
              <a:t>- </a:t>
            </a:r>
            <a:r>
              <a:rPr lang="en" sz="1500">
                <a:solidFill>
                  <a:srgbClr val="1B1B1B"/>
                </a:solidFill>
              </a:rPr>
              <a:t>a roadmap to raise awareness of your local co-op and how it fits into the global cooperative economy</a:t>
            </a:r>
            <a:endParaRPr i="1" sz="1500">
              <a:solidFill>
                <a:srgbClr val="1B1B1B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8"/>
          <p:cNvSpPr txBox="1"/>
          <p:nvPr/>
        </p:nvSpPr>
        <p:spPr>
          <a:xfrm>
            <a:off x="319100" y="291175"/>
            <a:ext cx="85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THE PILLARS / GOALS: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E5243B"/>
                </a:solidFill>
              </a:rPr>
              <a:t>NCBA goals for IYC 2025</a:t>
            </a:r>
            <a:endParaRPr b="1" sz="2300"/>
          </a:p>
        </p:txBody>
      </p:sp>
      <p:sp>
        <p:nvSpPr>
          <p:cNvPr id="587" name="Google Shape;587;p68"/>
          <p:cNvSpPr txBox="1"/>
          <p:nvPr/>
        </p:nvSpPr>
        <p:spPr>
          <a:xfrm>
            <a:off x="557850" y="1413329"/>
            <a:ext cx="80454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b="1" lang="en" sz="1900">
                <a:solidFill>
                  <a:srgbClr val="1B1B1B"/>
                </a:solidFill>
              </a:rPr>
              <a:t>A</a:t>
            </a:r>
            <a:r>
              <a:rPr b="1" lang="en" sz="1900">
                <a:solidFill>
                  <a:srgbClr val="1B1B1B"/>
                </a:solidFill>
              </a:rPr>
              <a:t>dvocating</a:t>
            </a:r>
            <a:r>
              <a:rPr lang="en" sz="1900">
                <a:solidFill>
                  <a:srgbClr val="1B1B1B"/>
                </a:solidFill>
              </a:rPr>
              <a:t> for legal and policy frameworks that support co-op </a:t>
            </a:r>
            <a:r>
              <a:rPr b="1" lang="en" sz="1900">
                <a:solidFill>
                  <a:srgbClr val="1B1B1B"/>
                </a:solidFill>
              </a:rPr>
              <a:t>development</a:t>
            </a:r>
            <a:r>
              <a:rPr lang="en" sz="1900">
                <a:solidFill>
                  <a:srgbClr val="1B1B1B"/>
                </a:solidFill>
              </a:rPr>
              <a:t> and enable co-op </a:t>
            </a:r>
            <a:r>
              <a:rPr b="1" lang="en" sz="1900">
                <a:solidFill>
                  <a:srgbClr val="1B1B1B"/>
                </a:solidFill>
              </a:rPr>
              <a:t>entrepreneurship</a:t>
            </a:r>
            <a:r>
              <a:rPr lang="en" sz="1900">
                <a:solidFill>
                  <a:srgbClr val="1B1B1B"/>
                </a:solidFill>
              </a:rPr>
              <a:t>:</a:t>
            </a:r>
            <a:br>
              <a:rPr lang="en" sz="1900">
                <a:solidFill>
                  <a:srgbClr val="1B1B1B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- </a:t>
            </a:r>
            <a:r>
              <a:rPr b="1" lang="en" sz="1500">
                <a:solidFill>
                  <a:schemeClr val="dk1"/>
                </a:solidFill>
              </a:rPr>
              <a:t>Protect fair tax treatment</a:t>
            </a:r>
            <a:r>
              <a:rPr lang="en" sz="1500">
                <a:solidFill>
                  <a:schemeClr val="dk1"/>
                </a:solidFill>
              </a:rPr>
              <a:t> for cooperatives</a:t>
            </a:r>
            <a:r>
              <a:rPr lang="en" sz="1500">
                <a:solidFill>
                  <a:schemeClr val="dk1"/>
                </a:solidFill>
              </a:rPr>
              <a:t> including working to extend the 199A deduction in the 2025 tax package; 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- </a:t>
            </a:r>
            <a:r>
              <a:rPr b="1" lang="en" sz="1500">
                <a:solidFill>
                  <a:schemeClr val="dk1"/>
                </a:solidFill>
              </a:rPr>
              <a:t>Level the playing field</a:t>
            </a:r>
            <a:r>
              <a:rPr lang="en" sz="1500">
                <a:solidFill>
                  <a:schemeClr val="dk1"/>
                </a:solidFill>
              </a:rPr>
              <a:t> within the U.S. Small Business Administration’s lending programs to support co-op conversions;  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- </a:t>
            </a:r>
            <a:r>
              <a:rPr b="1" lang="en" sz="1500">
                <a:solidFill>
                  <a:schemeClr val="dk1"/>
                </a:solidFill>
              </a:rPr>
              <a:t>Preserve key investments</a:t>
            </a:r>
            <a:r>
              <a:rPr lang="en" sz="1500">
                <a:solidFill>
                  <a:schemeClr val="dk1"/>
                </a:solidFill>
              </a:rPr>
              <a:t> to create a resilient and robust economy through cooperatives in housing, the care economy, food systems and rural America; and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- </a:t>
            </a:r>
            <a:r>
              <a:rPr b="1" lang="en" sz="1500">
                <a:solidFill>
                  <a:schemeClr val="dk1"/>
                </a:solidFill>
              </a:rPr>
              <a:t>Empower communities around the world</a:t>
            </a:r>
            <a:r>
              <a:rPr lang="en" sz="1500">
                <a:solidFill>
                  <a:schemeClr val="dk1"/>
                </a:solidFill>
              </a:rPr>
              <a:t> through locally-led cooperative development.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9"/>
          <p:cNvSpPr txBox="1"/>
          <p:nvPr/>
        </p:nvSpPr>
        <p:spPr>
          <a:xfrm>
            <a:off x="319100" y="291175"/>
            <a:ext cx="85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THE PILLARS / GOALS: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E5243B"/>
                </a:solidFill>
              </a:rPr>
              <a:t>NCBA goals for IYC 2025</a:t>
            </a:r>
            <a:endParaRPr b="1" sz="2300"/>
          </a:p>
        </p:txBody>
      </p:sp>
      <p:sp>
        <p:nvSpPr>
          <p:cNvPr id="593" name="Google Shape;593;p69"/>
          <p:cNvSpPr txBox="1"/>
          <p:nvPr/>
        </p:nvSpPr>
        <p:spPr>
          <a:xfrm>
            <a:off x="557850" y="1413329"/>
            <a:ext cx="80454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B1B1B"/>
                </a:solidFill>
              </a:rPr>
              <a:t>I</a:t>
            </a:r>
            <a:r>
              <a:rPr b="1" lang="en" sz="1900">
                <a:solidFill>
                  <a:srgbClr val="1B1B1B"/>
                </a:solidFill>
              </a:rPr>
              <a:t>nspiring</a:t>
            </a:r>
            <a:r>
              <a:rPr lang="en" sz="1900">
                <a:solidFill>
                  <a:srgbClr val="1B1B1B"/>
                </a:solidFill>
              </a:rPr>
              <a:t> the next generation of cooperators:</a:t>
            </a:r>
            <a:endParaRPr sz="1900">
              <a:solidFill>
                <a:srgbClr val="1B1B1B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Engage the </a:t>
            </a:r>
            <a:r>
              <a:rPr b="1" lang="en" sz="1500">
                <a:solidFill>
                  <a:schemeClr val="dk1"/>
                </a:solidFill>
              </a:rPr>
              <a:t>Cooperative Leaders and Scholars</a:t>
            </a:r>
            <a:r>
              <a:rPr lang="en" sz="1500">
                <a:solidFill>
                  <a:schemeClr val="dk1"/>
                </a:solidFill>
              </a:rPr>
              <a:t> cohort and alumni in lifting up co-ops as people-centered businesses that build a better world</a:t>
            </a:r>
            <a:br>
              <a:rPr lang="en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Work alongside the </a:t>
            </a:r>
            <a:r>
              <a:rPr b="1" lang="en" sz="1500">
                <a:solidFill>
                  <a:schemeClr val="dk1"/>
                </a:solidFill>
              </a:rPr>
              <a:t>International Cooperative Alliance’s Youth Network</a:t>
            </a:r>
            <a:r>
              <a:rPr lang="en" sz="1500">
                <a:solidFill>
                  <a:schemeClr val="dk1"/>
                </a:solidFill>
              </a:rPr>
              <a:t> to ensure youth are included and integrated into our work during the Year of Cooperatives—and that young people in the U.S. can connect with their global counterparts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0"/>
          <p:cNvSpPr txBox="1"/>
          <p:nvPr/>
        </p:nvSpPr>
        <p:spPr>
          <a:xfrm>
            <a:off x="319100" y="291175"/>
            <a:ext cx="8505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THE ACTION: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E5243B"/>
                </a:solidFill>
              </a:rPr>
              <a:t>What can we do–and what are we already doing–</a:t>
            </a:r>
            <a:br>
              <a:rPr b="1" lang="en" sz="2700">
                <a:solidFill>
                  <a:srgbClr val="E5243B"/>
                </a:solidFill>
              </a:rPr>
            </a:br>
            <a:r>
              <a:rPr b="1" lang="en" sz="2700">
                <a:solidFill>
                  <a:srgbClr val="E5243B"/>
                </a:solidFill>
              </a:rPr>
              <a:t>to work toward these goals?</a:t>
            </a:r>
            <a:endParaRPr b="1" sz="2300"/>
          </a:p>
        </p:txBody>
      </p:sp>
      <p:sp>
        <p:nvSpPr>
          <p:cNvPr id="599" name="Google Shape;599;p70"/>
          <p:cNvSpPr txBox="1"/>
          <p:nvPr/>
        </p:nvSpPr>
        <p:spPr>
          <a:xfrm>
            <a:off x="557850" y="1898750"/>
            <a:ext cx="80454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B1B1B"/>
                </a:solidFill>
              </a:rPr>
              <a:t>YOUR CO-OP  🌲🌲 YOUR SECTOR </a:t>
            </a:r>
            <a:r>
              <a:rPr b="1" lang="en" sz="1900">
                <a:solidFill>
                  <a:srgbClr val="1B1B1B"/>
                </a:solidFill>
              </a:rPr>
              <a:t>🌲🌲 YOUR STATE</a:t>
            </a:r>
            <a:endParaRPr b="1" sz="19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1B1B"/>
                </a:solidFill>
              </a:rPr>
              <a:t>1) </a:t>
            </a:r>
            <a:r>
              <a:rPr b="1" lang="en" sz="1900">
                <a:solidFill>
                  <a:srgbClr val="1B1B1B"/>
                </a:solidFill>
              </a:rPr>
              <a:t>raising public awareness</a:t>
            </a:r>
            <a:r>
              <a:rPr lang="en" sz="1900">
                <a:solidFill>
                  <a:srgbClr val="1B1B1B"/>
                </a:solidFill>
              </a:rPr>
              <a:t> of how co-ops impact the economy and society, </a:t>
            </a:r>
            <a:endParaRPr sz="19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B1B1B"/>
                </a:solidFill>
              </a:rPr>
              <a:t>2) </a:t>
            </a:r>
            <a:r>
              <a:rPr b="1" lang="en" sz="1900">
                <a:solidFill>
                  <a:srgbClr val="1B1B1B"/>
                </a:solidFill>
              </a:rPr>
              <a:t>advocating</a:t>
            </a:r>
            <a:r>
              <a:rPr lang="en" sz="1900">
                <a:solidFill>
                  <a:srgbClr val="1B1B1B"/>
                </a:solidFill>
              </a:rPr>
              <a:t> for legal and policy frameworks that support co-op </a:t>
            </a:r>
            <a:r>
              <a:rPr b="1" lang="en" sz="1900">
                <a:solidFill>
                  <a:srgbClr val="1B1B1B"/>
                </a:solidFill>
              </a:rPr>
              <a:t>development</a:t>
            </a:r>
            <a:r>
              <a:rPr lang="en" sz="1900">
                <a:solidFill>
                  <a:srgbClr val="1B1B1B"/>
                </a:solidFill>
              </a:rPr>
              <a:t> and enable co-op </a:t>
            </a:r>
            <a:r>
              <a:rPr b="1" lang="en" sz="1900">
                <a:solidFill>
                  <a:srgbClr val="1B1B1B"/>
                </a:solidFill>
              </a:rPr>
              <a:t>entrepreneurship</a:t>
            </a:r>
            <a:r>
              <a:rPr lang="en" sz="1900">
                <a:solidFill>
                  <a:srgbClr val="1B1B1B"/>
                </a:solidFill>
              </a:rPr>
              <a:t>, and </a:t>
            </a:r>
            <a:endParaRPr sz="1900">
              <a:solidFill>
                <a:srgbClr val="1B1B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en" sz="1900">
                <a:solidFill>
                  <a:srgbClr val="1B1B1B"/>
                </a:solidFill>
              </a:rPr>
              <a:t>3) </a:t>
            </a:r>
            <a:r>
              <a:rPr b="1" lang="en" sz="1900">
                <a:solidFill>
                  <a:srgbClr val="1B1B1B"/>
                </a:solidFill>
              </a:rPr>
              <a:t>inspiring</a:t>
            </a:r>
            <a:r>
              <a:rPr b="1" lang="en" sz="1900">
                <a:solidFill>
                  <a:srgbClr val="1B1B1B"/>
                </a:solidFill>
              </a:rPr>
              <a:t> the next generation</a:t>
            </a:r>
            <a:r>
              <a:rPr lang="en" sz="1900">
                <a:solidFill>
                  <a:srgbClr val="1B1B1B"/>
                </a:solidFill>
              </a:rPr>
              <a:t> of cooperators.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1"/>
          <p:cNvSpPr txBox="1"/>
          <p:nvPr/>
        </p:nvSpPr>
        <p:spPr>
          <a:xfrm>
            <a:off x="895625" y="716500"/>
            <a:ext cx="72930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 Awareness: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arenR"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Rotary (and other service) clubs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AutoNum type="arabicParenR"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Library &amp; community programs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2"/>
          <p:cNvSpPr txBox="1"/>
          <p:nvPr/>
        </p:nvSpPr>
        <p:spPr>
          <a:xfrm>
            <a:off x="895625" y="716500"/>
            <a:ext cx="72930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Advocacy:</a:t>
            </a:r>
            <a:b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TBD closer to date: student co-op </a:t>
            </a:r>
            <a:r>
              <a:rPr b="1" lang="en" sz="2000">
                <a:solidFill>
                  <a:srgbClr val="FF0000"/>
                </a:solidFill>
              </a:rPr>
              <a:t>advocacy</a:t>
            </a:r>
            <a:r>
              <a:rPr b="1" lang="en" sz="2000">
                <a:solidFill>
                  <a:srgbClr val="FF0000"/>
                </a:solidFill>
              </a:rPr>
              <a:t>, efforts at NCBA CLUSA</a:t>
            </a:r>
            <a:br>
              <a:rPr b="1" lang="en" sz="2000">
                <a:solidFill>
                  <a:schemeClr val="dk1"/>
                </a:solidFill>
              </a:rPr>
            </a:br>
            <a:br>
              <a:rPr lang="en" sz="2000">
                <a:solidFill>
                  <a:schemeClr val="dk1"/>
                </a:solidFill>
              </a:rPr>
            </a:b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3"/>
          <p:cNvSpPr txBox="1"/>
          <p:nvPr/>
        </p:nvSpPr>
        <p:spPr>
          <a:xfrm>
            <a:off x="895625" y="716500"/>
            <a:ext cx="72930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Inspiring the Next Generation</a:t>
            </a: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Cooperative Leaders &amp; Scholars </a:t>
            </a:r>
            <a:r>
              <a:rPr b="1" i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(application portal opens in Dec.; deadline is Feb. 3)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5" name="Google Shape;615;p73"/>
          <p:cNvPicPr preferRelativeResize="0"/>
          <p:nvPr/>
        </p:nvPicPr>
        <p:blipFill rotWithShape="1">
          <a:blip r:embed="rId3">
            <a:alphaModFix/>
          </a:blip>
          <a:srcRect b="6593" l="0" r="0" t="10672"/>
          <a:stretch/>
        </p:blipFill>
        <p:spPr>
          <a:xfrm>
            <a:off x="2499696" y="2571750"/>
            <a:ext cx="4144617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4"/>
          <p:cNvSpPr txBox="1"/>
          <p:nvPr/>
        </p:nvSpPr>
        <p:spPr>
          <a:xfrm>
            <a:off x="6926874" y="3082307"/>
            <a:ext cx="2038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621" name="Google Shape;62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74"/>
          <p:cNvSpPr txBox="1"/>
          <p:nvPr/>
        </p:nvSpPr>
        <p:spPr>
          <a:xfrm>
            <a:off x="4295650" y="1184250"/>
            <a:ext cx="43938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LET’S GO CO-OP </a:t>
            </a:r>
            <a:endParaRPr b="1" sz="3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2025–</a:t>
            </a:r>
            <a:endParaRPr b="1" sz="3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beyond!</a:t>
            </a:r>
            <a:endParaRPr b="1" sz="3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Thank you.</a:t>
            </a:r>
            <a:endParaRPr b="1"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person&#10;&#10;Description automatically generated" id="627" name="Google Shape;6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8357" l="7510" r="0" t="0"/>
          <a:stretch/>
        </p:blipFill>
        <p:spPr>
          <a:xfrm>
            <a:off x="0" y="0"/>
            <a:ext cx="692183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4">
            <a:alphaModFix/>
          </a:blip>
          <a:srcRect b="0" l="11014" r="11747" t="0"/>
          <a:stretch/>
        </p:blipFill>
        <p:spPr>
          <a:xfrm>
            <a:off x="5496575" y="3817875"/>
            <a:ext cx="3615750" cy="14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ctrTitle"/>
          </p:nvPr>
        </p:nvSpPr>
        <p:spPr>
          <a:xfrm>
            <a:off x="2789100" y="934950"/>
            <a:ext cx="3565800" cy="32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IYC 2025</a:t>
            </a:r>
            <a:endParaRPr b="1" i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Year of Cooperatives</a:t>
            </a:r>
            <a:endParaRPr b="1" i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BACKGROUND</a:t>
            </a:r>
            <a:endParaRPr b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-including the role of education</a:t>
            </a:r>
            <a:endParaRPr b="1" sz="15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ELEPHANT</a:t>
            </a:r>
            <a:endParaRPr b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PILLARS / GOAL(S)</a:t>
            </a:r>
            <a:endParaRPr b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ACTION</a:t>
            </a:r>
            <a:endParaRPr b="1"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34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198" name="Google Shape;198;p34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4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4"/>
          <p:cNvSpPr/>
          <p:nvPr/>
        </p:nvSpPr>
        <p:spPr>
          <a:xfrm>
            <a:off x="5425052" y="1496262"/>
            <a:ext cx="3513487" cy="834635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241125" y="507388"/>
            <a:ext cx="45579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500"/>
              <a:t>THE BACKGROUND:</a:t>
            </a:r>
            <a:endParaRPr b="1" sz="2500"/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lang="en" sz="2000"/>
            </a:b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United Nations has declared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endParaRPr b="1" sz="2500"/>
          </a:p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 OF COOPERATIVES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302275" y="3355300"/>
            <a:ext cx="42696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Cooperative Alliance (ICA) serves as the global coordinator, with the US activities managed by the National Cooperative Business Association (NCBA CLUSA International).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4">
            <a:alphaModFix/>
          </a:blip>
          <a:srcRect b="128440" l="22980" r="-22980" t="-128440"/>
          <a:stretch/>
        </p:blipFill>
        <p:spPr>
          <a:xfrm>
            <a:off x="4182475" y="0"/>
            <a:ext cx="4961526" cy="14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5">
            <a:alphaModFix/>
          </a:blip>
          <a:srcRect b="0" l="11014" r="11747" t="0"/>
          <a:stretch/>
        </p:blipFill>
        <p:spPr>
          <a:xfrm>
            <a:off x="5190650" y="2571750"/>
            <a:ext cx="3615750" cy="140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34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06" name="Google Shape;206;p34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4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46" y="0"/>
            <a:ext cx="685802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/>
          <p:nvPr/>
        </p:nvSpPr>
        <p:spPr>
          <a:xfrm>
            <a:off x="888375" y="673350"/>
            <a:ext cx="32931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Cooperative sectors have structured systems to: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500">
                <a:solidFill>
                  <a:schemeClr val="dk1"/>
                </a:solidFill>
              </a:rPr>
            </a:br>
            <a:r>
              <a:rPr lang="en" sz="2500">
                <a:solidFill>
                  <a:schemeClr val="dk1"/>
                </a:solidFill>
              </a:rPr>
              <a:t>- advocate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500">
                <a:solidFill>
                  <a:schemeClr val="dk1"/>
                </a:solidFill>
              </a:rPr>
              <a:t>- support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500">
                <a:solidFill>
                  <a:schemeClr val="dk1"/>
                </a:solidFill>
              </a:rPr>
              <a:t>- develop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500">
                <a:solidFill>
                  <a:schemeClr val="dk1"/>
                </a:solidFill>
              </a:rPr>
              <a:t>- fund</a:t>
            </a:r>
            <a:br>
              <a:rPr lang="en" sz="2500">
                <a:solidFill>
                  <a:schemeClr val="dk1"/>
                </a:solidFill>
              </a:rPr>
            </a:br>
            <a:r>
              <a:rPr lang="en" sz="2500">
                <a:solidFill>
                  <a:schemeClr val="dk1"/>
                </a:solidFill>
              </a:rPr>
              <a:t>- educate</a:t>
            </a:r>
            <a:b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6"/>
          <p:cNvGrpSpPr/>
          <p:nvPr/>
        </p:nvGrpSpPr>
        <p:grpSpPr>
          <a:xfrm rot="10800000">
            <a:off x="4237358" y="-341052"/>
            <a:ext cx="2027773" cy="1710852"/>
            <a:chOff x="0" y="0"/>
            <a:chExt cx="812800" cy="685767"/>
          </a:xfrm>
        </p:grpSpPr>
        <p:sp>
          <p:nvSpPr>
            <p:cNvPr id="219" name="Google Shape;219;p36"/>
            <p:cNvSpPr/>
            <p:nvPr/>
          </p:nvSpPr>
          <p:spPr>
            <a:xfrm>
              <a:off x="0" y="0"/>
              <a:ext cx="812800" cy="685767"/>
            </a:xfrm>
            <a:custGeom>
              <a:rect b="b" l="l" r="r" t="t"/>
              <a:pathLst>
                <a:path extrusionOk="0" h="685767" w="812800">
                  <a:moveTo>
                    <a:pt x="406400" y="0"/>
                  </a:moveTo>
                  <a:lnTo>
                    <a:pt x="812800" y="685767"/>
                  </a:lnTo>
                  <a:lnTo>
                    <a:pt x="0" y="6857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606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6"/>
            <p:cNvSpPr txBox="1"/>
            <p:nvPr/>
          </p:nvSpPr>
          <p:spPr>
            <a:xfrm>
              <a:off x="127000" y="263525"/>
              <a:ext cx="558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36"/>
          <p:cNvSpPr/>
          <p:nvPr/>
        </p:nvSpPr>
        <p:spPr>
          <a:xfrm>
            <a:off x="241127" y="97062"/>
            <a:ext cx="3513487" cy="834636"/>
          </a:xfrm>
          <a:custGeom>
            <a:rect b="b" l="l" r="r" t="t"/>
            <a:pathLst>
              <a:path extrusionOk="0" h="1669271" w="7026973">
                <a:moveTo>
                  <a:pt x="0" y="0"/>
                </a:moveTo>
                <a:lnTo>
                  <a:pt x="7026974" y="0"/>
                </a:lnTo>
                <a:lnTo>
                  <a:pt x="7026974" y="1669270"/>
                </a:lnTo>
                <a:lnTo>
                  <a:pt x="0" y="1669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241125" y="1321050"/>
            <a:ext cx="8669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/>
              <a:t>US Members of the </a:t>
            </a:r>
            <a:br>
              <a:rPr b="1" lang="en" sz="2500"/>
            </a:br>
            <a:r>
              <a:rPr b="1" lang="en" sz="2500"/>
              <a:t>International Cooperative Alliance (ICA) include:</a:t>
            </a:r>
            <a:endParaRPr sz="2500"/>
          </a:p>
          <a:p>
            <a:pPr indent="-368300" lvl="0" marL="45720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America’s Credit Unions (formerly CUNA)</a:t>
            </a:r>
            <a:endParaRPr sz="2200"/>
          </a:p>
          <a:p>
            <a:pPr indent="-368300" lvl="0" marL="45720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National Cooperative Business Association (NCBA CLUSA)</a:t>
            </a:r>
            <a:endParaRPr sz="2200"/>
          </a:p>
          <a:p>
            <a:pPr indent="-368300" lvl="0" marL="45720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National Cooperative Grocers Association (NCG)</a:t>
            </a:r>
            <a:endParaRPr sz="2200"/>
          </a:p>
          <a:p>
            <a:pPr indent="-368300" lvl="0" marL="45720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National</a:t>
            </a:r>
            <a:r>
              <a:rPr lang="en" sz="2200"/>
              <a:t> Rural Electric Cooperative Association (NRECA)</a:t>
            </a:r>
            <a:endParaRPr sz="2200"/>
          </a:p>
          <a:p>
            <a:pPr indent="-368300" lvl="0" marL="45720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Nationwide</a:t>
            </a:r>
            <a:r>
              <a:rPr lang="en" sz="2200"/>
              <a:t> Mutual Insurance Company</a:t>
            </a:r>
            <a:endParaRPr sz="2200"/>
          </a:p>
          <a:p>
            <a:pPr indent="-368300" lvl="0" marL="45720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National Cooperative Bank (NCB)</a:t>
            </a:r>
            <a:endParaRPr sz="2200"/>
          </a:p>
        </p:txBody>
      </p:sp>
      <p:pic>
        <p:nvPicPr>
          <p:cNvPr id="223" name="Google Shape;223;p36"/>
          <p:cNvPicPr preferRelativeResize="0"/>
          <p:nvPr/>
        </p:nvPicPr>
        <p:blipFill rotWithShape="1">
          <a:blip r:embed="rId4">
            <a:alphaModFix/>
          </a:blip>
          <a:srcRect b="128440" l="22980" r="-22980" t="-128440"/>
          <a:stretch/>
        </p:blipFill>
        <p:spPr>
          <a:xfrm>
            <a:off x="4182475" y="0"/>
            <a:ext cx="4961526" cy="148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36"/>
          <p:cNvGrpSpPr/>
          <p:nvPr/>
        </p:nvGrpSpPr>
        <p:grpSpPr>
          <a:xfrm rot="1744332">
            <a:off x="8437957" y="917911"/>
            <a:ext cx="1104389" cy="7420810"/>
            <a:chOff x="0" y="-66675"/>
            <a:chExt cx="581718" cy="3908786"/>
          </a:xfrm>
        </p:grpSpPr>
        <p:sp>
          <p:nvSpPr>
            <p:cNvPr id="225" name="Google Shape;225;p36"/>
            <p:cNvSpPr/>
            <p:nvPr/>
          </p:nvSpPr>
          <p:spPr>
            <a:xfrm>
              <a:off x="0" y="0"/>
              <a:ext cx="581718" cy="3842111"/>
            </a:xfrm>
            <a:custGeom>
              <a:rect b="b" l="l" r="r" t="t"/>
              <a:pathLst>
                <a:path extrusionOk="0"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6"/>
            <p:cNvSpPr txBox="1"/>
            <p:nvPr/>
          </p:nvSpPr>
          <p:spPr>
            <a:xfrm>
              <a:off x="0" y="-66675"/>
              <a:ext cx="581700" cy="39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