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y="5143500" cx="9144000"/>
  <p:notesSz cx="6858000" cy="9144000"/>
  <p:embeddedFontLst>
    <p:embeddedFont>
      <p:font typeface="Nunito"/>
      <p:regular r:id="rId32"/>
      <p:bold r:id="rId33"/>
      <p:italic r:id="rId34"/>
      <p:boldItalic r:id="rId35"/>
    </p:embeddedFont>
    <p:embeddedFont>
      <p:font typeface="Maven Pro"/>
      <p:regular r:id="rId36"/>
      <p:bold r:id="rId3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font" Target="fonts/Nunito-bold.fntdata"/><Relationship Id="rId10" Type="http://schemas.openxmlformats.org/officeDocument/2006/relationships/slide" Target="slides/slide4.xml"/><Relationship Id="rId32" Type="http://schemas.openxmlformats.org/officeDocument/2006/relationships/font" Target="fonts/Nunito-regular.fntdata"/><Relationship Id="rId13" Type="http://schemas.openxmlformats.org/officeDocument/2006/relationships/slide" Target="slides/slide7.xml"/><Relationship Id="rId35" Type="http://schemas.openxmlformats.org/officeDocument/2006/relationships/font" Target="fonts/Nunito-boldItalic.fntdata"/><Relationship Id="rId12" Type="http://schemas.openxmlformats.org/officeDocument/2006/relationships/slide" Target="slides/slide6.xml"/><Relationship Id="rId34" Type="http://schemas.openxmlformats.org/officeDocument/2006/relationships/font" Target="fonts/Nunito-italic.fntdata"/><Relationship Id="rId15" Type="http://schemas.openxmlformats.org/officeDocument/2006/relationships/slide" Target="slides/slide9.xml"/><Relationship Id="rId37" Type="http://schemas.openxmlformats.org/officeDocument/2006/relationships/font" Target="fonts/MavenPro-bold.fntdata"/><Relationship Id="rId14" Type="http://schemas.openxmlformats.org/officeDocument/2006/relationships/slide" Target="slides/slide8.xml"/><Relationship Id="rId36" Type="http://schemas.openxmlformats.org/officeDocument/2006/relationships/font" Target="fonts/MavenPro-regular.fntdata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c3ba699afd_0_2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0" name="Google Shape;320;gc3ba699afd_0_2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g101b41b4bed_0_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9" name="Google Shape;369;g101b41b4bed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g101b41b4bed_0_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5" name="Google Shape;375;g101b41b4bed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9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g101b41b4bed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1" name="Google Shape;381;g101b41b4bed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g101b41b4bed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7" name="Google Shape;387;g101b41b4bed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g101b41b4bed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2" name="Google Shape;392;g101b41b4bed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6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g101b41b4bed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8" name="Google Shape;398;g101b41b4bed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g101b41b4bed_0_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4" name="Google Shape;404;g101b41b4bed_0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g101b41b4bed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0" name="Google Shape;410;g101b41b4bed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g101b41b4bed_0_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6" name="Google Shape;416;g101b41b4bed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g101b41b4bed_0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2" name="Google Shape;422;g101b41b4bed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g100778154fb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6" name="Google Shape;326;g100778154fb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5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g101b41b4bed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7" name="Google Shape;427;g101b41b4bed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g279ff24b033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3" name="Google Shape;433;g279ff24b033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7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g101b41b4bed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9" name="Google Shape;439;g101b41b4bed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3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g101b41b4bed_0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5" name="Google Shape;445;g101b41b4bed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g101b41b4bed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1" name="Google Shape;451;g101b41b4bed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5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g101b41b4bed_0_1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7" name="Google Shape;457;g101b41b4bed_0_1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g101b41b4be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1" name="Google Shape;331;g101b41b4be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g1718f4f7e49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6" name="Google Shape;336;g1718f4f7e49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1718f4f7e4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Google Shape;341;g1718f4f7e4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g101b41b4bed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6" name="Google Shape;346;g101b41b4bed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g101b41b4bed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1" name="Google Shape;351;g101b41b4bed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101b41b4bed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6" name="Google Shape;356;g101b41b4bed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g101b41b4bed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3" name="Google Shape;363;g101b41b4bed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3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oogle Shape;55;p14"/>
          <p:cNvGrpSpPr/>
          <p:nvPr/>
        </p:nvGrpSpPr>
        <p:grpSpPr>
          <a:xfrm>
            <a:off x="7343003" y="3409675"/>
            <a:ext cx="1691422" cy="1732548"/>
            <a:chOff x="7343003" y="3409675"/>
            <a:chExt cx="1691422" cy="1732548"/>
          </a:xfrm>
        </p:grpSpPr>
        <p:grpSp>
          <p:nvGrpSpPr>
            <p:cNvPr id="56" name="Google Shape;56;p14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57" name="Google Shape;57;p14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8" name="Google Shape;58;p14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9" name="Google Shape;59;p14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60" name="Google Shape;60;p14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" name="Google Shape;61;p14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" name="Google Shape;62;p14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3" name="Google Shape;63;p14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64" name="Google Shape;64;p14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5" name="Google Shape;65;p14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6" name="Google Shape;66;p14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7" name="Google Shape;67;p14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8" name="Google Shape;68;p14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69" name="Google Shape;69;p14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" name="Google Shape;70;p14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1" name="Google Shape;71;p14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2" name="Google Shape;72;p14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" name="Google Shape;73;p14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74" name="Google Shape;74;p14"/>
          <p:cNvGrpSpPr/>
          <p:nvPr/>
        </p:nvGrpSpPr>
        <p:grpSpPr>
          <a:xfrm>
            <a:off x="5043503" y="0"/>
            <a:ext cx="3814072" cy="3839102"/>
            <a:chOff x="5043503" y="0"/>
            <a:chExt cx="3814072" cy="3839102"/>
          </a:xfrm>
        </p:grpSpPr>
        <p:sp>
          <p:nvSpPr>
            <p:cNvPr id="75" name="Google Shape;75;p14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4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77" name="Google Shape;77;p14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78" name="Google Shape;78;p14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9" name="Google Shape;79;p14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fmla="val 8244818" name="adj1"/>
                  <a:gd fmla="val 16246175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0" name="Google Shape;80;p14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81" name="Google Shape;81;p14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82" name="Google Shape;82;p14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83" name="Google Shape;83;p14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4" name="Google Shape;84;p14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85" name="Google Shape;85;p14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14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14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fmla="val 8801158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14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" name="Google Shape;89;p14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fmla="val 1255410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" name="Google Shape;90;p14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1" name="Google Shape;91;p14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92" name="Google Shape;92;p14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93" name="Google Shape;93;p14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oogle Shape;95;p15"/>
          <p:cNvGrpSpPr/>
          <p:nvPr/>
        </p:nvGrpSpPr>
        <p:grpSpPr>
          <a:xfrm>
            <a:off x="146769" y="3406"/>
            <a:ext cx="1233215" cy="1384535"/>
            <a:chOff x="146769" y="3406"/>
            <a:chExt cx="1233215" cy="1384535"/>
          </a:xfrm>
        </p:grpSpPr>
        <p:grpSp>
          <p:nvGrpSpPr>
            <p:cNvPr id="96" name="Google Shape;96;p15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97" name="Google Shape;97;p15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8" name="Google Shape;98;p15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99" name="Google Shape;99;p15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100" name="Google Shape;100;p15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1" name="Google Shape;101;p15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2" name="Google Shape;102;p15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03" name="Google Shape;103;p15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104" name="Google Shape;104;p15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5" name="Google Shape;105;p15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6" name="Google Shape;106;p15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7" name="Google Shape;107;p15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08" name="Google Shape;108;p15"/>
          <p:cNvGrpSpPr/>
          <p:nvPr/>
        </p:nvGrpSpPr>
        <p:grpSpPr>
          <a:xfrm>
            <a:off x="6775084" y="2904008"/>
            <a:ext cx="2186148" cy="2239500"/>
            <a:chOff x="6775084" y="2904008"/>
            <a:chExt cx="2186148" cy="2239500"/>
          </a:xfrm>
        </p:grpSpPr>
        <p:grpSp>
          <p:nvGrpSpPr>
            <p:cNvPr id="109" name="Google Shape;109;p15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110" name="Google Shape;110;p15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1" name="Google Shape;111;p15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12" name="Google Shape;112;p15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113" name="Google Shape;113;p15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4" name="Google Shape;114;p15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5" name="Google Shape;115;p15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16" name="Google Shape;116;p15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117" name="Google Shape;117;p15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8" name="Google Shape;118;p15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9" name="Google Shape;119;p15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" name="Google Shape;120;p15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21" name="Google Shape;121;p15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122" name="Google Shape;122;p15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3" name="Google Shape;123;p15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4" name="Google Shape;124;p15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5" name="Google Shape;125;p15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6" name="Google Shape;126;p15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127" name="Google Shape;127;p15"/>
          <p:cNvSpPr txBox="1"/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8" name="Google Shape;128;p15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oogle Shape;130;p1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31" name="Google Shape;131;p1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" name="Google Shape;132;p1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3" name="Google Shape;133;p16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34" name="Google Shape;134;p16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rtl="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35" name="Google Shape;135;p16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" name="Google Shape;137;p1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38" name="Google Shape;138;p1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1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0" name="Google Shape;140;p17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41" name="Google Shape;141;p17"/>
          <p:cNvSpPr txBox="1"/>
          <p:nvPr>
            <p:ph idx="1" type="body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rtl="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42" name="Google Shape;142;p17"/>
          <p:cNvSpPr txBox="1"/>
          <p:nvPr>
            <p:ph idx="2" type="body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rtl="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43" name="Google Shape;143;p17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5" name="Google Shape;145;p18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46" name="Google Shape;146;p18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Google Shape;147;p18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8" name="Google Shape;148;p18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49" name="Google Shape;149;p18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" name="Google Shape;151;p1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52" name="Google Shape;152;p1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3" name="Google Shape;153;p1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54" name="Google Shape;154;p19"/>
          <p:cNvSpPr txBox="1"/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5" name="Google Shape;155;p19"/>
          <p:cNvSpPr txBox="1"/>
          <p:nvPr>
            <p:ph idx="1" type="body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rtl="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56" name="Google Shape;156;p19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1"/>
        </a:solidFill>
      </p:bgPr>
    </p:bg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Google Shape;158;p20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59" name="Google Shape;159;p20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60" name="Google Shape;160;p20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1" name="Google Shape;161;p20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2" name="Google Shape;162;p20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3" name="Google Shape;163;p20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64" name="Google Shape;164;p20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5" name="Google Shape;165;p20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6" name="Google Shape;166;p20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7" name="Google Shape;167;p20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68" name="Google Shape;168;p20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9" name="Google Shape;169;p20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170" name="Google Shape;170;p20"/>
          <p:cNvSpPr txBox="1"/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1" name="Google Shape;171;p20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3" name="Google Shape;173;p21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74" name="Google Shape;174;p21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21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76" name="Google Shape;176;p21"/>
          <p:cNvSpPr txBox="1"/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77" name="Google Shape;177;p21"/>
          <p:cNvSpPr txBox="1"/>
          <p:nvPr>
            <p:ph idx="1" type="subTitle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78" name="Google Shape;178;p21"/>
          <p:cNvSpPr txBox="1"/>
          <p:nvPr>
            <p:ph idx="2" type="body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rtl="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79" name="Google Shape;179;p2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" name="Google Shape;181;p22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82" name="Google Shape;182;p22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22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84" name="Google Shape;184;p22"/>
          <p:cNvSpPr txBox="1"/>
          <p:nvPr>
            <p:ph idx="1" type="body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85" name="Google Shape;185;p2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7" name="Google Shape;187;p23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88" name="Google Shape;188;p23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89" name="Google Shape;189;p23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0" name="Google Shape;190;p23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1" name="Google Shape;191;p23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2" name="Google Shape;192;p23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3" name="Google Shape;193;p23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94" name="Google Shape;194;p23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5" name="Google Shape;195;p23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23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7" name="Google Shape;197;p23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8" name="Google Shape;198;p23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9" name="Google Shape;199;p23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200" name="Google Shape;200;p23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1" name="Google Shape;201;p23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23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3" name="Google Shape;203;p23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4" name="Google Shape;204;p23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205" name="Google Shape;205;p23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6" name="Google Shape;206;p23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7" name="Google Shape;207;p23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8" name="Google Shape;208;p23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209" name="Google Shape;209;p23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0" name="Google Shape;210;p23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1" name="Google Shape;211;p23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2" name="Google Shape;212;p23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3" name="Google Shape;213;p23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4" name="Google Shape;214;p23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215" name="Google Shape;215;p23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6" name="Google Shape;216;p23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7" name="Google Shape;217;p23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8" name="Google Shape;218;p23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9" name="Google Shape;219;p23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220" name="Google Shape;220;p23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1" name="Google Shape;221;p23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2" name="Google Shape;222;p23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3" name="Google Shape;223;p23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224" name="Google Shape;224;p23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5" name="Google Shape;225;p23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6" name="Google Shape;226;p23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7" name="Google Shape;227;p23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8" name="Google Shape;228;p23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9" name="Google Shape;229;p23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230" name="Google Shape;230;p23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1" name="Google Shape;231;p23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2" name="Google Shape;232;p23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3" name="Google Shape;233;p23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4" name="Google Shape;234;p23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235" name="Google Shape;235;p23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6" name="Google Shape;236;p23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7" name="Google Shape;237;p23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8" name="Google Shape;238;p23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9" name="Google Shape;239;p23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240" name="Google Shape;240;p23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1" name="Google Shape;241;p23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2" name="Google Shape;242;p23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3" name="Google Shape;243;p23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244" name="Google Shape;244;p23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5" name="Google Shape;245;p23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6" name="Google Shape;246;p23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7" name="Google Shape;247;p23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8" name="Google Shape;248;p23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49" name="Google Shape;249;p23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0" name="Google Shape;250;p23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1" name="Google Shape;251;p23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2" name="Google Shape;252;p23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3" name="Google Shape;253;p23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54" name="Google Shape;254;p23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5" name="Google Shape;255;p23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6" name="Google Shape;256;p23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7" name="Google Shape;257;p23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8" name="Google Shape;258;p23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9" name="Google Shape;259;p23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60" name="Google Shape;260;p23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1" name="Google Shape;261;p23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2" name="Google Shape;262;p23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3" name="Google Shape;263;p23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64" name="Google Shape;264;p23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65" name="Google Shape;265;p23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6" name="Google Shape;266;p23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7" name="Google Shape;267;p23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68" name="Google Shape;268;p23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69" name="Google Shape;269;p23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0" name="Google Shape;270;p23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1" name="Google Shape;271;p23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2" name="Google Shape;272;p23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73" name="Google Shape;273;p23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74" name="Google Shape;274;p23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5" name="Google Shape;275;p23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6" name="Google Shape;276;p23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7" name="Google Shape;277;p23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8" name="Google Shape;278;p23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79" name="Google Shape;279;p23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80" name="Google Shape;280;p23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1" name="Google Shape;281;p23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2" name="Google Shape;282;p23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3" name="Google Shape;283;p23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84" name="Google Shape;284;p23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85" name="Google Shape;285;p23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6" name="Google Shape;286;p23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7" name="Google Shape;287;p23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88" name="Google Shape;288;p23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89" name="Google Shape;289;p23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90" name="Google Shape;290;p23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91" name="Google Shape;291;p23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92" name="Google Shape;292;p23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93" name="Google Shape;293;p23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94" name="Google Shape;294;p23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95" name="Google Shape;295;p23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96" name="Google Shape;296;p23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97" name="Google Shape;297;p23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98" name="Google Shape;298;p23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99" name="Google Shape;299;p23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300" name="Google Shape;300;p23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01" name="Google Shape;301;p23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02" name="Google Shape;302;p23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03" name="Google Shape;303;p23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04" name="Google Shape;304;p23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305" name="Google Shape;305;p23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06" name="Google Shape;306;p23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07" name="Google Shape;307;p23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08" name="Google Shape;308;p23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309" name="Google Shape;309;p23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10" name="Google Shape;310;p23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11" name="Google Shape;311;p23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12" name="Google Shape;312;p23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313" name="Google Shape;313;p23"/>
          <p:cNvSpPr txBox="1"/>
          <p:nvPr>
            <p:ph hasCustomPrompt="1" type="title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14" name="Google Shape;314;p23"/>
          <p:cNvSpPr txBox="1"/>
          <p:nvPr>
            <p:ph idx="1" type="body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 rtl="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 rtl="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 rtl="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 rtl="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 rtl="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 rtl="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 rtl="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 rtl="0"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15" name="Google Shape;315;p23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24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omentum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-29845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-29845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-29845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-29845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-29845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-29845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-29845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-29845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rt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rt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rt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rt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rt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rt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rt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rt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5.xml"/><Relationship Id="rId3" Type="http://schemas.openxmlformats.org/officeDocument/2006/relationships/hyperlink" Target="https://bookshop.org/p/books/trauma-stewardship-an-everyday-guide-to-caring-for-self-while-caring-for-others-laura-van-dernoot-lipsky/6893606?ean=9781576759448" TargetMode="External"/><Relationship Id="rId4" Type="http://schemas.openxmlformats.org/officeDocument/2006/relationships/hyperlink" Target="https://crimethinc.com/zines/self-as-other" TargetMode="External"/><Relationship Id="rId5" Type="http://schemas.openxmlformats.org/officeDocument/2006/relationships/hyperlink" Target="https://bookshop.org/p/books/the-revolution-will-not-be-funded-beyond-the-non-profit-industrial-complex-incite-women-of-color-against-incite/10929860?ean=9780822369004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25"/>
          <p:cNvSpPr txBox="1"/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Trauma Stewardship</a:t>
            </a:r>
            <a:endParaRPr sz="4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a</a:t>
            </a:r>
            <a:r>
              <a:rPr lang="en" sz="4800"/>
              <a:t>nd Effecting Change</a:t>
            </a:r>
            <a:endParaRPr sz="4800"/>
          </a:p>
        </p:txBody>
      </p:sp>
      <p:pic>
        <p:nvPicPr>
          <p:cNvPr id="323" name="Google Shape;323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93450" y="152400"/>
            <a:ext cx="3898150" cy="3898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34"/>
          <p:cNvSpPr txBox="1"/>
          <p:nvPr/>
        </p:nvSpPr>
        <p:spPr>
          <a:xfrm>
            <a:off x="804400" y="1617450"/>
            <a:ext cx="5234100" cy="19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Char char="●"/>
            </a:pPr>
            <a:r>
              <a:rPr lang="en"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What am I doing?</a:t>
            </a:r>
            <a:endParaRPr sz="28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Char char="●"/>
            </a:pPr>
            <a:r>
              <a:rPr lang="en"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Is this about Trauma Mastery?</a:t>
            </a:r>
            <a:endParaRPr sz="28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Char char="●"/>
            </a:pPr>
            <a:r>
              <a:rPr lang="en"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Is this working?</a:t>
            </a:r>
            <a:endParaRPr sz="28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72" name="Google Shape;372;p34"/>
          <p:cNvSpPr txBox="1"/>
          <p:nvPr/>
        </p:nvSpPr>
        <p:spPr>
          <a:xfrm>
            <a:off x="770400" y="668425"/>
            <a:ext cx="56421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Space for Inquiry (Water)</a:t>
            </a:r>
            <a:endParaRPr b="1" sz="34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35"/>
          <p:cNvSpPr txBox="1"/>
          <p:nvPr/>
        </p:nvSpPr>
        <p:spPr>
          <a:xfrm>
            <a:off x="804400" y="1617450"/>
            <a:ext cx="5234100" cy="19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Char char="●"/>
            </a:pPr>
            <a:r>
              <a:rPr lang="en"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Where am I putting my focus?</a:t>
            </a:r>
            <a:endParaRPr sz="28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Char char="○"/>
            </a:pPr>
            <a:r>
              <a:rPr lang="en"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Service Rationing</a:t>
            </a:r>
            <a:endParaRPr sz="28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Char char="●"/>
            </a:pPr>
            <a:r>
              <a:rPr lang="en"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Do I have a plan B?</a:t>
            </a:r>
            <a:endParaRPr sz="28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78" name="Google Shape;378;p35"/>
          <p:cNvSpPr txBox="1"/>
          <p:nvPr/>
        </p:nvSpPr>
        <p:spPr>
          <a:xfrm>
            <a:off x="770400" y="668425"/>
            <a:ext cx="56421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Choosing our Focus (Fire)</a:t>
            </a:r>
            <a:endParaRPr b="1" sz="34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36"/>
          <p:cNvSpPr txBox="1"/>
          <p:nvPr/>
        </p:nvSpPr>
        <p:spPr>
          <a:xfrm>
            <a:off x="804400" y="1617450"/>
            <a:ext cx="5234100" cy="19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Char char="●"/>
            </a:pPr>
            <a:r>
              <a:rPr lang="en"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Exercise</a:t>
            </a:r>
            <a:r>
              <a:rPr lang="en"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, walking, driving, meditation, etc</a:t>
            </a:r>
            <a:endParaRPr sz="28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Char char="●"/>
            </a:pPr>
            <a:r>
              <a:rPr lang="en"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Emotional vs Logical “knowing”</a:t>
            </a:r>
            <a:endParaRPr sz="28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84" name="Google Shape;384;p36"/>
          <p:cNvSpPr txBox="1"/>
          <p:nvPr/>
        </p:nvSpPr>
        <p:spPr>
          <a:xfrm>
            <a:off x="770400" y="668425"/>
            <a:ext cx="72735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DAILY CENTERING PRACTICE</a:t>
            </a:r>
            <a:endParaRPr b="1" sz="34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37"/>
          <p:cNvSpPr txBox="1"/>
          <p:nvPr>
            <p:ph type="title"/>
          </p:nvPr>
        </p:nvSpPr>
        <p:spPr>
          <a:xfrm>
            <a:off x="790000" y="1568500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Self. Care.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38"/>
          <p:cNvSpPr txBox="1"/>
          <p:nvPr>
            <p:ph type="ctrTitle"/>
          </p:nvPr>
        </p:nvSpPr>
        <p:spPr>
          <a:xfrm>
            <a:off x="824000" y="1613825"/>
            <a:ext cx="6913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Accepting what you are actually capable of</a:t>
            </a:r>
            <a:endParaRPr/>
          </a:p>
        </p:txBody>
      </p:sp>
      <p:sp>
        <p:nvSpPr>
          <p:cNvPr id="395" name="Google Shape;395;p38"/>
          <p:cNvSpPr txBox="1"/>
          <p:nvPr>
            <p:ph idx="1" type="subTitle"/>
          </p:nvPr>
        </p:nvSpPr>
        <p:spPr>
          <a:xfrm>
            <a:off x="824000" y="3596300"/>
            <a:ext cx="67440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/>
              <a:t>You can’t yoga so hard you no longer have a disability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/>
              <a:t>Kale-onoscopy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9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39"/>
          <p:cNvSpPr txBox="1"/>
          <p:nvPr>
            <p:ph type="ctrTitle"/>
          </p:nvPr>
        </p:nvSpPr>
        <p:spPr>
          <a:xfrm>
            <a:off x="824000" y="1613825"/>
            <a:ext cx="50106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Which ‘Self’ are you taking care of?</a:t>
            </a:r>
            <a:endParaRPr/>
          </a:p>
        </p:txBody>
      </p:sp>
      <p:sp>
        <p:nvSpPr>
          <p:cNvPr id="401" name="Google Shape;401;p39"/>
          <p:cNvSpPr txBox="1"/>
          <p:nvPr>
            <p:ph idx="1" type="subTitle"/>
          </p:nvPr>
        </p:nvSpPr>
        <p:spPr>
          <a:xfrm>
            <a:off x="824000" y="3596300"/>
            <a:ext cx="67893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/>
              <a:t>The fearful self, the destructive self, the </a:t>
            </a:r>
            <a:r>
              <a:rPr lang="en"/>
              <a:t>submissive</a:t>
            </a:r>
            <a:r>
              <a:rPr lang="en"/>
              <a:t> self, etc.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/>
              <a:t>“The Two Wolves”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40"/>
          <p:cNvSpPr txBox="1"/>
          <p:nvPr>
            <p:ph type="ctrTitle"/>
          </p:nvPr>
        </p:nvSpPr>
        <p:spPr>
          <a:xfrm>
            <a:off x="824000" y="1613825"/>
            <a:ext cx="51240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Care isn’t inherently ethically neutral</a:t>
            </a:r>
            <a:endParaRPr/>
          </a:p>
        </p:txBody>
      </p:sp>
      <p:sp>
        <p:nvSpPr>
          <p:cNvPr id="407" name="Google Shape;407;p40"/>
          <p:cNvSpPr txBox="1"/>
          <p:nvPr>
            <p:ph idx="1" type="subTitle"/>
          </p:nvPr>
        </p:nvSpPr>
        <p:spPr>
          <a:xfrm>
            <a:off x="824000" y="3596300"/>
            <a:ext cx="48972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/>
              <a:t>The families of cops provide care to the cop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41"/>
          <p:cNvSpPr txBox="1"/>
          <p:nvPr>
            <p:ph type="ctrTitle"/>
          </p:nvPr>
        </p:nvSpPr>
        <p:spPr>
          <a:xfrm>
            <a:off x="824000" y="1613825"/>
            <a:ext cx="65967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Consumption or indulgence</a:t>
            </a:r>
            <a:endParaRPr/>
          </a:p>
        </p:txBody>
      </p:sp>
      <p:sp>
        <p:nvSpPr>
          <p:cNvPr id="413" name="Google Shape;413;p41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/>
              <a:t>Self care is not self indulgence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/>
              <a:t>Relaxation and recovery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/>
              <a:t>Fighting to change the systems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/>
              <a:t>SEEK THE BALANCE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42"/>
          <p:cNvSpPr txBox="1"/>
          <p:nvPr>
            <p:ph type="ctrTitle"/>
          </p:nvPr>
        </p:nvSpPr>
        <p:spPr>
          <a:xfrm>
            <a:off x="824000" y="1613825"/>
            <a:ext cx="53730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“Self care” in the stead of change</a:t>
            </a:r>
            <a:endParaRPr/>
          </a:p>
        </p:txBody>
      </p:sp>
      <p:sp>
        <p:nvSpPr>
          <p:cNvPr id="419" name="Google Shape;419;p42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/>
              <a:t>Offloading of responsibility from harmer to harmed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p43"/>
          <p:cNvSpPr txBox="1"/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Non-Profit Industrial Complex (NPIC)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26"/>
          <p:cNvSpPr txBox="1"/>
          <p:nvPr>
            <p:ph type="title"/>
          </p:nvPr>
        </p:nvSpPr>
        <p:spPr>
          <a:xfrm>
            <a:off x="1388625" y="772725"/>
            <a:ext cx="6366900" cy="3113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666750" lvl="0" marL="457200" rtl="0" algn="l">
              <a:spcBef>
                <a:spcPts val="0"/>
              </a:spcBef>
              <a:spcAft>
                <a:spcPts val="0"/>
              </a:spcAft>
              <a:buSzPts val="6900"/>
              <a:buChar char="●"/>
            </a:pPr>
            <a:r>
              <a:rPr lang="en" sz="6900"/>
              <a:t>Trauma</a:t>
            </a:r>
            <a:endParaRPr sz="6900"/>
          </a:p>
          <a:p>
            <a:pPr indent="-666750" lvl="0" marL="457200" rtl="0" algn="l">
              <a:spcBef>
                <a:spcPts val="0"/>
              </a:spcBef>
              <a:spcAft>
                <a:spcPts val="0"/>
              </a:spcAft>
              <a:buSzPts val="6900"/>
              <a:buChar char="●"/>
            </a:pPr>
            <a:r>
              <a:rPr lang="en" sz="6900"/>
              <a:t>Self Care</a:t>
            </a:r>
            <a:endParaRPr sz="6900"/>
          </a:p>
          <a:p>
            <a:pPr indent="-666750" lvl="0" marL="457200" rtl="0" algn="l">
              <a:spcBef>
                <a:spcPts val="0"/>
              </a:spcBef>
              <a:spcAft>
                <a:spcPts val="0"/>
              </a:spcAft>
              <a:buSzPts val="6900"/>
              <a:buChar char="●"/>
            </a:pPr>
            <a:r>
              <a:rPr lang="en" sz="6900"/>
              <a:t>Non-profits</a:t>
            </a:r>
            <a:endParaRPr sz="69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44"/>
          <p:cNvSpPr txBox="1"/>
          <p:nvPr>
            <p:ph type="title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900"/>
              <a:t>Arsonists shouldn’t be in charge of the fire department</a:t>
            </a:r>
            <a:endParaRPr sz="4900"/>
          </a:p>
        </p:txBody>
      </p:sp>
      <p:sp>
        <p:nvSpPr>
          <p:cNvPr id="430" name="Google Shape;430;p44"/>
          <p:cNvSpPr txBox="1"/>
          <p:nvPr>
            <p:ph idx="1" type="body"/>
          </p:nvPr>
        </p:nvSpPr>
        <p:spPr>
          <a:xfrm>
            <a:off x="1388625" y="2916225"/>
            <a:ext cx="6366900" cy="11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Fixing or healing is funded by the ones who created harm in the first place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Allows capitalists to de/legitamize or control what work gets done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Chasing grants/reporting and recording labor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Cycles of growth and collapse in orgs</a:t>
            </a:r>
            <a:endParaRPr sz="15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4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p45"/>
          <p:cNvSpPr txBox="1"/>
          <p:nvPr>
            <p:ph type="title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900"/>
              <a:t>Tax evasion and reputation laundering</a:t>
            </a:r>
            <a:endParaRPr sz="4900"/>
          </a:p>
        </p:txBody>
      </p:sp>
      <p:sp>
        <p:nvSpPr>
          <p:cNvPr id="436" name="Google Shape;436;p45"/>
          <p:cNvSpPr txBox="1"/>
          <p:nvPr>
            <p:ph idx="1" type="body"/>
          </p:nvPr>
        </p:nvSpPr>
        <p:spPr>
          <a:xfrm>
            <a:off x="1388625" y="2916225"/>
            <a:ext cx="6366900" cy="11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“Donate to charity” frequently actually means “put in a tax haven that I still control”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Throw a proportionately small amount of money at a cause to fix bad PR</a:t>
            </a:r>
            <a:endParaRPr sz="15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0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46"/>
          <p:cNvSpPr txBox="1"/>
          <p:nvPr>
            <p:ph type="title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900"/>
              <a:t>Top Down Organization</a:t>
            </a:r>
            <a:endParaRPr sz="4900"/>
          </a:p>
        </p:txBody>
      </p:sp>
      <p:sp>
        <p:nvSpPr>
          <p:cNvPr id="442" name="Google Shape;442;p46"/>
          <p:cNvSpPr txBox="1"/>
          <p:nvPr>
            <p:ph idx="1" type="body"/>
          </p:nvPr>
        </p:nvSpPr>
        <p:spPr>
          <a:xfrm>
            <a:off x="1388625" y="2916225"/>
            <a:ext cx="6366900" cy="11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Capitalism but nice this time I swear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Why we yell about “liberals”</a:t>
            </a:r>
            <a:endParaRPr sz="15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6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p47"/>
          <p:cNvSpPr txBox="1"/>
          <p:nvPr>
            <p:ph type="title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900"/>
              <a:t>Professionalization</a:t>
            </a:r>
            <a:endParaRPr sz="4900"/>
          </a:p>
        </p:txBody>
      </p:sp>
      <p:sp>
        <p:nvSpPr>
          <p:cNvPr id="448" name="Google Shape;448;p47"/>
          <p:cNvSpPr txBox="1"/>
          <p:nvPr>
            <p:ph idx="1" type="body"/>
          </p:nvPr>
        </p:nvSpPr>
        <p:spPr>
          <a:xfrm>
            <a:off x="1388625" y="2916225"/>
            <a:ext cx="6366900" cy="11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In order to fix the world you need to spend several years </a:t>
            </a:r>
            <a:r>
              <a:rPr lang="en" sz="1500"/>
              <a:t>accruing</a:t>
            </a:r>
            <a:r>
              <a:rPr lang="en" sz="1500"/>
              <a:t> $100K in student debt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De/legitimization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Conditioning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Burnout before you’ve even gotten anything done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Exclusionary language</a:t>
            </a:r>
            <a:endParaRPr sz="15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2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48"/>
          <p:cNvSpPr txBox="1"/>
          <p:nvPr>
            <p:ph type="title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900"/>
              <a:t>Paradigm of Change</a:t>
            </a:r>
            <a:endParaRPr sz="4900"/>
          </a:p>
        </p:txBody>
      </p:sp>
      <p:sp>
        <p:nvSpPr>
          <p:cNvPr id="454" name="Google Shape;454;p48"/>
          <p:cNvSpPr txBox="1"/>
          <p:nvPr>
            <p:ph idx="1" type="body"/>
          </p:nvPr>
        </p:nvSpPr>
        <p:spPr>
          <a:xfrm>
            <a:off x="1388625" y="2916225"/>
            <a:ext cx="6366900" cy="11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Systemic ---&gt; Individual or Social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Criminalization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Isolation/</a:t>
            </a:r>
            <a:r>
              <a:rPr lang="en" sz="1500"/>
              <a:t>Separation</a:t>
            </a:r>
            <a:endParaRPr sz="15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49"/>
          <p:cNvSpPr txBox="1"/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 sz="2600" u="sng">
                <a:solidFill>
                  <a:schemeClr val="hlink"/>
                </a:solidFill>
                <a:hlinkClick r:id="rId3"/>
              </a:rPr>
              <a:t>Trauma Stewardship</a:t>
            </a:r>
            <a:endParaRPr sz="2600"/>
          </a:p>
          <a:p>
            <a:pPr indent="-393700" lvl="1" marL="914400" rtl="0" algn="l">
              <a:spcBef>
                <a:spcPts val="0"/>
              </a:spcBef>
              <a:spcAft>
                <a:spcPts val="0"/>
              </a:spcAft>
              <a:buSzPts val="2600"/>
              <a:buChar char="○"/>
            </a:pPr>
            <a:r>
              <a:rPr lang="en" sz="2600"/>
              <a:t>Connie Burk &amp; Laura van Dernoot Lipsky</a:t>
            </a: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 sz="2600" u="sng">
                <a:solidFill>
                  <a:schemeClr val="hlink"/>
                </a:solidFill>
                <a:hlinkClick r:id="rId4"/>
              </a:rPr>
              <a:t>Self As Other</a:t>
            </a:r>
            <a:endParaRPr sz="2600"/>
          </a:p>
          <a:p>
            <a:pPr indent="-393700" lvl="1" marL="914400" rtl="0" algn="l">
              <a:spcBef>
                <a:spcPts val="0"/>
              </a:spcBef>
              <a:spcAft>
                <a:spcPts val="0"/>
              </a:spcAft>
              <a:buSzPts val="2600"/>
              <a:buChar char="○"/>
            </a:pPr>
            <a:r>
              <a:rPr lang="en" sz="2600"/>
              <a:t>Crimethinc</a:t>
            </a: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 sz="2600" u="sng">
                <a:solidFill>
                  <a:schemeClr val="hlink"/>
                </a:solidFill>
                <a:hlinkClick r:id="rId5"/>
              </a:rPr>
              <a:t>The Revolution Will Not Be Funded</a:t>
            </a:r>
            <a:endParaRPr sz="2600"/>
          </a:p>
          <a:p>
            <a:pPr indent="-393700" lvl="1" marL="914400" rtl="0" algn="l">
              <a:spcBef>
                <a:spcPts val="0"/>
              </a:spcBef>
              <a:spcAft>
                <a:spcPts val="0"/>
              </a:spcAft>
              <a:buSzPts val="2600"/>
              <a:buChar char="○"/>
            </a:pPr>
            <a:r>
              <a:rPr lang="en" sz="2600"/>
              <a:t>INCITE! Women of Color Against Violence</a:t>
            </a:r>
            <a:endParaRPr sz="2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27"/>
          <p:cNvSpPr txBox="1"/>
          <p:nvPr>
            <p:ph type="title"/>
          </p:nvPr>
        </p:nvSpPr>
        <p:spPr>
          <a:xfrm>
            <a:off x="790000" y="1568500"/>
            <a:ext cx="73674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Oversimplification/Reduction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28"/>
          <p:cNvSpPr txBox="1"/>
          <p:nvPr>
            <p:ph type="title"/>
          </p:nvPr>
        </p:nvSpPr>
        <p:spPr>
          <a:xfrm>
            <a:off x="1388625" y="772725"/>
            <a:ext cx="6366900" cy="3113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Char char="●"/>
            </a:pPr>
            <a:r>
              <a:rPr lang="en" sz="3600"/>
              <a:t>Strengths Based</a:t>
            </a:r>
            <a:endParaRPr sz="3600"/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Char char="●"/>
            </a:pPr>
            <a:r>
              <a:rPr lang="en" sz="3600"/>
              <a:t>Person Centered</a:t>
            </a:r>
            <a:endParaRPr sz="3600"/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Char char="●"/>
            </a:pPr>
            <a:r>
              <a:rPr lang="en" sz="3600"/>
              <a:t>Harm Reduction</a:t>
            </a:r>
            <a:endParaRPr sz="3600"/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Char char="●"/>
            </a:pPr>
            <a:r>
              <a:rPr lang="en" sz="3600"/>
              <a:t>Restorative Practices</a:t>
            </a:r>
            <a:endParaRPr sz="3600"/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Char char="●"/>
            </a:pPr>
            <a:r>
              <a:rPr lang="en" sz="3600"/>
              <a:t>Trauma Informed</a:t>
            </a:r>
            <a:endParaRPr sz="3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29"/>
          <p:cNvSpPr txBox="1"/>
          <p:nvPr>
            <p:ph type="title"/>
          </p:nvPr>
        </p:nvSpPr>
        <p:spPr>
          <a:xfrm>
            <a:off x="790000" y="1568500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Vicarious Trauma, Secondary Trauma, Burn Out, Compassion Fatigue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" name="Google Shape;348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12175" y="131476"/>
            <a:ext cx="5319651" cy="48805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3" name="Google Shape;353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25513" y="152400"/>
            <a:ext cx="4892966" cy="4838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32"/>
          <p:cNvSpPr txBox="1"/>
          <p:nvPr/>
        </p:nvSpPr>
        <p:spPr>
          <a:xfrm>
            <a:off x="804400" y="1617450"/>
            <a:ext cx="5234100" cy="19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Char char="●"/>
            </a:pPr>
            <a:r>
              <a:rPr lang="en"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Engaging with our whole lives</a:t>
            </a:r>
            <a:endParaRPr sz="28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Char char="●"/>
            </a:pPr>
            <a:r>
              <a:rPr lang="en"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Moving energy through</a:t>
            </a:r>
            <a:endParaRPr sz="28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Char char="●"/>
            </a:pPr>
            <a:r>
              <a:rPr lang="en"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Gratitude</a:t>
            </a:r>
            <a:endParaRPr sz="28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9" name="Google Shape;359;p32"/>
          <p:cNvSpPr txBox="1"/>
          <p:nvPr/>
        </p:nvSpPr>
        <p:spPr>
          <a:xfrm>
            <a:off x="770400" y="668425"/>
            <a:ext cx="56421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Seeking Balance (Air)</a:t>
            </a:r>
            <a:endParaRPr b="1" sz="34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360" name="Google Shape;360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06250" y="2175196"/>
            <a:ext cx="3706024" cy="2316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33"/>
          <p:cNvSpPr txBox="1"/>
          <p:nvPr/>
        </p:nvSpPr>
        <p:spPr>
          <a:xfrm>
            <a:off x="804400" y="1617450"/>
            <a:ext cx="5234100" cy="233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Char char="●"/>
            </a:pPr>
            <a:r>
              <a:rPr lang="en"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Creating a microculture</a:t>
            </a:r>
            <a:endParaRPr sz="28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Char char="○"/>
            </a:pPr>
            <a:r>
              <a:rPr lang="en"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Narratives &amp; Pre-circles</a:t>
            </a:r>
            <a:endParaRPr sz="28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Char char="●"/>
            </a:pPr>
            <a:r>
              <a:rPr lang="en"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Compassion for myself and others</a:t>
            </a:r>
            <a:endParaRPr sz="28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Char char="●"/>
            </a:pPr>
            <a:r>
              <a:rPr lang="en"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Paradigm of change</a:t>
            </a:r>
            <a:endParaRPr sz="28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66" name="Google Shape;366;p33"/>
          <p:cNvSpPr txBox="1"/>
          <p:nvPr/>
        </p:nvSpPr>
        <p:spPr>
          <a:xfrm>
            <a:off x="770400" y="668425"/>
            <a:ext cx="76134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Compassion &amp; Community</a:t>
            </a:r>
            <a:r>
              <a:rPr b="1" lang="en" sz="34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(Earth)</a:t>
            </a:r>
            <a:endParaRPr b="1" sz="34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