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spcBef>
                <a:spcPts val="0"/>
              </a:spcBef>
              <a:buSzPct val="116666"/>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rIns="91425" wrap="square" tIns="91425"/>
          <a:lstStyle>
            <a:lvl1pPr indent="0" lvl="0" marL="0" marR="0" rtl="0" algn="r">
              <a:spcBef>
                <a:spcPts val="0"/>
              </a:spcBef>
              <a:buSzPct val="116666"/>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SzPct val="116666"/>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SzPct val="116666"/>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SzPct val="116666"/>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SzPct val="116666"/>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SzPct val="116666"/>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SzPct val="116666"/>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SzPct val="116666"/>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SzPct val="116666"/>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SzPct val="116666"/>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rIns="91425" wrap="square" tIns="91425"/>
          <a:lstStyle>
            <a:lvl1pPr indent="0" lvl="0" marL="0" marR="0" rtl="0" algn="l">
              <a:spcBef>
                <a:spcPts val="0"/>
              </a:spcBef>
              <a:buSzPct val="116666"/>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fr-CA"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fr-CA" sz="1200" u="none" cap="none" strike="noStrike">
                <a:solidFill>
                  <a:schemeClr val="dk1"/>
                </a:solidFill>
                <a:latin typeface="Calibri"/>
                <a:ea typeface="Calibri"/>
                <a:cs typeface="Calibri"/>
                <a:sym typeface="Calibri"/>
              </a:rPr>
              <a:t>Enlever barre déroulante</a:t>
            </a:r>
          </a:p>
        </p:txBody>
      </p:sp>
      <p:sp>
        <p:nvSpPr>
          <p:cNvPr id="106" name="Shape 106"/>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3" name="Shape 2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25000"/>
              <a:buFont typeface="Arial"/>
              <a:buNone/>
            </a:pPr>
            <a:r>
              <a:t/>
            </a:r>
            <a:endParaRPr/>
          </a:p>
          <a:p>
            <a:pPr lvl="0" rtl="0">
              <a:spcBef>
                <a:spcPts val="0"/>
              </a:spcBef>
              <a:buClr>
                <a:schemeClr val="dk1"/>
              </a:buClr>
              <a:buSzPct val="25000"/>
              <a:buFont typeface="Arial"/>
              <a:buNone/>
            </a:pPr>
            <a:r>
              <a:rPr lang="fr-CA"/>
              <a:t>In parallel, private response :</a:t>
            </a:r>
          </a:p>
          <a:p>
            <a:pPr indent="-317500" lvl="0" marL="457200" rtl="0">
              <a:spcBef>
                <a:spcPts val="0"/>
              </a:spcBef>
              <a:spcAft>
                <a:spcPts val="0"/>
              </a:spcAft>
              <a:buClr>
                <a:schemeClr val="dk1"/>
              </a:buClr>
              <a:buSzPct val="116666"/>
              <a:buChar char="●"/>
            </a:pPr>
            <a:r>
              <a:rPr lang="fr-CA"/>
              <a:t>A remarkable increase in student housing in central Melbourne = built to meet the new demands of this international student population</a:t>
            </a:r>
          </a:p>
          <a:p>
            <a:pPr indent="-317500" lvl="0" marL="457200" rtl="0">
              <a:spcBef>
                <a:spcPts val="0"/>
              </a:spcBef>
              <a:spcAft>
                <a:spcPts val="0"/>
              </a:spcAft>
              <a:buClr>
                <a:schemeClr val="dk1"/>
              </a:buClr>
              <a:buSzPct val="116666"/>
              <a:buChar char="●"/>
            </a:pPr>
            <a:r>
              <a:rPr lang="fr-CA"/>
              <a:t>The appearance of large student housing buildings: dense, composed mainly of studios or micro-apartments</a:t>
            </a:r>
          </a:p>
          <a:p>
            <a:pPr indent="-317500" lvl="0" marL="457200" rtl="0">
              <a:spcBef>
                <a:spcPts val="0"/>
              </a:spcBef>
              <a:buClr>
                <a:schemeClr val="dk1"/>
              </a:buClr>
              <a:buSzPct val="116666"/>
              <a:buChar char="●"/>
            </a:pPr>
            <a:r>
              <a:rPr lang="fr-CA"/>
              <a:t>In addition = lack of common areas, very high rents = in central areas of the city.</a:t>
            </a:r>
          </a:p>
        </p:txBody>
      </p:sp>
      <p:sp>
        <p:nvSpPr>
          <p:cNvPr id="254" name="Shape 25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3" name="Shape 26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fr-CA"/>
              <a:t>Diagnosis</a:t>
            </a:r>
            <a:r>
              <a:rPr b="1" lang="fr-CA"/>
              <a:t>:</a:t>
            </a:r>
          </a:p>
          <a:p>
            <a:pPr indent="-317500" lvl="0" marL="457200" marR="0" rtl="0" algn="l">
              <a:spcBef>
                <a:spcPts val="0"/>
              </a:spcBef>
              <a:spcAft>
                <a:spcPts val="0"/>
              </a:spcAft>
              <a:buSzPct val="116666"/>
              <a:buChar char="●"/>
            </a:pPr>
            <a:r>
              <a:rPr lang="fr-CA"/>
              <a:t>Side effects of student concentration and lack of institutional planning = EMERGENCE OF A NEW MARKET,  that is much more vulnerable: international student population</a:t>
            </a:r>
          </a:p>
          <a:p>
            <a:pPr indent="-317500" lvl="0" marL="457200" marR="0" rtl="0" algn="l">
              <a:spcBef>
                <a:spcPts val="0"/>
              </a:spcBef>
              <a:spcAft>
                <a:spcPts val="0"/>
              </a:spcAft>
              <a:buSzPct val="116666"/>
              <a:buChar char="●"/>
            </a:pPr>
            <a:r>
              <a:rPr lang="fr-CA"/>
              <a:t>Treated as a separate market, distinct from the so-called "local" student population (which turns to apartments from the private rental market, in suburb areas, much lower rents)</a:t>
            </a:r>
          </a:p>
          <a:p>
            <a:pPr indent="-317500" lvl="0" marL="457200" marR="0" rtl="0" algn="l">
              <a:spcBef>
                <a:spcPts val="0"/>
              </a:spcBef>
              <a:spcAft>
                <a:spcPts val="0"/>
              </a:spcAft>
              <a:buSzPct val="116666"/>
              <a:buChar char="●"/>
            </a:pPr>
            <a:r>
              <a:rPr lang="fr-CA"/>
              <a:t>Which leads to = residential separation between local student population and international student population</a:t>
            </a:r>
          </a:p>
          <a:p>
            <a:pPr indent="-317500" lvl="0" marL="457200" marR="0" rtl="0" algn="l">
              <a:spcBef>
                <a:spcPts val="0"/>
              </a:spcBef>
              <a:spcAft>
                <a:spcPts val="0"/>
              </a:spcAft>
              <a:buSzPct val="116666"/>
              <a:buChar char="●"/>
            </a:pPr>
            <a:r>
              <a:rPr lang="fr-CA"/>
              <a:t>There is a Physical barrier with the rest of the student population</a:t>
            </a:r>
          </a:p>
          <a:p>
            <a:pPr indent="-317500" lvl="0" marL="457200" marR="0" rtl="0" algn="l">
              <a:spcBef>
                <a:spcPts val="0"/>
              </a:spcBef>
              <a:spcAft>
                <a:spcPts val="0"/>
              </a:spcAft>
              <a:buSzPct val="116666"/>
              <a:buChar char="●"/>
            </a:pPr>
            <a:r>
              <a:rPr lang="fr-CA"/>
              <a:t>Increase of rents in central districts</a:t>
            </a:r>
          </a:p>
          <a:p>
            <a:pPr indent="-317500" lvl="0" marL="457200" marR="0" rtl="0" algn="l">
              <a:spcBef>
                <a:spcPts val="0"/>
              </a:spcBef>
              <a:buSzPct val="116666"/>
              <a:buChar char="●"/>
            </a:pPr>
            <a:r>
              <a:rPr lang="fr-CA"/>
              <a:t>Types of housing that go against socialization.</a:t>
            </a:r>
          </a:p>
        </p:txBody>
      </p:sp>
      <p:sp>
        <p:nvSpPr>
          <p:cNvPr id="264" name="Shape 26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3" name="Shape 2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fr-CA"/>
              <a:t>Call for Action:</a:t>
            </a:r>
          </a:p>
          <a:p>
            <a:pPr indent="0" lvl="0" marL="0" marR="0" rtl="0" algn="l">
              <a:spcBef>
                <a:spcPts val="0"/>
              </a:spcBef>
              <a:buSzPct val="25000"/>
              <a:buNone/>
            </a:pPr>
            <a:r>
              <a:rPr lang="fr-CA"/>
              <a:t>Report published by the city and the University of Melbourne on the issues and needs of international students but also other students. Lead to government response in 2001 = Student Housing Policy : New construction and conversion with</a:t>
            </a:r>
          </a:p>
          <a:p>
            <a:pPr indent="-317500" lvl="0" marL="457200" marR="0" rtl="0" algn="l">
              <a:spcBef>
                <a:spcPts val="0"/>
              </a:spcBef>
              <a:spcAft>
                <a:spcPts val="0"/>
              </a:spcAft>
              <a:buSzPct val="116666"/>
              <a:buAutoNum type="arabicPeriod"/>
            </a:pPr>
            <a:r>
              <a:rPr lang="fr-CA"/>
              <a:t>better quality of life.</a:t>
            </a:r>
          </a:p>
          <a:p>
            <a:pPr indent="-317500" lvl="0" marL="457200" marR="0" rtl="0" algn="l">
              <a:spcBef>
                <a:spcPts val="0"/>
              </a:spcBef>
              <a:buSzPct val="116666"/>
              <a:buAutoNum type="arabicPeriod"/>
            </a:pPr>
            <a:r>
              <a:rPr lang="fr-CA"/>
              <a:t>better Integration into city planning (public transport, proximity services, state of infrastructures, etc.)</a:t>
            </a:r>
          </a:p>
          <a:p>
            <a:pPr indent="-69850" lvl="0" marL="0" marR="0" rtl="0" algn="l">
              <a:spcBef>
                <a:spcPts val="0"/>
              </a:spcBef>
              <a:buSzPct val="91666"/>
              <a:buNone/>
            </a:pPr>
            <a:r>
              <a:t/>
            </a:r>
            <a:endParaRPr/>
          </a:p>
          <a:p>
            <a:pPr indent="-69850" lvl="0" marL="0" marR="0" rtl="0" algn="l">
              <a:spcBef>
                <a:spcPts val="0"/>
              </a:spcBef>
              <a:buSzPct val="100000"/>
              <a:buNone/>
            </a:pPr>
            <a:r>
              <a:rPr lang="fr-CA"/>
              <a:t>=&gt; 1 coop: Appearance of new coop initiatives like </a:t>
            </a:r>
          </a:p>
          <a:p>
            <a:pPr lvl="0" rtl="0" algn="just">
              <a:lnSpc>
                <a:spcPct val="115000"/>
              </a:lnSpc>
              <a:spcBef>
                <a:spcPts val="0"/>
              </a:spcBef>
              <a:buSzPct val="100000"/>
              <a:buNone/>
            </a:pPr>
            <a:r>
              <a:t/>
            </a:r>
            <a:endParaRPr sz="1100">
              <a:latin typeface="Arial"/>
              <a:ea typeface="Arial"/>
              <a:cs typeface="Arial"/>
              <a:sym typeface="Arial"/>
            </a:endParaRPr>
          </a:p>
          <a:p>
            <a:pPr indent="-69850" lvl="0" marL="0" marR="0" rtl="0" algn="l">
              <a:spcBef>
                <a:spcPts val="0"/>
              </a:spcBef>
              <a:buSzPct val="91666"/>
              <a:buNone/>
            </a:pPr>
            <a:r>
              <a:t/>
            </a:r>
            <a:endParaRPr/>
          </a:p>
        </p:txBody>
      </p:sp>
      <p:sp>
        <p:nvSpPr>
          <p:cNvPr id="274" name="Shape 27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1" name="Shape 28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CA">
                <a:solidFill>
                  <a:srgbClr val="FF0000"/>
                </a:solidFill>
              </a:rPr>
              <a:t>Check this slide with Laurent.</a:t>
            </a:r>
          </a:p>
          <a:p>
            <a:pPr indent="0" lvl="0" marL="0" marR="0" rtl="0" algn="l">
              <a:spcBef>
                <a:spcPts val="0"/>
              </a:spcBef>
              <a:buSzPct val="25000"/>
              <a:buNone/>
            </a:pPr>
            <a:r>
              <a:t/>
            </a:r>
            <a:endParaRPr/>
          </a:p>
          <a:p>
            <a:pPr indent="0" lvl="0" marL="0" marR="0" rtl="0" algn="l">
              <a:spcBef>
                <a:spcPts val="0"/>
              </a:spcBef>
              <a:buSzPct val="25000"/>
              <a:buNone/>
            </a:pPr>
            <a:r>
              <a:t/>
            </a:r>
            <a:endParaRPr/>
          </a:p>
          <a:p>
            <a:pPr indent="0" lvl="0" marL="0" marR="0" rtl="0" algn="l">
              <a:spcBef>
                <a:spcPts val="0"/>
              </a:spcBef>
              <a:buSzPct val="25000"/>
              <a:buNone/>
            </a:pPr>
            <a:r>
              <a:rPr lang="fr-CA"/>
              <a:t>An example of coop </a:t>
            </a:r>
            <a:r>
              <a:rPr lang="fr-CA"/>
              <a:t>initiative</a:t>
            </a:r>
            <a:r>
              <a:rPr lang="fr-CA"/>
              <a:t> would be the</a:t>
            </a:r>
            <a:r>
              <a:rPr lang="fr-CA"/>
              <a:t> Bareport coop = to answer to the problems of Melbourne: (42% of pop are students, 65% of international students feel lonely or isolated)</a:t>
            </a:r>
          </a:p>
          <a:p>
            <a:pPr indent="0" lvl="0" marL="0" marR="0" rtl="0" algn="l">
              <a:spcBef>
                <a:spcPts val="0"/>
              </a:spcBef>
              <a:buSzPct val="25000"/>
              <a:buNone/>
            </a:pPr>
            <a:r>
              <a:rPr lang="fr-CA"/>
              <a:t> =&gt; issues relating to student housing </a:t>
            </a:r>
            <a:r>
              <a:rPr b="1" lang="fr-CA" sz="1100">
                <a:latin typeface="Arial"/>
                <a:ea typeface="Arial"/>
                <a:cs typeface="Arial"/>
                <a:sym typeface="Arial"/>
              </a:rPr>
              <a:t> </a:t>
            </a:r>
            <a:r>
              <a:rPr b="1" lang="fr-CA" sz="1100">
                <a:solidFill>
                  <a:srgbClr val="FF0000"/>
                </a:solidFill>
                <a:latin typeface="Arial"/>
                <a:ea typeface="Arial"/>
                <a:cs typeface="Arial"/>
                <a:sym typeface="Arial"/>
              </a:rPr>
              <a:t>and la capacité du privé à en produire seul </a:t>
            </a:r>
          </a:p>
          <a:p>
            <a:pPr lvl="0" rtl="0">
              <a:spcBef>
                <a:spcPts val="0"/>
              </a:spcBef>
              <a:buClr>
                <a:schemeClr val="dk1"/>
              </a:buClr>
              <a:buSzPct val="100000"/>
              <a:buFont typeface="Arial"/>
              <a:buNone/>
            </a:pPr>
            <a:r>
              <a:t/>
            </a:r>
            <a:endParaRPr b="1" sz="1100">
              <a:latin typeface="Arial"/>
              <a:ea typeface="Arial"/>
              <a:cs typeface="Arial"/>
              <a:sym typeface="Arial"/>
            </a:endParaRPr>
          </a:p>
          <a:p>
            <a:pPr indent="0" lvl="0" marL="0" marR="0" rtl="0" algn="l">
              <a:spcBef>
                <a:spcPts val="0"/>
              </a:spcBef>
              <a:buSzPct val="25000"/>
              <a:buNone/>
            </a:pPr>
            <a:r>
              <a:t/>
            </a:r>
            <a:endParaRPr/>
          </a:p>
        </p:txBody>
      </p:sp>
      <p:sp>
        <p:nvSpPr>
          <p:cNvPr id="282" name="Shape 282"/>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9" name="Shape 2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CA"/>
              <a:t>Bareport → </a:t>
            </a:r>
            <a:r>
              <a:rPr lang="fr-CA" sz="1100">
                <a:latin typeface="Arial"/>
                <a:ea typeface="Arial"/>
                <a:cs typeface="Arial"/>
                <a:sym typeface="Arial"/>
              </a:rPr>
              <a:t>affordable, intercultural and community-focussed living </a:t>
            </a:r>
          </a:p>
          <a:p>
            <a:pPr indent="0" lvl="0" marL="0" marR="0" rtl="0" algn="l">
              <a:spcBef>
                <a:spcPts val="0"/>
              </a:spcBef>
              <a:buSzPct val="25000"/>
              <a:buNone/>
            </a:pPr>
            <a:r>
              <a:t/>
            </a:r>
            <a:endParaRPr sz="1100">
              <a:latin typeface="Arial"/>
              <a:ea typeface="Arial"/>
              <a:cs typeface="Arial"/>
              <a:sym typeface="Arial"/>
            </a:endParaRPr>
          </a:p>
          <a:p>
            <a:pPr indent="0" lvl="0" marL="0" marR="0" rtl="0" algn="l">
              <a:spcBef>
                <a:spcPts val="0"/>
              </a:spcBef>
              <a:buSzPct val="25000"/>
              <a:buNone/>
            </a:pPr>
            <a:r>
              <a:rPr lang="fr-CA" sz="1100">
                <a:latin typeface="Arial"/>
                <a:ea typeface="Arial"/>
                <a:cs typeface="Arial"/>
                <a:sym typeface="Arial"/>
              </a:rPr>
              <a:t>TRANSITION: conclusion → a private initiative to improve, which is also the case of Edinburgh on the private local market (not dedicated residences but still private initiatives)</a:t>
            </a:r>
          </a:p>
          <a:p>
            <a:pPr indent="0" lvl="0" marL="0" marR="0" rtl="0" algn="l">
              <a:spcBef>
                <a:spcPts val="0"/>
              </a:spcBef>
              <a:buSzPct val="25000"/>
              <a:buNone/>
            </a:pPr>
            <a:r>
              <a:t/>
            </a:r>
            <a:endParaRPr sz="1100">
              <a:latin typeface="Arial"/>
              <a:ea typeface="Arial"/>
              <a:cs typeface="Arial"/>
              <a:sym typeface="Arial"/>
            </a:endParaRPr>
          </a:p>
        </p:txBody>
      </p:sp>
      <p:sp>
        <p:nvSpPr>
          <p:cNvPr id="290" name="Shape 290"/>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9" name="Shape 2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a:spcBef>
                <a:spcPts val="0"/>
              </a:spcBef>
              <a:buClr>
                <a:schemeClr val="dk1"/>
              </a:buClr>
              <a:buSzPct val="25000"/>
              <a:buFont typeface="Arial"/>
              <a:buNone/>
            </a:pPr>
            <a:r>
              <a:rPr b="1" lang="fr-CA"/>
              <a:t>Context:</a:t>
            </a:r>
          </a:p>
          <a:p>
            <a:pPr lvl="0" rtl="0">
              <a:spcBef>
                <a:spcPts val="0"/>
              </a:spcBef>
              <a:buClr>
                <a:schemeClr val="dk1"/>
              </a:buClr>
              <a:buSzPct val="25000"/>
              <a:buFont typeface="Arial"/>
              <a:buNone/>
            </a:pPr>
            <a:r>
              <a:rPr lang="fr-CA"/>
              <a:t>-50% of residences are private</a:t>
            </a:r>
          </a:p>
          <a:p>
            <a:pPr lvl="0" rtl="0">
              <a:spcBef>
                <a:spcPts val="0"/>
              </a:spcBef>
              <a:buClr>
                <a:schemeClr val="dk1"/>
              </a:buClr>
              <a:buSzPct val="25000"/>
              <a:buFont typeface="Arial"/>
              <a:buNone/>
            </a:pPr>
            <a:r>
              <a:rPr lang="fr-CA"/>
              <a:t>-0 public residences</a:t>
            </a:r>
          </a:p>
          <a:p>
            <a:pPr lvl="0" rtl="0">
              <a:spcBef>
                <a:spcPts val="0"/>
              </a:spcBef>
              <a:buClr>
                <a:schemeClr val="dk1"/>
              </a:buClr>
              <a:buSzPct val="25000"/>
              <a:buFont typeface="Arial"/>
              <a:buNone/>
            </a:pPr>
            <a:r>
              <a:rPr lang="fr-CA"/>
              <a:t>-50% institutional residences</a:t>
            </a:r>
          </a:p>
          <a:p>
            <a:pPr lvl="0">
              <a:spcBef>
                <a:spcPts val="0"/>
              </a:spcBef>
              <a:buClr>
                <a:schemeClr val="dk1"/>
              </a:buClr>
              <a:buSzPct val="25000"/>
              <a:buFont typeface="Arial"/>
              <a:buNone/>
            </a:pPr>
            <a:r>
              <a:rPr lang="fr-CA"/>
              <a:t>-20% are student housing cooperatives and other models </a:t>
            </a:r>
          </a:p>
          <a:p>
            <a:pPr lvl="0">
              <a:spcBef>
                <a:spcPts val="0"/>
              </a:spcBef>
              <a:buClr>
                <a:schemeClr val="dk1"/>
              </a:buClr>
              <a:buSzPct val="25000"/>
              <a:buFont typeface="Arial"/>
              <a:buNone/>
            </a:pPr>
            <a:r>
              <a:t/>
            </a:r>
            <a:endParaRPr/>
          </a:p>
          <a:p>
            <a:pPr lvl="0">
              <a:spcBef>
                <a:spcPts val="0"/>
              </a:spcBef>
              <a:buClr>
                <a:schemeClr val="dk1"/>
              </a:buClr>
              <a:buSzPct val="25000"/>
              <a:buFont typeface="Arial"/>
              <a:buNone/>
            </a:pPr>
            <a:r>
              <a:t/>
            </a:r>
            <a:endParaRPr/>
          </a:p>
          <a:p>
            <a:pPr indent="-317500" lvl="0" marL="457200" rtl="0">
              <a:spcBef>
                <a:spcPts val="0"/>
              </a:spcBef>
              <a:spcAft>
                <a:spcPts val="0"/>
              </a:spcAft>
              <a:buSzPct val="116666"/>
              <a:buChar char="●"/>
            </a:pPr>
            <a:r>
              <a:rPr lang="fr-CA"/>
              <a:t>there is an increase in student population around universities → competition on the market</a:t>
            </a:r>
          </a:p>
          <a:p>
            <a:pPr indent="-317500" lvl="0" marL="457200" rtl="0">
              <a:spcBef>
                <a:spcPts val="0"/>
              </a:spcBef>
              <a:spcAft>
                <a:spcPts val="0"/>
              </a:spcAft>
              <a:buSzPct val="116666"/>
              <a:buChar char="●"/>
            </a:pPr>
            <a:r>
              <a:rPr lang="fr-CA"/>
              <a:t>presence of landlord abuse → very vulnerable on local market</a:t>
            </a:r>
          </a:p>
          <a:p>
            <a:pPr indent="-317500" lvl="0" marL="457200" rtl="0">
              <a:spcBef>
                <a:spcPts val="0"/>
              </a:spcBef>
              <a:spcAft>
                <a:spcPts val="0"/>
              </a:spcAft>
              <a:buSzPct val="116666"/>
              <a:buChar char="●"/>
            </a:pPr>
            <a:r>
              <a:rPr lang="fr-CA"/>
              <a:t>high concentration of housing leading to integration issues</a:t>
            </a:r>
          </a:p>
          <a:p>
            <a:pPr indent="-317500" lvl="0" marL="457200" rtl="0">
              <a:spcBef>
                <a:spcPts val="0"/>
              </a:spcBef>
              <a:buSzPct val="116666"/>
              <a:buChar char="●"/>
            </a:pPr>
            <a:r>
              <a:rPr lang="fr-CA"/>
              <a:t>There are a few coops and other initiatives. movement is really strong leading to the formation of lobby around the issues of student housing  → social conflict</a:t>
            </a:r>
          </a:p>
          <a:p>
            <a:pPr lvl="0" rtl="0">
              <a:lnSpc>
                <a:spcPct val="115000"/>
              </a:lnSpc>
              <a:spcBef>
                <a:spcPts val="0"/>
              </a:spcBef>
              <a:buSzPct val="100000"/>
              <a:buNone/>
            </a:pPr>
            <a:r>
              <a:t/>
            </a:r>
            <a:endParaRPr b="1" sz="1100">
              <a:latin typeface="Arial"/>
              <a:ea typeface="Arial"/>
              <a:cs typeface="Arial"/>
              <a:sym typeface="Arial"/>
            </a:endParaRPr>
          </a:p>
          <a:p>
            <a:pPr lvl="0" rtl="0">
              <a:lnSpc>
                <a:spcPct val="115000"/>
              </a:lnSpc>
              <a:spcBef>
                <a:spcPts val="0"/>
              </a:spcBef>
              <a:buSzPct val="100000"/>
              <a:buNone/>
            </a:pPr>
            <a:r>
              <a:t/>
            </a:r>
            <a:endParaRPr b="1" sz="1100">
              <a:latin typeface="Arial"/>
              <a:ea typeface="Arial"/>
              <a:cs typeface="Arial"/>
              <a:sym typeface="Arial"/>
            </a:endParaRPr>
          </a:p>
          <a:p>
            <a:pPr lvl="0" rtl="0">
              <a:lnSpc>
                <a:spcPct val="115000"/>
              </a:lnSpc>
              <a:spcBef>
                <a:spcPts val="0"/>
              </a:spcBef>
              <a:buClr>
                <a:schemeClr val="dk1"/>
              </a:buClr>
              <a:buSzPct val="100000"/>
              <a:buFont typeface="Arial"/>
              <a:buNone/>
            </a:pPr>
            <a:r>
              <a:t/>
            </a:r>
            <a:endParaRPr b="1" sz="1100">
              <a:latin typeface="Arial"/>
              <a:ea typeface="Arial"/>
              <a:cs typeface="Arial"/>
              <a:sym typeface="Arial"/>
            </a:endParaRPr>
          </a:p>
          <a:p>
            <a:pPr lvl="0" rtl="0">
              <a:spcBef>
                <a:spcPts val="0"/>
              </a:spcBef>
              <a:buClr>
                <a:schemeClr val="dk1"/>
              </a:buClr>
              <a:buSzPct val="25000"/>
              <a:buFont typeface="Arial"/>
              <a:buNone/>
            </a:pPr>
            <a:r>
              <a:t/>
            </a:r>
            <a:endParaRPr/>
          </a:p>
        </p:txBody>
      </p:sp>
      <p:sp>
        <p:nvSpPr>
          <p:cNvPr id="300" name="Shape 300"/>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5" name="Shape 31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69850" lvl="0" marL="0" marR="0" rtl="0" algn="l">
              <a:spcBef>
                <a:spcPts val="0"/>
              </a:spcBef>
              <a:buClr>
                <a:schemeClr val="dk1"/>
              </a:buClr>
              <a:buSzPct val="91666"/>
              <a:buFont typeface="Arial"/>
              <a:buNone/>
            </a:pPr>
            <a:r>
              <a:rPr b="1" lang="fr-CA">
                <a:solidFill>
                  <a:srgbClr val="000000"/>
                </a:solidFill>
                <a:highlight>
                  <a:srgbClr val="FFFFFF"/>
                </a:highlight>
                <a:latin typeface="Arial"/>
                <a:ea typeface="Arial"/>
                <a:cs typeface="Arial"/>
                <a:sym typeface="Arial"/>
              </a:rPr>
              <a:t>Context: </a:t>
            </a:r>
          </a:p>
          <a:p>
            <a:pPr indent="-298450" lvl="0" marL="457200" rtl="0">
              <a:lnSpc>
                <a:spcPct val="115000"/>
              </a:lnSpc>
              <a:spcBef>
                <a:spcPts val="0"/>
              </a:spcBef>
              <a:spcAft>
                <a:spcPts val="0"/>
              </a:spcAft>
              <a:buSzPct val="100000"/>
              <a:buFont typeface="Arial"/>
              <a:buChar char="●"/>
            </a:pPr>
            <a:r>
              <a:rPr lang="fr-CA" sz="1100">
                <a:latin typeface="Arial"/>
                <a:ea typeface="Arial"/>
                <a:cs typeface="Arial"/>
                <a:sym typeface="Arial"/>
              </a:rPr>
              <a:t>Capital of Scotland</a:t>
            </a:r>
          </a:p>
          <a:p>
            <a:pPr indent="-298450" lvl="0" marL="457200" rtl="0">
              <a:lnSpc>
                <a:spcPct val="115000"/>
              </a:lnSpc>
              <a:spcBef>
                <a:spcPts val="0"/>
              </a:spcBef>
              <a:spcAft>
                <a:spcPts val="0"/>
              </a:spcAft>
              <a:buSzPct val="100000"/>
              <a:buFont typeface="Arial"/>
              <a:buChar char="●"/>
            </a:pPr>
            <a:r>
              <a:rPr lang="fr-CA" sz="1100">
                <a:latin typeface="Arial"/>
                <a:ea typeface="Arial"/>
                <a:cs typeface="Arial"/>
                <a:sym typeface="Arial"/>
              </a:rPr>
              <a:t>population of 511,852 people</a:t>
            </a:r>
          </a:p>
          <a:p>
            <a:pPr indent="-298450" lvl="0" marL="457200" rtl="0">
              <a:lnSpc>
                <a:spcPct val="115000"/>
              </a:lnSpc>
              <a:spcBef>
                <a:spcPts val="0"/>
              </a:spcBef>
              <a:spcAft>
                <a:spcPts val="0"/>
              </a:spcAft>
              <a:buSzPct val="100000"/>
              <a:buFont typeface="Arial"/>
              <a:buChar char="●"/>
            </a:pPr>
            <a:r>
              <a:rPr lang="fr-CA" sz="1100">
                <a:latin typeface="Arial"/>
                <a:ea typeface="Arial"/>
                <a:cs typeface="Arial"/>
                <a:sym typeface="Arial"/>
              </a:rPr>
              <a:t>Four big historical universities that have accompanied the development of the city and many other institutions of higher education (which are mainly located in the center of the city and the old town)</a:t>
            </a:r>
          </a:p>
          <a:p>
            <a:pPr indent="-298450" lvl="0" marL="457200" rtl="0">
              <a:lnSpc>
                <a:spcPct val="115000"/>
              </a:lnSpc>
              <a:spcBef>
                <a:spcPts val="0"/>
              </a:spcBef>
              <a:buSzPct val="100000"/>
              <a:buFont typeface="Arial"/>
              <a:buChar char="●"/>
            </a:pPr>
            <a:r>
              <a:rPr lang="fr-CA" sz="1100">
                <a:latin typeface="Arial"/>
                <a:ea typeface="Arial"/>
                <a:cs typeface="Arial"/>
                <a:sym typeface="Arial"/>
              </a:rPr>
              <a:t> The university of edinburgh was one of the first english speaking universities in the world. </a:t>
            </a:r>
          </a:p>
          <a:p>
            <a:pPr indent="-69850" lvl="0" marL="0" marR="0" rtl="0" algn="l">
              <a:spcBef>
                <a:spcPts val="0"/>
              </a:spcBef>
              <a:buClr>
                <a:schemeClr val="dk1"/>
              </a:buClr>
              <a:buSzPct val="91666"/>
              <a:buFont typeface="Arial"/>
              <a:buNone/>
            </a:pPr>
            <a:r>
              <a:t/>
            </a:r>
            <a:endParaRPr>
              <a:solidFill>
                <a:srgbClr val="000000"/>
              </a:solidFill>
              <a:highlight>
                <a:srgbClr val="FFFFFF"/>
              </a:highlight>
              <a:latin typeface="Arial"/>
              <a:ea typeface="Arial"/>
              <a:cs typeface="Arial"/>
              <a:sym typeface="Arial"/>
            </a:endParaRPr>
          </a:p>
          <a:p>
            <a:pPr indent="0" lvl="0" marL="0" marR="0" rtl="0" algn="l">
              <a:spcBef>
                <a:spcPts val="0"/>
              </a:spcBef>
              <a:buSzPct val="25000"/>
              <a:buNone/>
            </a:pPr>
            <a:r>
              <a:t/>
            </a:r>
            <a:endParaRPr>
              <a:solidFill>
                <a:srgbClr val="222222"/>
              </a:solidFill>
              <a:highlight>
                <a:srgbClr val="F5F5F5"/>
              </a:highlight>
              <a:latin typeface="Arial"/>
              <a:ea typeface="Arial"/>
              <a:cs typeface="Arial"/>
              <a:sym typeface="Arial"/>
            </a:endParaRPr>
          </a:p>
        </p:txBody>
      </p:sp>
      <p:sp>
        <p:nvSpPr>
          <p:cNvPr id="316" name="Shape 316"/>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3" name="Shape 32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298450" lvl="0" marL="457200" rtl="0">
              <a:lnSpc>
                <a:spcPct val="115000"/>
              </a:lnSpc>
              <a:spcBef>
                <a:spcPts val="0"/>
              </a:spcBef>
              <a:spcAft>
                <a:spcPts val="0"/>
              </a:spcAft>
              <a:buSzPct val="100000"/>
              <a:buFont typeface="Arial"/>
              <a:buChar char="●"/>
            </a:pPr>
            <a:r>
              <a:rPr lang="fr-CA" sz="1100">
                <a:latin typeface="Arial"/>
                <a:ea typeface="Arial"/>
                <a:cs typeface="Arial"/>
                <a:sym typeface="Arial"/>
              </a:rPr>
              <a:t>Student population has highly increased → more than 50% growth from the 90s to the mid 2000</a:t>
            </a:r>
          </a:p>
          <a:p>
            <a:pPr indent="-298450" lvl="0" marL="457200" rtl="0">
              <a:lnSpc>
                <a:spcPct val="115000"/>
              </a:lnSpc>
              <a:spcBef>
                <a:spcPts val="0"/>
              </a:spcBef>
              <a:buSzPct val="100000"/>
              <a:buFont typeface="Arial"/>
              <a:buChar char="●"/>
            </a:pPr>
            <a:r>
              <a:rPr lang="fr-CA" sz="1100">
                <a:latin typeface="Arial"/>
                <a:ea typeface="Arial"/>
                <a:cs typeface="Arial"/>
                <a:sym typeface="Arial"/>
              </a:rPr>
              <a:t>Reaching a total of 70,000 students today, (about 1 person on 6) → 13.8%</a:t>
            </a:r>
          </a:p>
          <a:p>
            <a:pPr lv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lv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indent="0" lvl="0" marL="0" marR="0" rtl="0" algn="l">
              <a:spcBef>
                <a:spcPts val="0"/>
              </a:spcBef>
              <a:buSzPct val="25000"/>
              <a:buNone/>
            </a:pPr>
            <a:r>
              <a:t/>
            </a:r>
            <a:endParaRPr/>
          </a:p>
        </p:txBody>
      </p:sp>
      <p:sp>
        <p:nvSpPr>
          <p:cNvPr id="324" name="Shape 32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3" name="Shape 33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298450" lvl="0" marL="457200" rtl="0">
              <a:lnSpc>
                <a:spcPct val="115000"/>
              </a:lnSpc>
              <a:spcBef>
                <a:spcPts val="0"/>
              </a:spcBef>
              <a:spcAft>
                <a:spcPts val="0"/>
              </a:spcAft>
              <a:buSzPct val="100000"/>
              <a:buFont typeface="Arial"/>
              <a:buChar char="●"/>
            </a:pPr>
            <a:r>
              <a:rPr lang="fr-CA" sz="1100">
                <a:latin typeface="Arial"/>
                <a:ea typeface="Arial"/>
                <a:cs typeface="Arial"/>
                <a:sym typeface="Arial"/>
              </a:rPr>
              <a:t>However, 54% of this population will house in the private local market (housing)</a:t>
            </a:r>
          </a:p>
          <a:p>
            <a:pPr indent="-298450" lvl="0" marL="457200" rtl="0">
              <a:lnSpc>
                <a:spcPct val="115000"/>
              </a:lnSpc>
              <a:spcBef>
                <a:spcPts val="0"/>
              </a:spcBef>
              <a:buSzPct val="100000"/>
              <a:buFont typeface="Arial"/>
              <a:buChar char="●"/>
            </a:pPr>
            <a:r>
              <a:rPr lang="fr-CA" sz="1100">
                <a:latin typeface="Arial"/>
                <a:ea typeface="Arial"/>
                <a:cs typeface="Arial"/>
                <a:sym typeface="Arial"/>
              </a:rPr>
              <a:t>There are dedicated housing offers but take in only 21% of the number of students </a:t>
            </a:r>
          </a:p>
          <a:p>
            <a:pPr lvl="0" rtl="0">
              <a:lnSpc>
                <a:spcPct val="115000"/>
              </a:lnSpc>
              <a:spcBef>
                <a:spcPts val="0"/>
              </a:spcBef>
              <a:buSzPct val="100000"/>
              <a:buNone/>
            </a:pPr>
            <a:r>
              <a:t/>
            </a:r>
            <a:endParaRPr sz="1100">
              <a:latin typeface="Arial"/>
              <a:ea typeface="Arial"/>
              <a:cs typeface="Arial"/>
              <a:sym typeface="Arial"/>
            </a:endParaRPr>
          </a:p>
          <a:p>
            <a:pPr lvl="0" rtl="0">
              <a:lnSpc>
                <a:spcPct val="115000"/>
              </a:lnSpc>
              <a:spcBef>
                <a:spcPts val="0"/>
              </a:spcBef>
              <a:buSzPct val="100000"/>
              <a:buNone/>
            </a:pPr>
            <a:r>
              <a:t/>
            </a:r>
            <a:endParaRPr sz="1100">
              <a:latin typeface="Arial"/>
              <a:ea typeface="Arial"/>
              <a:cs typeface="Arial"/>
              <a:sym typeface="Arial"/>
            </a:endParaRPr>
          </a:p>
          <a:p>
            <a:pPr indent="0" lvl="0" marL="0" marR="0" rtl="0" algn="l">
              <a:spcBef>
                <a:spcPts val="0"/>
              </a:spcBef>
              <a:buSzPct val="25000"/>
              <a:buNone/>
            </a:pPr>
            <a:r>
              <a:t/>
            </a:r>
            <a:endParaRPr/>
          </a:p>
        </p:txBody>
      </p:sp>
      <p:sp>
        <p:nvSpPr>
          <p:cNvPr id="334" name="Shape 33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3" name="Shape 34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317500" lvl="0" marL="457200" marR="0" rtl="0" algn="l">
              <a:spcBef>
                <a:spcPts val="0"/>
              </a:spcBef>
              <a:spcAft>
                <a:spcPts val="0"/>
              </a:spcAft>
              <a:buSzPct val="116666"/>
              <a:buChar char="●"/>
            </a:pPr>
            <a:r>
              <a:rPr lang="fr-CA"/>
              <a:t>Land pressure = Real lack of housing and push  ⅓ of the population working in Edinburgh to live outside the city</a:t>
            </a:r>
          </a:p>
          <a:p>
            <a:pPr indent="-317500" lvl="0" marL="457200" marR="0" rtl="0" algn="l">
              <a:spcBef>
                <a:spcPts val="0"/>
              </a:spcBef>
              <a:spcAft>
                <a:spcPts val="0"/>
              </a:spcAft>
              <a:buSzPct val="116666"/>
              <a:buChar char="●"/>
            </a:pPr>
            <a:r>
              <a:rPr lang="fr-CA"/>
              <a:t>In recent years: there is a 5% increase in rents</a:t>
            </a:r>
          </a:p>
          <a:p>
            <a:pPr indent="-317500" lvl="0" marL="457200" marR="0" rtl="0" algn="l">
              <a:spcBef>
                <a:spcPts val="0"/>
              </a:spcBef>
              <a:spcAft>
                <a:spcPts val="0"/>
              </a:spcAft>
              <a:buSzPct val="116666"/>
              <a:buChar char="●"/>
            </a:pPr>
            <a:r>
              <a:rPr lang="fr-CA"/>
              <a:t>the present of student population in the private rental market is all the more noticeable. Especially that in these central sectors of the city, there is the development of a new offer of private student housing, which comes in the form of large residences (often buildings/ reinvested lands)</a:t>
            </a:r>
          </a:p>
          <a:p>
            <a:pPr indent="-317500" lvl="0" marL="457200" marR="0" rtl="0" algn="l">
              <a:spcBef>
                <a:spcPts val="0"/>
              </a:spcBef>
              <a:buSzPct val="116666"/>
              <a:buChar char="●"/>
            </a:pPr>
            <a:r>
              <a:rPr lang="fr-CA"/>
              <a:t>there is a search for large dwellings to live with roommates. However, having the capacity to pay higher rent creates a competition with other groups of the population (especially families)</a:t>
            </a:r>
          </a:p>
          <a:p>
            <a:pPr lvl="0" marR="0" rtl="0" algn="l">
              <a:spcBef>
                <a:spcPts val="0"/>
              </a:spcBef>
              <a:buNone/>
            </a:pPr>
            <a:r>
              <a:t/>
            </a:r>
            <a:endParaRPr/>
          </a:p>
          <a:p>
            <a:pPr indent="0" lvl="0" marL="0" marR="0" rtl="0" algn="l">
              <a:spcBef>
                <a:spcPts val="0"/>
              </a:spcBef>
              <a:buSzPct val="25000"/>
              <a:buNone/>
            </a:pPr>
            <a:r>
              <a:t/>
            </a:r>
            <a:endParaRPr/>
          </a:p>
        </p:txBody>
      </p:sp>
      <p:sp>
        <p:nvSpPr>
          <p:cNvPr id="344" name="Shape 34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fr-CA" sz="1200" u="none" cap="none" strike="noStrike">
                <a:solidFill>
                  <a:schemeClr val="dk1"/>
                </a:solidFill>
                <a:latin typeface="Calibri"/>
                <a:ea typeface="Calibri"/>
                <a:cs typeface="Calibri"/>
                <a:sym typeface="Calibri"/>
              </a:rPr>
              <a:t>Enlever barre déroulante</a:t>
            </a:r>
          </a:p>
        </p:txBody>
      </p:sp>
      <p:sp>
        <p:nvSpPr>
          <p:cNvPr id="151" name="Shape 151"/>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3" name="Shape 3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fr-CA"/>
              <a:t>Diagnosis:</a:t>
            </a:r>
          </a:p>
          <a:p>
            <a:pPr indent="0" lvl="0" marL="0" marR="0" rtl="0" algn="l">
              <a:spcBef>
                <a:spcPts val="0"/>
              </a:spcBef>
              <a:buSzPct val="25000"/>
              <a:buNone/>
            </a:pPr>
            <a:r>
              <a:rPr lang="fr-CA"/>
              <a:t>FROM STUDENT NEIGHBORHOODS TO STUDENT GHETTOS:</a:t>
            </a:r>
          </a:p>
          <a:p>
            <a:pPr indent="-317500" lvl="0" marL="457200" marR="0" rtl="0" algn="l">
              <a:spcBef>
                <a:spcPts val="0"/>
              </a:spcBef>
              <a:spcAft>
                <a:spcPts val="0"/>
              </a:spcAft>
              <a:buSzPct val="116666"/>
              <a:buChar char="●"/>
            </a:pPr>
            <a:r>
              <a:rPr lang="fr-CA"/>
              <a:t>The students win this competition</a:t>
            </a:r>
          </a:p>
          <a:p>
            <a:pPr indent="-317500" lvl="0" marL="457200" marR="0" rtl="0" algn="l">
              <a:spcBef>
                <a:spcPts val="0"/>
              </a:spcBef>
              <a:spcAft>
                <a:spcPts val="0"/>
              </a:spcAft>
              <a:buSzPct val="116666"/>
              <a:buChar char="●"/>
            </a:pPr>
            <a:r>
              <a:rPr lang="fr-CA"/>
              <a:t>this results in the creation of neighborhoods that both the service offered and the population that resides there are entirely "students". = Organized around this population = Student monoculture, segregation / ghetto students</a:t>
            </a:r>
          </a:p>
          <a:p>
            <a:pPr indent="-317500" lvl="0" marL="457200" marR="0" rtl="0" algn="l">
              <a:spcBef>
                <a:spcPts val="0"/>
              </a:spcBef>
              <a:buSzPct val="116666"/>
              <a:buChar char="●"/>
            </a:pPr>
            <a:r>
              <a:rPr lang="fr-CA"/>
              <a:t>Citizen mobilization against new student housing projects attests to a strong feeling on the part of residents</a:t>
            </a:r>
          </a:p>
          <a:p>
            <a:pPr indent="-69850" lvl="0" marL="0" marR="0" rtl="0" algn="l">
              <a:spcBef>
                <a:spcPts val="0"/>
              </a:spcBef>
              <a:buSzPct val="91666"/>
              <a:buNone/>
            </a:pPr>
            <a:r>
              <a:rPr lang="fr-CA"/>
              <a:t>+ Vulnerability of students in relation to the market: price + housing conditions (overflow, abuse by the owners, insalubrity)</a:t>
            </a:r>
          </a:p>
          <a:p>
            <a:pPr indent="-69850" lvl="0" marL="0" marR="0" rtl="0" algn="l">
              <a:spcBef>
                <a:spcPts val="0"/>
              </a:spcBef>
              <a:buClr>
                <a:schemeClr val="dk1"/>
              </a:buClr>
              <a:buSzPct val="91666"/>
              <a:buFont typeface="Arial"/>
              <a:buNone/>
            </a:pPr>
            <a:r>
              <a:t/>
            </a:r>
            <a:endParaRPr/>
          </a:p>
          <a:p>
            <a:pPr indent="0" lvl="0" marL="0" marR="0" rtl="0" algn="l">
              <a:spcBef>
                <a:spcPts val="0"/>
              </a:spcBef>
              <a:buSzPct val="25000"/>
              <a:buNone/>
            </a:pPr>
            <a:r>
              <a:t/>
            </a:r>
            <a:endParaRPr/>
          </a:p>
        </p:txBody>
      </p:sp>
      <p:sp>
        <p:nvSpPr>
          <p:cNvPr id="354" name="Shape 35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3" name="Shape 36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lnSpc>
                <a:spcPct val="115000"/>
              </a:lnSpc>
              <a:spcBef>
                <a:spcPts val="0"/>
              </a:spcBef>
              <a:buNone/>
            </a:pPr>
            <a:r>
              <a:rPr b="1" lang="fr-CA" sz="1100">
                <a:latin typeface="Arial"/>
                <a:ea typeface="Arial"/>
                <a:cs typeface="Arial"/>
                <a:sym typeface="Arial"/>
              </a:rPr>
              <a:t>Call for action: </a:t>
            </a:r>
            <a:r>
              <a:rPr lang="fr-CA" sz="1100">
                <a:latin typeface="Arial"/>
                <a:ea typeface="Arial"/>
                <a:cs typeface="Arial"/>
                <a:sym typeface="Arial"/>
              </a:rPr>
              <a:t>to answer these problems:</a:t>
            </a:r>
          </a:p>
          <a:p>
            <a:pPr indent="-298450" lvl="0" marL="457200" rtl="0">
              <a:lnSpc>
                <a:spcPct val="115000"/>
              </a:lnSpc>
              <a:spcBef>
                <a:spcPts val="0"/>
              </a:spcBef>
              <a:spcAft>
                <a:spcPts val="0"/>
              </a:spcAft>
              <a:buSzPct val="100000"/>
              <a:buFont typeface="Arial"/>
              <a:buChar char="●"/>
            </a:pPr>
            <a:r>
              <a:rPr lang="fr-CA" sz="1100">
                <a:latin typeface="Arial"/>
                <a:ea typeface="Arial"/>
                <a:cs typeface="Arial"/>
                <a:sym typeface="Arial"/>
              </a:rPr>
              <a:t>Section on student housing in city policy + guide with advices about the need to produce more dedicated student housing in order to release housing units for families.</a:t>
            </a:r>
          </a:p>
          <a:p>
            <a:pPr indent="-298450" lvl="0" marL="457200" rtl="0">
              <a:lnSpc>
                <a:spcPct val="115000"/>
              </a:lnSpc>
              <a:spcBef>
                <a:spcPts val="0"/>
              </a:spcBef>
              <a:buSzPct val="100000"/>
              <a:buFont typeface="Arial"/>
              <a:buChar char="●"/>
            </a:pPr>
            <a:r>
              <a:rPr lang="fr-CA" sz="1100">
                <a:latin typeface="Arial"/>
                <a:ea typeface="Arial"/>
                <a:cs typeface="Arial"/>
                <a:sym typeface="Arial"/>
              </a:rPr>
              <a:t>limit the size of these new developments (140 rooms) and regulate their location (close to public transport or higher education institutions but most importantly in areas where the concentration of students does not exceed 30% in the future).</a:t>
            </a:r>
          </a:p>
          <a:p>
            <a:pPr lvl="0" rtl="0">
              <a:lnSpc>
                <a:spcPct val="115000"/>
              </a:lnSpc>
              <a:spcBef>
                <a:spcPts val="0"/>
              </a:spcBef>
              <a:buClr>
                <a:schemeClr val="dk1"/>
              </a:buClr>
              <a:buSzPct val="100000"/>
              <a:buFont typeface="Arial"/>
              <a:buNone/>
            </a:pPr>
            <a:r>
              <a:rPr lang="fr-CA" sz="1100">
                <a:latin typeface="Arial"/>
                <a:ea typeface="Arial"/>
                <a:cs typeface="Arial"/>
                <a:sym typeface="Arial"/>
              </a:rPr>
              <a:t>= Reflection that goes far on the form that these developments must take / to avoid overflow in the future and decrease problems observed to create balanced and mixed neighborhoods. Mixed because partly regulated - at the stage of intentions and recommendations</a:t>
            </a:r>
          </a:p>
          <a:p>
            <a:pPr lv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lvl="0" rtl="0">
              <a:lnSpc>
                <a:spcPct val="115000"/>
              </a:lnSpc>
              <a:spcBef>
                <a:spcPts val="0"/>
              </a:spcBef>
              <a:buClr>
                <a:schemeClr val="dk1"/>
              </a:buClr>
              <a:buSzPct val="100000"/>
              <a:buFont typeface="Arial"/>
              <a:buNone/>
            </a:pPr>
            <a:r>
              <a:rPr lang="fr-CA" sz="1100">
                <a:latin typeface="Arial"/>
                <a:ea typeface="Arial"/>
                <a:cs typeface="Arial"/>
                <a:sym typeface="Arial"/>
              </a:rPr>
              <a:t>HOWEVER:</a:t>
            </a:r>
          </a:p>
          <a:p>
            <a:pPr indent="-298450" lvl="0" marL="457200" rtl="0">
              <a:lnSpc>
                <a:spcPct val="115000"/>
              </a:lnSpc>
              <a:spcBef>
                <a:spcPts val="0"/>
              </a:spcBef>
              <a:buSzPct val="100000"/>
              <a:buFont typeface="Arial"/>
              <a:buChar char="●"/>
            </a:pPr>
            <a:r>
              <a:rPr lang="fr-CA" sz="1100">
                <a:latin typeface="Arial"/>
                <a:ea typeface="Arial"/>
                <a:cs typeface="Arial"/>
                <a:sym typeface="Arial"/>
              </a:rPr>
              <a:t>Student reaction to answer to this lack of housing, and especially to this vulnerability rising from this situation (relating to the landlord et so the price and quantity of housing) → development of the 1st cooperative student housing initiative in the UK:</a:t>
            </a:r>
          </a:p>
          <a:p>
            <a:pPr lvl="0" rtl="0">
              <a:lnSpc>
                <a:spcPct val="115000"/>
              </a:lnSpc>
              <a:spcBef>
                <a:spcPts val="0"/>
              </a:spcBef>
              <a:buNone/>
            </a:pPr>
            <a:r>
              <a:rPr lang="fr-CA" sz="1100">
                <a:latin typeface="Arial"/>
                <a:ea typeface="Arial"/>
                <a:cs typeface="Arial"/>
                <a:sym typeface="Arial"/>
              </a:rPr>
              <a:t>→ objectives:</a:t>
            </a:r>
          </a:p>
          <a:p>
            <a:pPr indent="-298450" lvl="0" marL="457200" rtl="0">
              <a:lnSpc>
                <a:spcPct val="115000"/>
              </a:lnSpc>
              <a:spcBef>
                <a:spcPts val="0"/>
              </a:spcBef>
              <a:spcAft>
                <a:spcPts val="0"/>
              </a:spcAft>
              <a:buSzPct val="100000"/>
              <a:buFont typeface="Arial"/>
              <a:buAutoNum type="arabicPeriod"/>
            </a:pPr>
            <a:r>
              <a:rPr lang="fr-CA" sz="1100">
                <a:latin typeface="Arial"/>
                <a:ea typeface="Arial"/>
                <a:cs typeface="Arial"/>
                <a:sym typeface="Arial"/>
              </a:rPr>
              <a:t>less vulnerable towards landlord</a:t>
            </a:r>
          </a:p>
          <a:p>
            <a:pPr indent="-298450" lvl="0" marL="457200" rtl="0">
              <a:lnSpc>
                <a:spcPct val="115000"/>
              </a:lnSpc>
              <a:spcBef>
                <a:spcPts val="0"/>
              </a:spcBef>
              <a:spcAft>
                <a:spcPts val="0"/>
              </a:spcAft>
              <a:buSzPct val="100000"/>
              <a:buFont typeface="Arial"/>
              <a:buAutoNum type="arabicPeriod"/>
            </a:pPr>
            <a:r>
              <a:rPr lang="fr-CA" sz="1100">
                <a:latin typeface="Arial"/>
                <a:ea typeface="Arial"/>
                <a:cs typeface="Arial"/>
                <a:sym typeface="Arial"/>
              </a:rPr>
              <a:t>better integration in the urban environment</a:t>
            </a:r>
          </a:p>
          <a:p>
            <a:pPr indent="-298450" lvl="0" marL="457200" rtl="0">
              <a:lnSpc>
                <a:spcPct val="115000"/>
              </a:lnSpc>
              <a:spcBef>
                <a:spcPts val="0"/>
              </a:spcBef>
              <a:spcAft>
                <a:spcPts val="0"/>
              </a:spcAft>
              <a:buSzPct val="100000"/>
              <a:buFont typeface="Arial"/>
              <a:buAutoNum type="arabicPeriod"/>
            </a:pPr>
            <a:r>
              <a:rPr lang="fr-CA" sz="1100">
                <a:latin typeface="Arial"/>
                <a:ea typeface="Arial"/>
                <a:cs typeface="Arial"/>
                <a:sym typeface="Arial"/>
              </a:rPr>
              <a:t>reflexion on the student presence/ impact on the local market/ its distribution/ its cohabitation with other groups of residents</a:t>
            </a:r>
          </a:p>
          <a:p>
            <a:pPr indent="-298450" lvl="0" marL="457200" rtl="0">
              <a:lnSpc>
                <a:spcPct val="115000"/>
              </a:lnSpc>
              <a:spcBef>
                <a:spcPts val="0"/>
              </a:spcBef>
              <a:buSzPct val="100000"/>
              <a:buFont typeface="Arial"/>
              <a:buAutoNum type="arabicPeriod"/>
            </a:pPr>
            <a:r>
              <a:rPr lang="fr-CA" sz="1100">
                <a:latin typeface="Arial"/>
                <a:ea typeface="Arial"/>
                <a:cs typeface="Arial"/>
                <a:sym typeface="Arial"/>
              </a:rPr>
              <a:t>Accessibility to studies (degrees)</a:t>
            </a:r>
          </a:p>
          <a:p>
            <a:pPr lvl="0" rtl="0">
              <a:lnSpc>
                <a:spcPct val="115000"/>
              </a:lnSpc>
              <a:spcBef>
                <a:spcPts val="0"/>
              </a:spcBef>
              <a:buNone/>
            </a:pPr>
            <a:r>
              <a:t/>
            </a:r>
            <a:endParaRPr sz="1100">
              <a:latin typeface="Arial"/>
              <a:ea typeface="Arial"/>
              <a:cs typeface="Arial"/>
              <a:sym typeface="Arial"/>
            </a:endParaRPr>
          </a:p>
          <a:p>
            <a:pPr indent="-297815" lvl="0" marL="914400" rtl="0">
              <a:lnSpc>
                <a:spcPct val="115000"/>
              </a:lnSpc>
              <a:spcBef>
                <a:spcPts val="0"/>
              </a:spcBef>
              <a:buClr>
                <a:schemeClr val="dk1"/>
              </a:buClr>
              <a:buSzPct val="91666"/>
              <a:buChar char="-"/>
            </a:pPr>
            <a:r>
              <a:t/>
            </a:r>
            <a:endParaRPr/>
          </a:p>
        </p:txBody>
      </p:sp>
      <p:sp>
        <p:nvSpPr>
          <p:cNvPr id="364" name="Shape 36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2" name="Shape 37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lnSpc>
                <a:spcPct val="115000"/>
              </a:lnSpc>
              <a:spcBef>
                <a:spcPts val="0"/>
              </a:spcBef>
              <a:buClr>
                <a:schemeClr val="dk1"/>
              </a:buClr>
              <a:buSzPct val="100000"/>
              <a:buFont typeface="Arial"/>
              <a:buNone/>
            </a:pPr>
            <a:r>
              <a:rPr b="1" lang="fr-CA" sz="1100">
                <a:latin typeface="Arial"/>
                <a:ea typeface="Arial"/>
                <a:cs typeface="Arial"/>
                <a:sym typeface="Arial"/>
              </a:rPr>
              <a:t>Seoul: Looking for new solutions: a public response</a:t>
            </a:r>
          </a:p>
          <a:p>
            <a:pPr lvl="0" rtl="0">
              <a:spcBef>
                <a:spcPts val="0"/>
              </a:spcBef>
              <a:buClr>
                <a:schemeClr val="dk1"/>
              </a:buClr>
              <a:buSzPct val="25000"/>
              <a:buFont typeface="Arial"/>
              <a:buNone/>
            </a:pPr>
            <a:r>
              <a:rPr lang="fr-CA"/>
              <a:t>-0 of residences are private</a:t>
            </a:r>
          </a:p>
          <a:p>
            <a:pPr lvl="0" rtl="0">
              <a:spcBef>
                <a:spcPts val="0"/>
              </a:spcBef>
              <a:buClr>
                <a:schemeClr val="dk1"/>
              </a:buClr>
              <a:buSzPct val="25000"/>
              <a:buFont typeface="Arial"/>
              <a:buNone/>
            </a:pPr>
            <a:r>
              <a:rPr lang="fr-CA"/>
              <a:t>-90%public residences</a:t>
            </a:r>
          </a:p>
          <a:p>
            <a:pPr lvl="0" rtl="0">
              <a:spcBef>
                <a:spcPts val="0"/>
              </a:spcBef>
              <a:buClr>
                <a:schemeClr val="dk1"/>
              </a:buClr>
              <a:buSzPct val="25000"/>
              <a:buFont typeface="Arial"/>
              <a:buNone/>
            </a:pPr>
            <a:r>
              <a:rPr lang="fr-CA"/>
              <a:t>-10% institutional residences</a:t>
            </a:r>
          </a:p>
          <a:p>
            <a:pPr lvl="0" rtl="0">
              <a:spcBef>
                <a:spcPts val="0"/>
              </a:spcBef>
              <a:buSzPct val="25000"/>
              <a:buNone/>
            </a:pPr>
            <a:r>
              <a:rPr lang="fr-CA"/>
              <a:t>-50% are student housing cooperatives and other models </a:t>
            </a:r>
          </a:p>
          <a:p>
            <a:pPr lvl="0" rtl="0">
              <a:spcBef>
                <a:spcPts val="0"/>
              </a:spcBef>
              <a:buClr>
                <a:schemeClr val="dk1"/>
              </a:buClr>
              <a:buSzPct val="25000"/>
              <a:buFont typeface="Arial"/>
              <a:buNone/>
            </a:pPr>
            <a:r>
              <a:t/>
            </a:r>
            <a:endParaRPr/>
          </a:p>
          <a:p>
            <a:pPr indent="-317500" lvl="0" marL="457200" marR="0" rtl="0" algn="l">
              <a:spcBef>
                <a:spcPts val="0"/>
              </a:spcBef>
              <a:spcAft>
                <a:spcPts val="0"/>
              </a:spcAft>
              <a:buSzPct val="127272"/>
              <a:buChar char="●"/>
            </a:pPr>
            <a:r>
              <a:rPr lang="fr-CA" sz="1100">
                <a:latin typeface="Arial"/>
                <a:ea typeface="Arial"/>
                <a:cs typeface="Arial"/>
                <a:sym typeface="Arial"/>
              </a:rPr>
              <a:t>housing student problems on the local market → public action</a:t>
            </a:r>
          </a:p>
          <a:p>
            <a:pPr indent="-298450" lvl="0" marL="457200" marR="0" rtl="0" algn="l">
              <a:spcBef>
                <a:spcPts val="0"/>
              </a:spcBef>
              <a:spcAft>
                <a:spcPts val="0"/>
              </a:spcAft>
              <a:buSzPct val="100000"/>
              <a:buFont typeface="Arial"/>
              <a:buChar char="●"/>
            </a:pPr>
            <a:r>
              <a:rPr lang="fr-CA" sz="1100">
                <a:latin typeface="Arial"/>
                <a:ea typeface="Arial"/>
                <a:cs typeface="Arial"/>
                <a:sym typeface="Arial"/>
              </a:rPr>
              <a:t>residences (large dormitory)</a:t>
            </a:r>
          </a:p>
          <a:p>
            <a:pPr indent="-298450" lvl="0" marL="457200" marR="0" rtl="0" algn="l">
              <a:spcBef>
                <a:spcPts val="0"/>
              </a:spcBef>
              <a:spcAft>
                <a:spcPts val="0"/>
              </a:spcAft>
              <a:buSzPct val="100000"/>
              <a:buFont typeface="Arial"/>
              <a:buChar char="●"/>
            </a:pPr>
            <a:r>
              <a:rPr lang="fr-CA" sz="1100">
                <a:latin typeface="Arial"/>
                <a:ea typeface="Arial"/>
                <a:cs typeface="Arial"/>
                <a:sym typeface="Arial"/>
              </a:rPr>
              <a:t>smaller houses</a:t>
            </a:r>
          </a:p>
          <a:p>
            <a:pPr indent="-298450" lvl="0" marL="457200" marR="0" rtl="0" algn="l">
              <a:spcBef>
                <a:spcPts val="0"/>
              </a:spcBef>
              <a:buSzPct val="100000"/>
              <a:buFont typeface="Arial"/>
              <a:buChar char="●"/>
            </a:pPr>
            <a:r>
              <a:rPr lang="fr-CA" sz="1100">
                <a:latin typeface="Arial"/>
                <a:ea typeface="Arial"/>
                <a:cs typeface="Arial"/>
                <a:sym typeface="Arial"/>
              </a:rPr>
              <a:t>coops with some private initiatives</a:t>
            </a:r>
          </a:p>
        </p:txBody>
      </p:sp>
      <p:sp>
        <p:nvSpPr>
          <p:cNvPr id="373" name="Shape 373"/>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0" name="Shape 38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69850" lvl="0" marL="0" marR="0" rtl="0" algn="l">
              <a:spcBef>
                <a:spcPts val="0"/>
              </a:spcBef>
              <a:buClr>
                <a:schemeClr val="dk1"/>
              </a:buClr>
              <a:buSzPct val="91666"/>
              <a:buFont typeface="Arial"/>
              <a:buNone/>
            </a:pPr>
            <a:r>
              <a:rPr b="1" lang="fr-CA"/>
              <a:t>Contexte:</a:t>
            </a:r>
          </a:p>
          <a:p>
            <a:pPr indent="-317500" lvl="0" marL="457200" marR="0" rtl="0" algn="l">
              <a:spcBef>
                <a:spcPts val="0"/>
              </a:spcBef>
              <a:spcAft>
                <a:spcPts val="0"/>
              </a:spcAft>
              <a:buSzPct val="116666"/>
              <a:buChar char="●"/>
            </a:pPr>
            <a:r>
              <a:rPr lang="fr-CA"/>
              <a:t>Seoul population: 10, 2 million in 2012</a:t>
            </a:r>
          </a:p>
          <a:p>
            <a:pPr indent="-317500" lvl="0" marL="457200" marR="0" rtl="0" algn="l">
              <a:spcBef>
                <a:spcPts val="0"/>
              </a:spcBef>
              <a:spcAft>
                <a:spcPts val="0"/>
              </a:spcAft>
              <a:buSzPct val="116666"/>
              <a:buChar char="●"/>
            </a:pPr>
            <a:r>
              <a:rPr lang="fr-CA"/>
              <a:t>Amazing economic development in a short time. Urbanization and transformation of Seoul.</a:t>
            </a:r>
          </a:p>
          <a:p>
            <a:pPr indent="-317500" lvl="0" marL="457200" marR="0" rtl="0" algn="l">
              <a:spcBef>
                <a:spcPts val="0"/>
              </a:spcBef>
              <a:buSzPct val="116666"/>
              <a:buChar char="●"/>
            </a:pPr>
            <a:r>
              <a:rPr lang="fr-CA"/>
              <a:t>But market that ignites (pressure), prevents part of the population from living in the city: rent too high. One of the most important social problems of the country.</a:t>
            </a:r>
          </a:p>
          <a:p>
            <a:pPr indent="-69850" lvl="0" marL="0" marR="0" rtl="0" algn="l">
              <a:spcBef>
                <a:spcPts val="0"/>
              </a:spcBef>
              <a:buSzPct val="91666"/>
              <a:buNone/>
            </a:pPr>
            <a:r>
              <a:rPr lang="fr-CA"/>
              <a:t>⇒ Whereas it is the university city of the country + showcase on the world</a:t>
            </a:r>
          </a:p>
          <a:p>
            <a:pPr indent="-69850" lvl="0" marL="0" marR="0" rtl="0" algn="l">
              <a:spcBef>
                <a:spcPts val="0"/>
              </a:spcBef>
              <a:buClr>
                <a:schemeClr val="dk1"/>
              </a:buClr>
              <a:buSzPct val="91666"/>
              <a:buFont typeface="Arial"/>
              <a:buNone/>
            </a:pPr>
            <a:r>
              <a:t/>
            </a:r>
            <a:endParaRPr/>
          </a:p>
          <a:p>
            <a:pPr indent="0" lvl="0" marL="0" marR="0" rtl="0" algn="l">
              <a:spcBef>
                <a:spcPts val="0"/>
              </a:spcBef>
              <a:buSzPct val="25000"/>
              <a:buNone/>
            </a:pPr>
            <a:r>
              <a:t/>
            </a:r>
            <a:endParaRPr/>
          </a:p>
        </p:txBody>
      </p:sp>
      <p:sp>
        <p:nvSpPr>
          <p:cNvPr id="381" name="Shape 381"/>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90" name="Shape 39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317500" lvl="0" marL="457200" marR="0" rtl="0" algn="l">
              <a:spcBef>
                <a:spcPts val="0"/>
              </a:spcBef>
              <a:spcAft>
                <a:spcPts val="0"/>
              </a:spcAft>
              <a:buSzPct val="116666"/>
              <a:buChar char="●"/>
            </a:pPr>
            <a:r>
              <a:rPr lang="fr-CA"/>
              <a:t>2012 = 450,000 students in Seoul. (4% = WEIRD)</a:t>
            </a:r>
          </a:p>
          <a:p>
            <a:pPr indent="-317500" lvl="0" marL="457200" marR="0" rtl="0" algn="l">
              <a:spcBef>
                <a:spcPts val="0"/>
              </a:spcBef>
              <a:spcAft>
                <a:spcPts val="0"/>
              </a:spcAft>
              <a:buSzPct val="116666"/>
              <a:buChar char="●"/>
            </a:pPr>
            <a:r>
              <a:rPr lang="fr-CA"/>
              <a:t>11.6% of students in Seoul stay in dormitories planned by the university. This means that 80-90% of students from other provinces of Seoul have to find accommodation in one bedroom apartments / studios.</a:t>
            </a:r>
          </a:p>
          <a:p>
            <a:pPr indent="-317500" lvl="0" marL="457200" marR="0" rtl="0" algn="l">
              <a:spcBef>
                <a:spcPts val="0"/>
              </a:spcBef>
              <a:spcAft>
                <a:spcPts val="0"/>
              </a:spcAft>
              <a:buSzPct val="116666"/>
              <a:buChar char="●"/>
            </a:pPr>
            <a:r>
              <a:rPr lang="fr-CA"/>
              <a:t>40% of students' monthly budget goes  for housing (Bae Byeong-woo, a professor at the University of Seoul).</a:t>
            </a:r>
          </a:p>
          <a:p>
            <a:pPr indent="-317500" lvl="0" marL="457200" marR="0" rtl="0" algn="l">
              <a:spcBef>
                <a:spcPts val="0"/>
              </a:spcBef>
              <a:spcAft>
                <a:spcPts val="0"/>
              </a:spcAft>
              <a:buSzPct val="116666"/>
              <a:buChar char="●"/>
            </a:pPr>
            <a:r>
              <a:rPr lang="fr-CA"/>
              <a:t>So ⇒ students turn to poor quality housing.</a:t>
            </a:r>
          </a:p>
          <a:p>
            <a:pPr indent="-317500" lvl="0" marL="457200" marR="0" rtl="0" algn="l">
              <a:spcBef>
                <a:spcPts val="0"/>
              </a:spcBef>
              <a:buSzPct val="116666"/>
              <a:buChar char="●"/>
            </a:pPr>
            <a:r>
              <a:rPr lang="fr-CA"/>
              <a:t>YMCA study that said that 83% lived alone (many housing units are divided to be rented to several individuals) and 52% live in less than 14 square meters.</a:t>
            </a:r>
          </a:p>
          <a:p>
            <a:pPr indent="0" lvl="0" marL="0" marR="0" rtl="0" algn="l">
              <a:spcBef>
                <a:spcPts val="0"/>
              </a:spcBef>
              <a:buSzPct val="25000"/>
              <a:buNone/>
            </a:pPr>
            <a:r>
              <a:t/>
            </a:r>
            <a:endParaRPr/>
          </a:p>
        </p:txBody>
      </p:sp>
      <p:sp>
        <p:nvSpPr>
          <p:cNvPr id="391" name="Shape 391"/>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1" name="Shape 40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317500" lvl="0" marL="457200" marR="0" rtl="0" algn="l">
              <a:spcBef>
                <a:spcPts val="0"/>
              </a:spcBef>
              <a:spcAft>
                <a:spcPts val="0"/>
              </a:spcAft>
              <a:buSzPct val="116666"/>
              <a:buChar char="●"/>
            </a:pPr>
            <a:r>
              <a:rPr lang="fr-CA"/>
              <a:t>Systems implemented: "lease program" by Korea Land and Housing Corporation. Students choose house and LH corporation rents it to the owner and then sublets it to the students. </a:t>
            </a:r>
          </a:p>
          <a:p>
            <a:pPr indent="-317500" lvl="0" marL="457200" marR="0" rtl="0" algn="l">
              <a:spcBef>
                <a:spcPts val="0"/>
              </a:spcBef>
              <a:buSzPct val="116666"/>
              <a:buChar char="●"/>
            </a:pPr>
            <a:r>
              <a:t/>
            </a:r>
            <a:endParaRPr/>
          </a:p>
          <a:p>
            <a:pPr indent="-69850" lvl="0" marL="0" marR="0" rtl="0" algn="l">
              <a:spcBef>
                <a:spcPts val="0"/>
              </a:spcBef>
              <a:buClr>
                <a:schemeClr val="dk1"/>
              </a:buClr>
              <a:buSzPct val="91666"/>
              <a:buFont typeface="Arial"/>
              <a:buNone/>
            </a:pPr>
            <a:r>
              <a:rPr lang="fr-CA"/>
              <a:t>But ESPECIALLY:</a:t>
            </a:r>
          </a:p>
          <a:p>
            <a:pPr indent="-317500" lvl="0" marL="457200" marR="0" rtl="0" algn="l">
              <a:spcBef>
                <a:spcPts val="0"/>
              </a:spcBef>
              <a:spcAft>
                <a:spcPts val="0"/>
              </a:spcAft>
              <a:buSzPct val="116666"/>
              <a:buChar char="●"/>
            </a:pPr>
            <a:r>
              <a:rPr lang="fr-CA"/>
              <a:t>SO ⇒ Korea's Park Geun-hye administration: launches a project for more than 200,000 units of public rental housing. Project: "Happy housing" (aim to improve existing neighborhoods, increase and diversify housing offer, social mix,.) To support to initiatie 80 000 units built by the mayor of Seoul (Park Won-soon)</a:t>
            </a:r>
          </a:p>
          <a:p>
            <a:pPr indent="-317500" lvl="0" marL="457200" marR="0" rtl="0" algn="l">
              <a:spcBef>
                <a:spcPts val="0"/>
              </a:spcBef>
              <a:buSzPct val="116666"/>
              <a:buChar char="●"/>
            </a:pPr>
            <a:r>
              <a:rPr lang="fr-CA"/>
              <a:t>60% of these dwellings are designed for young professionals and students. Student housing construction around universities (provision of green spaces and services).</a:t>
            </a:r>
          </a:p>
          <a:p>
            <a:pPr indent="-69850" lvl="0" marL="0" marR="0" rtl="0" algn="l">
              <a:spcBef>
                <a:spcPts val="0"/>
              </a:spcBef>
              <a:buClr>
                <a:schemeClr val="dk1"/>
              </a:buClr>
              <a:buSzPct val="91666"/>
              <a:buFont typeface="Arial"/>
              <a:buNone/>
            </a:pPr>
            <a:r>
              <a:rPr lang="fr-CA"/>
              <a:t>⇒ Spaces used = old railroad tracks + reservoirs (which served as green spaces in some neighborhoods) Forecast for 400,000 students (these developments + on campus).</a:t>
            </a:r>
          </a:p>
          <a:p>
            <a:pPr indent="-69850" lvl="0" marL="0" marR="0" rtl="0" algn="l">
              <a:spcBef>
                <a:spcPts val="0"/>
              </a:spcBef>
              <a:buClr>
                <a:schemeClr val="dk1"/>
              </a:buClr>
              <a:buSzPct val="91666"/>
              <a:buFont typeface="Arial"/>
              <a:buNone/>
            </a:pPr>
            <a:r>
              <a:t/>
            </a:r>
            <a:endParaRPr/>
          </a:p>
          <a:p>
            <a:pPr indent="0" lvl="0" marL="0" marR="0" rtl="0" algn="l">
              <a:spcBef>
                <a:spcPts val="0"/>
              </a:spcBef>
              <a:buSzPct val="25000"/>
              <a:buNone/>
            </a:pPr>
            <a:r>
              <a:t/>
            </a:r>
            <a:endParaRPr/>
          </a:p>
        </p:txBody>
      </p:sp>
      <p:sp>
        <p:nvSpPr>
          <p:cNvPr id="402" name="Shape 402"/>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11" name="Shape 41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317500" lvl="0" marL="457200" rtl="0">
              <a:spcBef>
                <a:spcPts val="0"/>
              </a:spcBef>
              <a:spcAft>
                <a:spcPts val="0"/>
              </a:spcAft>
              <a:buClr>
                <a:schemeClr val="dk1"/>
              </a:buClr>
              <a:buSzPct val="116666"/>
              <a:buChar char="●"/>
            </a:pPr>
            <a:r>
              <a:rPr lang="fr-CA"/>
              <a:t>Different type: "HAPPY DORMITORY" (large dormitories built) + "HOPE DORMITORY" (second = a house rented by the government that students rent and manage collectively: can renew and live there up to 4 years).</a:t>
            </a:r>
          </a:p>
          <a:p>
            <a:pPr indent="-317500" lvl="0" marL="457200" rtl="0">
              <a:spcBef>
                <a:spcPts val="0"/>
              </a:spcBef>
              <a:buClr>
                <a:schemeClr val="dk1"/>
              </a:buClr>
              <a:buSzPct val="116666"/>
              <a:buChar char="●"/>
            </a:pPr>
            <a:r>
              <a:rPr lang="fr-CA"/>
              <a:t>Two projects for example: </a:t>
            </a:r>
            <a:r>
              <a:rPr lang="fr-CA">
                <a:solidFill>
                  <a:srgbClr val="FF0000"/>
                </a:solidFill>
              </a:rPr>
              <a:t>(born from happy dormitory?)</a:t>
            </a:r>
          </a:p>
          <a:p>
            <a:pPr lvl="0" rtl="0">
              <a:spcBef>
                <a:spcPts val="0"/>
              </a:spcBef>
              <a:buClr>
                <a:schemeClr val="dk1"/>
              </a:buClr>
              <a:buSzPct val="91666"/>
              <a:buFont typeface="Arial"/>
              <a:buNone/>
            </a:pPr>
            <a:r>
              <a:rPr lang="fr-CA">
                <a:solidFill>
                  <a:srgbClr val="FF0000"/>
                </a:solidFill>
              </a:rPr>
              <a:t> -Kwangjin district: Old reservoir "transformed into student housing (20 floors, 700 units).</a:t>
            </a:r>
          </a:p>
          <a:p>
            <a:pPr lvl="0" rtl="0">
              <a:spcBef>
                <a:spcPts val="0"/>
              </a:spcBef>
              <a:buSzPct val="91666"/>
              <a:buNone/>
            </a:pPr>
            <a:r>
              <a:rPr lang="fr-CA">
                <a:solidFill>
                  <a:srgbClr val="FF0000"/>
                </a:solidFill>
              </a:rPr>
              <a:t>- Yeonnam neighborhood of Seoul's Mapo district: 5 floors, 29 units. Book-cafe.</a:t>
            </a:r>
          </a:p>
          <a:p>
            <a:pPr indent="0" lvl="0" marL="0" marR="0" rtl="0" algn="l">
              <a:spcBef>
                <a:spcPts val="0"/>
              </a:spcBef>
              <a:buSzPct val="25000"/>
              <a:buNone/>
            </a:pPr>
            <a:r>
              <a:t/>
            </a:r>
            <a:endParaRPr/>
          </a:p>
        </p:txBody>
      </p:sp>
      <p:sp>
        <p:nvSpPr>
          <p:cNvPr id="412" name="Shape 412"/>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1" name="Shape 42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69850" lvl="0" marL="0" marR="0" rtl="0" algn="l">
              <a:spcBef>
                <a:spcPts val="0"/>
              </a:spcBef>
              <a:buClr>
                <a:schemeClr val="dk1"/>
              </a:buClr>
              <a:buSzPct val="91666"/>
              <a:buFont typeface="Arial"/>
              <a:buNone/>
            </a:pPr>
            <a:r>
              <a:rPr b="1" lang="fr-CA"/>
              <a:t>Diagnosis:</a:t>
            </a:r>
          </a:p>
          <a:p>
            <a:pPr indent="-69850" lvl="0" marL="0" marR="0" rtl="0" algn="l">
              <a:spcBef>
                <a:spcPts val="0"/>
              </a:spcBef>
              <a:buClr>
                <a:schemeClr val="dk1"/>
              </a:buClr>
              <a:buSzPct val="91666"/>
              <a:buFont typeface="Arial"/>
              <a:buNone/>
            </a:pPr>
            <a:r>
              <a:t/>
            </a:r>
            <a:endParaRPr/>
          </a:p>
          <a:p>
            <a:pPr indent="-317500" lvl="0" marL="457200" marR="0" rtl="0" algn="l">
              <a:spcBef>
                <a:spcPts val="0"/>
              </a:spcBef>
              <a:spcAft>
                <a:spcPts val="0"/>
              </a:spcAft>
              <a:buSzPct val="116666"/>
              <a:buChar char="●"/>
            </a:pPr>
            <a:r>
              <a:rPr lang="fr-CA"/>
              <a:t>Interesting that the public decides to react as massively. Always interesting when public builds.</a:t>
            </a:r>
          </a:p>
          <a:p>
            <a:pPr indent="-317500" lvl="0" marL="457200" marR="0" rtl="0" algn="l">
              <a:spcBef>
                <a:spcPts val="0"/>
              </a:spcBef>
              <a:buSzPct val="116666"/>
              <a:buChar char="●"/>
            </a:pPr>
            <a:r>
              <a:rPr lang="fr-CA"/>
              <a:t>Difference also for the type of housing, even if offer = public. In these two projects (both born under the hat of "Happy housing" + on land that belongs to the public = different insertion in neighborhoods:</a:t>
            </a:r>
          </a:p>
          <a:p>
            <a:pPr indent="-69850" lvl="0" marL="0" marR="0" rtl="0" algn="l">
              <a:spcBef>
                <a:spcPts val="0"/>
              </a:spcBef>
              <a:buClr>
                <a:schemeClr val="dk1"/>
              </a:buClr>
              <a:buSzPct val="91666"/>
              <a:buFont typeface="Arial"/>
              <a:buNone/>
            </a:pPr>
            <a:r>
              <a:rPr lang="fr-CA"/>
              <a:t>First: poorly received</a:t>
            </a:r>
          </a:p>
          <a:p>
            <a:pPr indent="-69850" lvl="0" marL="0" marR="0" rtl="0" algn="l">
              <a:spcBef>
                <a:spcPts val="0"/>
              </a:spcBef>
              <a:buClr>
                <a:schemeClr val="dk1"/>
              </a:buClr>
              <a:buSzPct val="91666"/>
              <a:buFont typeface="Arial"/>
              <a:buNone/>
            </a:pPr>
            <a:r>
              <a:rPr lang="fr-CA"/>
              <a:t>Second: meeting place, harmony, social mix and generation. Example. + Way to introduce the cooperative model / cooperative living.</a:t>
            </a:r>
          </a:p>
          <a:p>
            <a:pPr indent="0" lvl="0" marL="0" marR="0" rtl="0" algn="l">
              <a:spcBef>
                <a:spcPts val="0"/>
              </a:spcBef>
              <a:buSzPct val="25000"/>
              <a:buNone/>
            </a:pPr>
            <a:r>
              <a:t/>
            </a:r>
            <a:endParaRPr/>
          </a:p>
        </p:txBody>
      </p:sp>
      <p:sp>
        <p:nvSpPr>
          <p:cNvPr id="422" name="Shape 422"/>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Shape 43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31" name="Shape 43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69850" lvl="0" marL="0" marR="0" rtl="0" algn="l">
              <a:spcBef>
                <a:spcPts val="0"/>
              </a:spcBef>
              <a:buClr>
                <a:schemeClr val="dk1"/>
              </a:buClr>
              <a:buSzPct val="91666"/>
              <a:buFont typeface="Arial"/>
              <a:buNone/>
            </a:pPr>
            <a:r>
              <a:rPr b="1" lang="fr-CA"/>
              <a:t>Action:</a:t>
            </a:r>
          </a:p>
          <a:p>
            <a:pPr indent="-317500" lvl="0" marL="457200" marR="0" rtl="0" algn="l">
              <a:spcBef>
                <a:spcPts val="0"/>
              </a:spcBef>
              <a:spcAft>
                <a:spcPts val="0"/>
              </a:spcAft>
              <a:buSzPct val="116666"/>
              <a:buChar char="●"/>
            </a:pPr>
            <a:r>
              <a:rPr lang="fr-CA"/>
              <a:t>Pay attention to the form these developments take: both for the occupants/students and for the  environment in which it is implemented. Forms of developments to prioritize, studies to conduct according to the contexts. Especially when one starts such development.</a:t>
            </a:r>
          </a:p>
          <a:p>
            <a:pPr indent="-317500" lvl="0" marL="457200" marR="0" rtl="0" algn="l">
              <a:spcBef>
                <a:spcPts val="0"/>
              </a:spcBef>
              <a:buSzPct val="116666"/>
              <a:buChar char="●"/>
            </a:pPr>
            <a:r>
              <a:rPr lang="fr-CA"/>
              <a:t>Opening / evolution: new market demand for "shared house". Reflection also from the private market: development WOOZOO house. 5th project by PJT Ok (social economy enterprise). Objective: to create a community that is a source of sharing, learning and interacting. Each house has a theme, last = creativity.</a:t>
            </a:r>
          </a:p>
          <a:p>
            <a:pPr indent="-69850" lvl="0" marL="0" marR="0" rtl="0" algn="l">
              <a:spcBef>
                <a:spcPts val="0"/>
              </a:spcBef>
              <a:buClr>
                <a:schemeClr val="dk1"/>
              </a:buClr>
              <a:buSzPct val="91666"/>
              <a:buFont typeface="Arial"/>
              <a:buNone/>
            </a:pPr>
            <a:r>
              <a:rPr lang="fr-CA"/>
              <a:t>SO: MOMENT OR NEED HOUSING = DIFFERENT OPTIONS BUT NOTE THAT THE CONTEXT // SITUATION = fertile ground for coop.</a:t>
            </a:r>
          </a:p>
          <a:p>
            <a:pPr indent="-69850" lvl="0" marL="0" marR="0" rtl="0" algn="l">
              <a:spcBef>
                <a:spcPts val="0"/>
              </a:spcBef>
              <a:buClr>
                <a:schemeClr val="dk1"/>
              </a:buClr>
              <a:buSzPct val="91666"/>
              <a:buFont typeface="Arial"/>
              <a:buNone/>
            </a:pPr>
            <a:r>
              <a:t/>
            </a:r>
            <a:endParaRPr/>
          </a:p>
          <a:p>
            <a:pPr indent="-69850" lvl="0" marL="0" marR="0" rtl="0" algn="l">
              <a:spcBef>
                <a:spcPts val="0"/>
              </a:spcBef>
              <a:buClr>
                <a:schemeClr val="dk1"/>
              </a:buClr>
              <a:buSzPct val="91666"/>
              <a:buFont typeface="Arial"/>
              <a:buNone/>
            </a:pPr>
            <a:r>
              <a:rPr lang="fr-CA"/>
              <a:t>Quote: "Society urges young people to receive tertiary education. But during education, we can not earn money to enter the market. Housing is a very urgent matter, and society must support its future generation. "Min Snail Union's Kwon</a:t>
            </a:r>
          </a:p>
          <a:p>
            <a:pPr indent="0" lvl="0" marL="0" marR="0" rtl="0" algn="l">
              <a:spcBef>
                <a:spcPts val="0"/>
              </a:spcBef>
              <a:buSzPct val="25000"/>
              <a:buNone/>
            </a:pPr>
            <a:r>
              <a:t/>
            </a:r>
            <a:endParaRPr/>
          </a:p>
        </p:txBody>
      </p:sp>
      <p:sp>
        <p:nvSpPr>
          <p:cNvPr id="432" name="Shape 432"/>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39" name="Shape 43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fr-CA" sz="1200" u="none" cap="none" strike="noStrike">
                <a:solidFill>
                  <a:srgbClr val="FF0000"/>
                </a:solidFill>
                <a:latin typeface="Calibri"/>
                <a:ea typeface="Calibri"/>
                <a:cs typeface="Calibri"/>
                <a:sym typeface="Calibri"/>
              </a:rPr>
              <a:t>4 personnes travaillent dessus. Pas résumable aujourd’hui!</a:t>
            </a:r>
          </a:p>
        </p:txBody>
      </p:sp>
      <p:sp>
        <p:nvSpPr>
          <p:cNvPr id="440" name="Shape 440"/>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CA"/>
              <a:t>More students have access to education, in general. </a:t>
            </a:r>
          </a:p>
          <a:p>
            <a:pPr indent="0" lvl="0" marL="0" marR="0" rtl="0" algn="l">
              <a:spcBef>
                <a:spcPts val="0"/>
              </a:spcBef>
              <a:buSzPct val="25000"/>
              <a:buNone/>
            </a:pPr>
            <a:r>
              <a:rPr lang="fr-CA"/>
              <a:t>More students have access to universities abroad through: Exchange programs, more </a:t>
            </a:r>
            <a:r>
              <a:rPr lang="fr-CA"/>
              <a:t>affordable</a:t>
            </a:r>
            <a:r>
              <a:rPr lang="fr-CA"/>
              <a:t> plane tickets so students are much more mobile than ever. </a:t>
            </a:r>
          </a:p>
        </p:txBody>
      </p:sp>
      <p:sp>
        <p:nvSpPr>
          <p:cNvPr id="168" name="Shape 16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50" name="Shape 45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25000"/>
              <a:buFont typeface="Arial"/>
              <a:buNone/>
            </a:pPr>
            <a:r>
              <a:rPr lang="fr-CA"/>
              <a:t>-0 of residences are private</a:t>
            </a:r>
          </a:p>
          <a:p>
            <a:pPr lvl="0" rtl="0">
              <a:spcBef>
                <a:spcPts val="0"/>
              </a:spcBef>
              <a:buClr>
                <a:schemeClr val="dk1"/>
              </a:buClr>
              <a:buSzPct val="25000"/>
              <a:buFont typeface="Arial"/>
              <a:buNone/>
            </a:pPr>
            <a:r>
              <a:rPr lang="fr-CA"/>
              <a:t>-90%public residences</a:t>
            </a:r>
          </a:p>
          <a:p>
            <a:pPr lvl="0" rtl="0">
              <a:spcBef>
                <a:spcPts val="0"/>
              </a:spcBef>
              <a:buClr>
                <a:schemeClr val="dk1"/>
              </a:buClr>
              <a:buSzPct val="25000"/>
              <a:buFont typeface="Arial"/>
              <a:buNone/>
            </a:pPr>
            <a:r>
              <a:rPr lang="fr-CA"/>
              <a:t>-10% institutional residences</a:t>
            </a:r>
          </a:p>
          <a:p>
            <a:pPr lvl="0" rtl="0">
              <a:spcBef>
                <a:spcPts val="0"/>
              </a:spcBef>
              <a:buClr>
                <a:schemeClr val="dk1"/>
              </a:buClr>
              <a:buSzPct val="25000"/>
              <a:buFont typeface="Arial"/>
              <a:buNone/>
            </a:pPr>
            <a:r>
              <a:rPr lang="fr-CA"/>
              <a:t>-5% are student housing cooperatives and other models </a:t>
            </a:r>
          </a:p>
          <a:p>
            <a:pPr lvl="0" rtl="0">
              <a:spcBef>
                <a:spcPts val="0"/>
              </a:spcBef>
              <a:buClr>
                <a:schemeClr val="dk1"/>
              </a:buClr>
              <a:buSzPct val="25000"/>
              <a:buFont typeface="Arial"/>
              <a:buNone/>
            </a:pPr>
            <a:r>
              <a:t/>
            </a:r>
            <a:endParaRPr/>
          </a:p>
          <a:p>
            <a:pPr lvl="0" rtl="0">
              <a:spcBef>
                <a:spcPts val="0"/>
              </a:spcBef>
              <a:buClr>
                <a:schemeClr val="dk1"/>
              </a:buClr>
              <a:buSzPct val="25000"/>
              <a:buFont typeface="Arial"/>
              <a:buNone/>
            </a:pPr>
            <a:r>
              <a:rPr lang="fr-CA"/>
              <a:t>public that provides with affordable housing → does not satisfy the demand → increase in prices → alternative solutions</a:t>
            </a:r>
          </a:p>
        </p:txBody>
      </p:sp>
      <p:sp>
        <p:nvSpPr>
          <p:cNvPr id="451" name="Shape 451"/>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Shape 46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66" name="Shape 46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317500" lvl="0" marL="457200" rtl="0">
              <a:spcBef>
                <a:spcPts val="0"/>
              </a:spcBef>
              <a:spcAft>
                <a:spcPts val="0"/>
              </a:spcAft>
              <a:buClr>
                <a:schemeClr val="dk1"/>
              </a:buClr>
              <a:buSzPct val="116666"/>
              <a:buChar char="●"/>
            </a:pPr>
            <a:r>
              <a:rPr lang="fr-CA"/>
              <a:t>French city of 400,000 inhabitants</a:t>
            </a:r>
          </a:p>
          <a:p>
            <a:pPr indent="-317500" lvl="0" marL="457200" rtl="0">
              <a:spcBef>
                <a:spcPts val="0"/>
              </a:spcBef>
              <a:spcAft>
                <a:spcPts val="0"/>
              </a:spcAft>
              <a:buClr>
                <a:schemeClr val="dk1"/>
              </a:buClr>
              <a:buSzPct val="116666"/>
              <a:buChar char="●"/>
            </a:pPr>
            <a:r>
              <a:rPr lang="fr-CA"/>
              <a:t>60,000 students (14% of the population)</a:t>
            </a:r>
          </a:p>
          <a:p>
            <a:pPr indent="-317500" lvl="0" marL="457200" rtl="0">
              <a:spcBef>
                <a:spcPts val="0"/>
              </a:spcBef>
              <a:buClr>
                <a:schemeClr val="dk1"/>
              </a:buClr>
              <a:buSzPct val="116666"/>
              <a:buChar char="●"/>
            </a:pPr>
            <a:r>
              <a:rPr lang="fr-CA"/>
              <a:t>A very attractive regional university center, more than half of the students come from the region</a:t>
            </a:r>
          </a:p>
        </p:txBody>
      </p:sp>
      <p:sp>
        <p:nvSpPr>
          <p:cNvPr id="467" name="Shape 467"/>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Shape 47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74" name="Shape 47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91666"/>
              <a:buFont typeface="Arial"/>
              <a:buNone/>
            </a:pPr>
            <a:r>
              <a:rPr b="1" lang="fr-CA"/>
              <a:t>Context:</a:t>
            </a:r>
          </a:p>
          <a:p>
            <a:pPr indent="-317500" lvl="0" marL="457200" rtl="0">
              <a:spcBef>
                <a:spcPts val="0"/>
              </a:spcBef>
              <a:spcAft>
                <a:spcPts val="0"/>
              </a:spcAft>
              <a:buClr>
                <a:schemeClr val="dk1"/>
              </a:buClr>
              <a:buSzPct val="116666"/>
              <a:buChar char="●"/>
            </a:pPr>
            <a:r>
              <a:t/>
            </a:r>
            <a:endParaRPr/>
          </a:p>
          <a:p>
            <a:pPr indent="-317500" lvl="0" marL="457200" rtl="0">
              <a:spcBef>
                <a:spcPts val="0"/>
              </a:spcBef>
              <a:spcAft>
                <a:spcPts val="0"/>
              </a:spcAft>
              <a:buClr>
                <a:schemeClr val="dk1"/>
              </a:buClr>
              <a:buSzPct val="116666"/>
              <a:buChar char="●"/>
            </a:pPr>
            <a:r>
              <a:rPr lang="fr-CA"/>
              <a:t>Between 2006 and 2009, however, the city experienced a drop in student numbers:</a:t>
            </a:r>
          </a:p>
          <a:p>
            <a:pPr indent="-317500" lvl="0" marL="914400" rtl="0">
              <a:spcBef>
                <a:spcPts val="0"/>
              </a:spcBef>
              <a:spcAft>
                <a:spcPts val="0"/>
              </a:spcAft>
              <a:buClr>
                <a:schemeClr val="dk1"/>
              </a:buClr>
              <a:buSzPct val="116666"/>
              <a:buAutoNum type="arabicPeriod"/>
            </a:pPr>
            <a:r>
              <a:rPr lang="fr-CA"/>
              <a:t>Indeed, the competition between university metropolises is intensifying and</a:t>
            </a:r>
          </a:p>
          <a:p>
            <a:pPr indent="-317500" lvl="0" marL="914400" rtl="0">
              <a:spcBef>
                <a:spcPts val="0"/>
              </a:spcBef>
              <a:buClr>
                <a:schemeClr val="dk1"/>
              </a:buClr>
              <a:buSzPct val="116666"/>
              <a:buAutoNum type="arabicPeriod"/>
            </a:pPr>
            <a:r>
              <a:rPr lang="fr-CA"/>
              <a:t>the prices of the Grenoble rents are among the highest of the French university cities. (private market, expensive (73% of the - this represents on average 42% of their budget)</a:t>
            </a:r>
          </a:p>
          <a:p>
            <a:pPr lvl="0" rtl="0">
              <a:spcBef>
                <a:spcPts val="0"/>
              </a:spcBef>
              <a:buClr>
                <a:schemeClr val="dk1"/>
              </a:buClr>
              <a:buSzPct val="91666"/>
              <a:buFont typeface="Arial"/>
              <a:buNone/>
            </a:pPr>
            <a:r>
              <a:t/>
            </a:r>
            <a:endParaRPr/>
          </a:p>
          <a:p>
            <a:pPr lvl="0" rtl="0">
              <a:spcBef>
                <a:spcPts val="0"/>
              </a:spcBef>
              <a:buClr>
                <a:schemeClr val="dk1"/>
              </a:buClr>
              <a:buSzPct val="25000"/>
              <a:buFont typeface="Arial"/>
              <a:buNone/>
            </a:pPr>
            <a:r>
              <a:t/>
            </a:r>
            <a:endParaRPr/>
          </a:p>
          <a:p>
            <a:pPr indent="0" lvl="0" marL="0" marR="0" rtl="0" algn="l">
              <a:spcBef>
                <a:spcPts val="0"/>
              </a:spcBef>
              <a:buSzPct val="25000"/>
              <a:buNone/>
            </a:pPr>
            <a:r>
              <a:t/>
            </a:r>
            <a:endParaRPr/>
          </a:p>
        </p:txBody>
      </p:sp>
      <p:sp>
        <p:nvSpPr>
          <p:cNvPr id="475" name="Shape 475"/>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Shape 4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4" name="Shape 48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91666"/>
              <a:buFont typeface="Arial"/>
              <a:buNone/>
            </a:pPr>
            <a:r>
              <a:t/>
            </a:r>
            <a:endParaRPr/>
          </a:p>
          <a:p>
            <a:pPr lvl="0" rtl="0">
              <a:spcBef>
                <a:spcPts val="0"/>
              </a:spcBef>
              <a:buClr>
                <a:schemeClr val="dk1"/>
              </a:buClr>
              <a:buSzPct val="91666"/>
              <a:buFont typeface="Arial"/>
              <a:buNone/>
            </a:pPr>
            <a:r>
              <a:rPr lang="fr-CA"/>
              <a:t>Background particular to</a:t>
            </a:r>
            <a:r>
              <a:rPr lang="fr-CA">
                <a:solidFill>
                  <a:srgbClr val="FF0000"/>
                </a:solidFill>
              </a:rPr>
              <a:t> france</a:t>
            </a:r>
            <a:r>
              <a:rPr lang="fr-CA"/>
              <a:t>:</a:t>
            </a:r>
          </a:p>
          <a:p>
            <a:pPr lvl="0" rtl="0">
              <a:spcBef>
                <a:spcPts val="0"/>
              </a:spcBef>
              <a:buClr>
                <a:schemeClr val="dk1"/>
              </a:buClr>
              <a:buSzPct val="91666"/>
              <a:buFont typeface="Arial"/>
              <a:buNone/>
            </a:pPr>
            <a:r>
              <a:rPr lang="fr-CA"/>
              <a:t>public residences managed by the CROUS “</a:t>
            </a:r>
            <a:r>
              <a:rPr lang="fr-CA" sz="1100">
                <a:latin typeface="Arial"/>
                <a:ea typeface="Arial"/>
                <a:cs typeface="Arial"/>
                <a:sym typeface="Arial"/>
              </a:rPr>
              <a:t>Centres régionaux des œuvres universitaires et scolaires” (</a:t>
            </a:r>
            <a:r>
              <a:rPr lang="fr-CA"/>
              <a:t>Regional Centers for Academic  Works). They are located near universities, they welcome 14% of students, but are degrading and form student ghettos. = a fairly common model at the European level (eg Studentenwerk)</a:t>
            </a:r>
          </a:p>
        </p:txBody>
      </p:sp>
      <p:sp>
        <p:nvSpPr>
          <p:cNvPr id="485" name="Shape 485"/>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Shape 49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5" name="Shape 49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fr-CA"/>
              <a:t>Typical rooms are 100 square feet, directly onto a corridor, with shared toilets and showers on the same floor. Aging buildings. Very not up-to-date design. Don’t you think it looks like a prison? </a:t>
            </a:r>
          </a:p>
        </p:txBody>
      </p:sp>
      <p:sp>
        <p:nvSpPr>
          <p:cNvPr id="496" name="Shape 496"/>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5" name="Shape 50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CA"/>
              <a:t>The limited availability of affordable, public housing in the city, on top of the aging apartments that they offer mean that most students don’t want to live there. Not meeting the needs = they looked for collective alternatives.</a:t>
            </a:r>
          </a:p>
        </p:txBody>
      </p:sp>
      <p:sp>
        <p:nvSpPr>
          <p:cNvPr id="506" name="Shape 506"/>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Shape 51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17" name="Shape 51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69850" lvl="0" marL="0" marR="0" rtl="0" algn="l">
              <a:spcBef>
                <a:spcPts val="0"/>
              </a:spcBef>
              <a:buClr>
                <a:schemeClr val="dk1"/>
              </a:buClr>
              <a:buSzPct val="91666"/>
              <a:buFont typeface="Arial"/>
              <a:buNone/>
            </a:pPr>
            <a:r>
              <a:rPr b="1" lang="fr-CA"/>
              <a:t>DIagnosis:</a:t>
            </a:r>
          </a:p>
          <a:p>
            <a:pPr indent="-317500" lvl="0" marL="457200" marR="0" rtl="0" algn="l">
              <a:spcBef>
                <a:spcPts val="0"/>
              </a:spcBef>
              <a:spcAft>
                <a:spcPts val="0"/>
              </a:spcAft>
              <a:buSzPct val="116666"/>
              <a:buChar char="●"/>
            </a:pPr>
            <a:r>
              <a:rPr lang="fr-CA"/>
              <a:t>expensive housing offer =&gt; drop in student enrollment = loss of qualified staff</a:t>
            </a:r>
          </a:p>
          <a:p>
            <a:pPr indent="-317500" lvl="0" marL="457200" marR="0" rtl="0" algn="l">
              <a:spcBef>
                <a:spcPts val="0"/>
              </a:spcBef>
              <a:buSzPct val="116666"/>
              <a:buChar char="●"/>
            </a:pPr>
            <a:r>
              <a:rPr lang="fr-CA"/>
              <a:t>supply of cheap public housing, but built up deteriorates, construction is insufficient to absorb the demand and the building is degraded and forms student ghettos = the CROUS fails to provide affordable housing for all</a:t>
            </a:r>
          </a:p>
          <a:p>
            <a:pPr indent="0" lvl="0" marL="0" marR="0" rtl="0" algn="l">
              <a:spcBef>
                <a:spcPts val="0"/>
              </a:spcBef>
              <a:buSzPct val="25000"/>
              <a:buNone/>
            </a:pPr>
            <a:r>
              <a:t/>
            </a:r>
            <a:endParaRPr/>
          </a:p>
        </p:txBody>
      </p:sp>
      <p:sp>
        <p:nvSpPr>
          <p:cNvPr id="518" name="Shape 51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Shape 52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27" name="Shape 52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69850" lvl="0" marL="0" marR="0" rtl="0" algn="l">
              <a:spcBef>
                <a:spcPts val="0"/>
              </a:spcBef>
              <a:buClr>
                <a:schemeClr val="dk1"/>
              </a:buClr>
              <a:buSzPct val="91666"/>
              <a:buFont typeface="Arial"/>
              <a:buNone/>
            </a:pPr>
            <a:r>
              <a:rPr b="1" lang="fr-CA"/>
              <a:t>Action:</a:t>
            </a:r>
          </a:p>
          <a:p>
            <a:pPr indent="-317500" lvl="0" marL="457200" marR="0" rtl="0" algn="l">
              <a:spcBef>
                <a:spcPts val="0"/>
              </a:spcBef>
              <a:spcAft>
                <a:spcPts val="0"/>
              </a:spcAft>
              <a:buSzPct val="116666"/>
              <a:buChar char="●"/>
            </a:pPr>
            <a:r>
              <a:rPr lang="fr-CA"/>
              <a:t>Agglomeration housing policy  focused on land strategies</a:t>
            </a:r>
          </a:p>
          <a:p>
            <a:pPr indent="-317500" lvl="0" marL="457200" marR="0" rtl="0" algn="l">
              <a:spcBef>
                <a:spcPts val="0"/>
              </a:spcBef>
              <a:spcAft>
                <a:spcPts val="0"/>
              </a:spcAft>
              <a:buSzPct val="116666"/>
              <a:buChar char="●"/>
            </a:pPr>
            <a:r>
              <a:rPr lang="fr-CA"/>
              <a:t>This policy notably supports alternative forms of housing production focused on non-speculation, social and generational diversity, pooling of services and sustainable management of buildings.</a:t>
            </a:r>
          </a:p>
          <a:p>
            <a:pPr indent="-317500" lvl="0" marL="457200" marR="0" rtl="0" algn="l">
              <a:spcBef>
                <a:spcPts val="0"/>
              </a:spcBef>
              <a:spcAft>
                <a:spcPts val="0"/>
              </a:spcAft>
              <a:buSzPct val="116666"/>
              <a:buChar char="●"/>
            </a:pPr>
            <a:r>
              <a:rPr lang="fr-CA"/>
              <a:t>For example, the HABILE association is working on the emergence of cooperative habitat programs and the HABICOOP association offers, among other things, its legal assistance for the set-up of such projects. The idea is that reproducible legal and financial arrangements emerge in order to make these alternative forms of housing a complete production sector.</a:t>
            </a:r>
          </a:p>
          <a:p>
            <a:pPr indent="-317500" lvl="0" marL="457200" marR="0" rtl="0" algn="l">
              <a:spcBef>
                <a:spcPts val="0"/>
              </a:spcBef>
              <a:spcAft>
                <a:spcPts val="0"/>
              </a:spcAft>
              <a:buSzPct val="116666"/>
              <a:buChar char="●"/>
            </a:pPr>
            <a:r>
              <a:rPr lang="fr-CA"/>
              <a:t>Grenoble is at the forefront of alternative housing forms in FR (where the model is very rare)</a:t>
            </a:r>
          </a:p>
          <a:p>
            <a:pPr indent="-317500" lvl="0" marL="457200" marR="0" rtl="0" algn="l">
              <a:spcBef>
                <a:spcPts val="0"/>
              </a:spcBef>
              <a:buSzPct val="116666"/>
              <a:buChar char="●"/>
            </a:pPr>
            <a:r>
              <a:rPr lang="fr-CA"/>
              <a:t>more Modernization of public action: Since 2010, new student housing have been created. "Kots à projet" or Kaps, sharing student housing formed around a common project with solidarity aim, are gaining popularity. Born 30 years ago on the territory, they invest in 2010 the residences of the CROUS and the housing of L'AFEV “</a:t>
            </a:r>
            <a:r>
              <a:rPr lang="fr-CA" sz="1100">
                <a:latin typeface="Arial"/>
                <a:ea typeface="Arial"/>
                <a:cs typeface="Arial"/>
                <a:sym typeface="Arial"/>
              </a:rPr>
              <a:t>Association de la Fondation Étudiante pour la Ville” </a:t>
            </a:r>
            <a:r>
              <a:rPr lang="fr-CA"/>
              <a:t>(Association of the Student Foundation for the City). Built in 2012, these new solidarity-oriented student housing units are consciously located in the Mistral, a popular district of the city.</a:t>
            </a:r>
          </a:p>
          <a:p>
            <a:pPr indent="0" lvl="0" marL="0" marR="0" rtl="0" algn="l">
              <a:spcBef>
                <a:spcPts val="0"/>
              </a:spcBef>
              <a:buSzPct val="25000"/>
              <a:buNone/>
            </a:pPr>
            <a:r>
              <a:t/>
            </a:r>
            <a:endParaRPr/>
          </a:p>
        </p:txBody>
      </p:sp>
      <p:sp>
        <p:nvSpPr>
          <p:cNvPr id="528" name="Shape 52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Shape 53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38" name="Shape 53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39" name="Shape 539"/>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Shape 54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49" name="Shape 54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25000"/>
              <a:buFont typeface="Arial"/>
              <a:buNone/>
            </a:pPr>
            <a:r>
              <a:t/>
            </a:r>
            <a:endParaRPr/>
          </a:p>
        </p:txBody>
      </p:sp>
      <p:sp>
        <p:nvSpPr>
          <p:cNvPr id="550" name="Shape 550"/>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3" name="Shape 18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CA"/>
              <a:t>Students don’t bring their parents with them to </a:t>
            </a:r>
            <a:r>
              <a:rPr lang="fr-CA"/>
              <a:t>university</a:t>
            </a:r>
            <a:r>
              <a:rPr lang="fr-CA"/>
              <a:t> so they usually need to find a place to live. </a:t>
            </a:r>
          </a:p>
          <a:p>
            <a:pPr indent="0" lvl="0" marL="0" marR="0" rtl="0" algn="l">
              <a:spcBef>
                <a:spcPts val="0"/>
              </a:spcBef>
              <a:buSzPct val="25000"/>
              <a:buNone/>
            </a:pPr>
            <a:r>
              <a:rPr lang="fr-CA"/>
              <a:t>This means that there is an </a:t>
            </a:r>
            <a:r>
              <a:rPr lang="fr-CA"/>
              <a:t>increasing</a:t>
            </a:r>
            <a:r>
              <a:rPr lang="fr-CA"/>
              <a:t> need for student housing. </a:t>
            </a:r>
            <a:r>
              <a:rPr lang="fr-CA"/>
              <a:t>This</a:t>
            </a:r>
            <a:r>
              <a:rPr lang="fr-CA"/>
              <a:t> brings up the question of how/where to house these students?</a:t>
            </a:r>
          </a:p>
        </p:txBody>
      </p:sp>
      <p:sp>
        <p:nvSpPr>
          <p:cNvPr id="184" name="Shape 18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Shape 56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65" name="Shape 56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fr-CA"/>
              <a:t>Context:</a:t>
            </a:r>
          </a:p>
          <a:p>
            <a:pPr indent="0" lvl="0" marL="0" marR="0" rtl="0" algn="l">
              <a:spcBef>
                <a:spcPts val="0"/>
              </a:spcBef>
              <a:buSzPct val="25000"/>
              <a:buNone/>
            </a:pPr>
            <a:r>
              <a:t/>
            </a:r>
            <a:endParaRPr/>
          </a:p>
        </p:txBody>
      </p:sp>
      <p:sp>
        <p:nvSpPr>
          <p:cNvPr id="566" name="Shape 566"/>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Shape 57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3" name="Shape 5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SzPct val="91666"/>
              <a:buNone/>
            </a:pPr>
            <a:r>
              <a:rPr b="1" lang="fr-CA"/>
              <a:t>Context:</a:t>
            </a:r>
          </a:p>
          <a:p>
            <a:pPr indent="-317500" lvl="0" marL="457200" rtl="0">
              <a:spcBef>
                <a:spcPts val="0"/>
              </a:spcBef>
              <a:spcAft>
                <a:spcPts val="0"/>
              </a:spcAft>
              <a:buSzPct val="116666"/>
              <a:buChar char="●"/>
            </a:pPr>
            <a:r>
              <a:rPr lang="fr-CA"/>
              <a:t>One of the most expensive cities in Europe</a:t>
            </a:r>
          </a:p>
          <a:p>
            <a:pPr indent="-317500" lvl="0" marL="457200" rtl="0">
              <a:spcBef>
                <a:spcPts val="0"/>
              </a:spcBef>
              <a:spcAft>
                <a:spcPts val="0"/>
              </a:spcAft>
              <a:buSzPct val="116666"/>
              <a:buChar char="●"/>
            </a:pPr>
            <a:r>
              <a:rPr lang="fr-CA"/>
              <a:t>Housing crisis in the 80s</a:t>
            </a:r>
          </a:p>
          <a:p>
            <a:pPr indent="-317500" lvl="0" marL="457200" rtl="0">
              <a:spcBef>
                <a:spcPts val="0"/>
              </a:spcBef>
              <a:buSzPct val="116666"/>
              <a:buChar char="●"/>
            </a:pPr>
            <a:r>
              <a:t/>
            </a:r>
            <a:endParaRPr/>
          </a:p>
          <a:p>
            <a:pPr lvl="0" rtl="0">
              <a:spcBef>
                <a:spcPts val="0"/>
              </a:spcBef>
              <a:buNone/>
            </a:pPr>
            <a:r>
              <a:t/>
            </a:r>
            <a:endParaRPr/>
          </a:p>
          <a:p>
            <a:pPr lvl="0" rtl="0">
              <a:spcBef>
                <a:spcPts val="0"/>
              </a:spcBef>
              <a:buClr>
                <a:schemeClr val="dk1"/>
              </a:buClr>
              <a:buSzPct val="91666"/>
              <a:buFont typeface="Arial"/>
              <a:buNone/>
            </a:pPr>
            <a:r>
              <a:rPr lang="fr-CA"/>
              <a:t>For regional equity (students do not come from Geneva, while this is where the important schools are) + accessibility to studies</a:t>
            </a:r>
          </a:p>
          <a:p>
            <a:pPr lvl="0" rtl="0">
              <a:spcBef>
                <a:spcPts val="0"/>
              </a:spcBef>
              <a:buClr>
                <a:schemeClr val="dk1"/>
              </a:buClr>
              <a:buSzPct val="91666"/>
              <a:buFont typeface="Arial"/>
              <a:buNone/>
            </a:pPr>
            <a:r>
              <a:rPr lang="fr-CA"/>
              <a:t>→ Housing crisis = a big obstacle to that.</a:t>
            </a:r>
          </a:p>
          <a:p>
            <a:pPr lvl="0" rtl="0">
              <a:spcBef>
                <a:spcPts val="0"/>
              </a:spcBef>
              <a:buClr>
                <a:schemeClr val="dk1"/>
              </a:buClr>
              <a:buSzPct val="91666"/>
              <a:buFont typeface="Arial"/>
              <a:buNone/>
            </a:pPr>
            <a:r>
              <a:rPr lang="fr-CA"/>
              <a:t>→ Vacancy rate in Geneva = 0.2% (find a comparison): so rent really expensive. To pay less: students  go up to 10km from the canton or in France.</a:t>
            </a:r>
          </a:p>
          <a:p>
            <a:pPr lvl="0" rtl="0">
              <a:spcBef>
                <a:spcPts val="0"/>
              </a:spcBef>
              <a:buClr>
                <a:schemeClr val="dk1"/>
              </a:buClr>
              <a:buSzPct val="91666"/>
              <a:buFont typeface="Arial"/>
              <a:buNone/>
            </a:pPr>
            <a:r>
              <a:rPr lang="fr-CA"/>
              <a:t>Testimony: "There is no comparison with other housing. Before, I lived in collocation with ten people, ten kilometers from the city center. And we paid rent twice as much, "says Simon</a:t>
            </a:r>
          </a:p>
          <a:p>
            <a:pPr lvl="0" rtl="0">
              <a:spcBef>
                <a:spcPts val="0"/>
              </a:spcBef>
              <a:buClr>
                <a:schemeClr val="dk1"/>
              </a:buClr>
              <a:buSzPct val="25000"/>
              <a:buFont typeface="Arial"/>
              <a:buNone/>
            </a:pPr>
            <a:r>
              <a:t/>
            </a:r>
            <a:endParaRPr/>
          </a:p>
          <a:p>
            <a:pPr indent="0" lvl="0" marL="0" marR="0" rtl="0" algn="l">
              <a:spcBef>
                <a:spcPts val="0"/>
              </a:spcBef>
              <a:buClr>
                <a:srgbClr val="000000"/>
              </a:buClr>
              <a:buSzPct val="25000"/>
              <a:buFont typeface="Arial"/>
              <a:buNone/>
            </a:pPr>
            <a:r>
              <a:t/>
            </a:r>
            <a:endParaRPr/>
          </a:p>
        </p:txBody>
      </p:sp>
      <p:sp>
        <p:nvSpPr>
          <p:cNvPr id="574" name="Shape 57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Shape 58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83" name="Shape 58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317500" lvl="0" marL="457200" rtl="0">
              <a:spcBef>
                <a:spcPts val="0"/>
              </a:spcBef>
              <a:spcAft>
                <a:spcPts val="0"/>
              </a:spcAft>
              <a:buClr>
                <a:schemeClr val="dk1"/>
              </a:buClr>
              <a:buSzPct val="116666"/>
              <a:buChar char="●"/>
            </a:pPr>
            <a:r>
              <a:rPr lang="fr-CA"/>
              <a:t>Reaction started with illegal squatting by the Cigüe and other groups in Switzerland</a:t>
            </a:r>
          </a:p>
          <a:p>
            <a:pPr indent="-317500" lvl="0" marL="457200" rtl="0">
              <a:spcBef>
                <a:spcPts val="0"/>
              </a:spcBef>
              <a:buClr>
                <a:schemeClr val="dk1"/>
              </a:buClr>
              <a:buSzPct val="116666"/>
              <a:buChar char="●"/>
            </a:pPr>
            <a:r>
              <a:rPr lang="fr-CA"/>
              <a:t>It became legal and they started having access to empty public buildings.</a:t>
            </a:r>
          </a:p>
        </p:txBody>
      </p:sp>
      <p:sp>
        <p:nvSpPr>
          <p:cNvPr id="584" name="Shape 58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Shape 59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93" name="Shape 59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CA">
                <a:solidFill>
                  <a:srgbClr val="000000"/>
                </a:solidFill>
              </a:rPr>
              <a:t>The need was made publicly visible through the squatting campaign and student mobilisation</a:t>
            </a:r>
          </a:p>
          <a:p>
            <a:pPr indent="0" lvl="0" marL="0" marR="0" rtl="0" algn="l">
              <a:spcBef>
                <a:spcPts val="0"/>
              </a:spcBef>
              <a:buSzPct val="25000"/>
              <a:buNone/>
            </a:pPr>
            <a:r>
              <a:rPr lang="fr-CA">
                <a:solidFill>
                  <a:srgbClr val="000000"/>
                </a:solidFill>
              </a:rPr>
              <a:t>This led to public support, including granting city buildings and eventually, some public funding</a:t>
            </a:r>
          </a:p>
        </p:txBody>
      </p:sp>
      <p:sp>
        <p:nvSpPr>
          <p:cNvPr id="594" name="Shape 59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Shape 60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03" name="Shape 60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317500" lvl="0" marL="457200" rtl="0">
              <a:spcBef>
                <a:spcPts val="0"/>
              </a:spcBef>
              <a:spcAft>
                <a:spcPts val="0"/>
              </a:spcAft>
              <a:buClr>
                <a:schemeClr val="dk1"/>
              </a:buClr>
              <a:buSzPct val="116666"/>
              <a:buChar char="●"/>
            </a:pPr>
            <a:r>
              <a:rPr lang="fr-CA"/>
              <a:t>Reaction of the Swiss State: Occupation in 1986 by a group against the crisis of the housing = the city grants a building to them and it is the beginning of a big coop </a:t>
            </a:r>
          </a:p>
          <a:p>
            <a:pPr indent="-317500" lvl="0" marL="457200" rtl="0">
              <a:spcBef>
                <a:spcPts val="0"/>
              </a:spcBef>
              <a:spcAft>
                <a:spcPts val="0"/>
              </a:spcAft>
              <a:buClr>
                <a:schemeClr val="dk1"/>
              </a:buClr>
              <a:buSzPct val="116666"/>
              <a:buChar char="●"/>
            </a:pPr>
            <a:r>
              <a:rPr lang="fr-CA"/>
              <a:t>Supported by a donation of 10 million Swiss francs to finance this kind of project + law and regulations for construction of temporary student housing</a:t>
            </a:r>
          </a:p>
          <a:p>
            <a:pPr indent="-317500" lvl="0" marL="457200" rtl="0">
              <a:spcBef>
                <a:spcPts val="0"/>
              </a:spcBef>
              <a:buClr>
                <a:schemeClr val="dk1"/>
              </a:buClr>
              <a:buSzPct val="116666"/>
              <a:buChar char="●"/>
            </a:pPr>
            <a:r>
              <a:rPr lang="fr-CA"/>
              <a:t>Members paid rent for years even in buildings which were granted by the city = coop accumulated capital to build its own buildings (new! instead of semi-abandoned buildings)</a:t>
            </a:r>
          </a:p>
        </p:txBody>
      </p:sp>
      <p:sp>
        <p:nvSpPr>
          <p:cNvPr id="604" name="Shape 60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Shape 61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11" name="Shape 61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None/>
            </a:pPr>
            <a:r>
              <a:rPr lang="fr-CA"/>
              <a:t>today = more than thirty addresses and can house 450 students </a:t>
            </a:r>
          </a:p>
        </p:txBody>
      </p:sp>
      <p:sp>
        <p:nvSpPr>
          <p:cNvPr id="612" name="Shape 612"/>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Shape 61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20" name="Shape 62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25000"/>
              <a:buFont typeface="Arial"/>
              <a:buNone/>
            </a:pPr>
            <a:r>
              <a:rPr lang="fr-CA"/>
              <a:t>-50 %of residences are private</a:t>
            </a:r>
          </a:p>
          <a:p>
            <a:pPr lvl="0" rtl="0">
              <a:spcBef>
                <a:spcPts val="0"/>
              </a:spcBef>
              <a:buClr>
                <a:schemeClr val="dk1"/>
              </a:buClr>
              <a:buSzPct val="25000"/>
              <a:buFont typeface="Arial"/>
              <a:buNone/>
            </a:pPr>
            <a:r>
              <a:rPr lang="fr-CA"/>
              <a:t>-1%public residences</a:t>
            </a:r>
          </a:p>
          <a:p>
            <a:pPr lvl="0" rtl="0">
              <a:spcBef>
                <a:spcPts val="0"/>
              </a:spcBef>
              <a:buClr>
                <a:schemeClr val="dk1"/>
              </a:buClr>
              <a:buSzPct val="25000"/>
              <a:buFont typeface="Arial"/>
              <a:buNone/>
            </a:pPr>
            <a:r>
              <a:rPr lang="fr-CA"/>
              <a:t>-50% institutional residences</a:t>
            </a:r>
          </a:p>
          <a:p>
            <a:pPr lvl="0">
              <a:spcBef>
                <a:spcPts val="0"/>
              </a:spcBef>
              <a:buClr>
                <a:schemeClr val="dk1"/>
              </a:buClr>
              <a:buSzPct val="25000"/>
              <a:buFont typeface="Arial"/>
              <a:buNone/>
            </a:pPr>
            <a:r>
              <a:rPr lang="fr-CA"/>
              <a:t>-UTILE% are student housing cooperatives and other models </a:t>
            </a:r>
          </a:p>
          <a:p>
            <a:pPr lvl="0">
              <a:spcBef>
                <a:spcPts val="0"/>
              </a:spcBef>
              <a:buClr>
                <a:schemeClr val="dk1"/>
              </a:buClr>
              <a:buSzPct val="25000"/>
              <a:buFont typeface="Arial"/>
              <a:buNone/>
            </a:pPr>
            <a:r>
              <a:t/>
            </a:r>
            <a:endParaRPr/>
          </a:p>
          <a:p>
            <a:pPr lvl="0">
              <a:spcBef>
                <a:spcPts val="0"/>
              </a:spcBef>
              <a:buClr>
                <a:schemeClr val="dk1"/>
              </a:buClr>
              <a:buSzPct val="91666"/>
              <a:buFont typeface="Arial"/>
              <a:buNone/>
            </a:pPr>
            <a:r>
              <a:rPr lang="fr-CA"/>
              <a:t>Context:</a:t>
            </a:r>
          </a:p>
          <a:p>
            <a:pPr lvl="0">
              <a:spcBef>
                <a:spcPts val="0"/>
              </a:spcBef>
              <a:buClr>
                <a:schemeClr val="dk1"/>
              </a:buClr>
              <a:buSzPct val="91666"/>
              <a:buFont typeface="Arial"/>
              <a:buNone/>
            </a:pPr>
            <a:r>
              <a:rPr lang="fr-CA"/>
              <a:t>private housing, expensive, which absorbs arriving often for 1 year, after they go on the rental market (but not integration to the district / town in the city)</a:t>
            </a:r>
          </a:p>
          <a:p>
            <a:pPr lvl="0">
              <a:spcBef>
                <a:spcPts val="0"/>
              </a:spcBef>
              <a:buClr>
                <a:schemeClr val="dk1"/>
              </a:buClr>
              <a:buSzPct val="91666"/>
              <a:buFont typeface="Arial"/>
              <a:buNone/>
            </a:pPr>
            <a:r>
              <a:rPr lang="fr-CA"/>
              <a:t>non-existent public offer</a:t>
            </a:r>
          </a:p>
          <a:p>
            <a:pPr lvl="0">
              <a:spcBef>
                <a:spcPts val="0"/>
              </a:spcBef>
              <a:buClr>
                <a:schemeClr val="dk1"/>
              </a:buClr>
              <a:buSzPct val="91666"/>
              <a:buFont typeface="Arial"/>
              <a:buNone/>
            </a:pPr>
            <a:r>
              <a:rPr lang="fr-CA"/>
              <a:t>institutional housing (do not meet the demand, fail to play this role, example of the scandal of the Island to the Traveler)</a:t>
            </a:r>
          </a:p>
          <a:p>
            <a:pPr lvl="0" rtl="0">
              <a:spcBef>
                <a:spcPts val="0"/>
              </a:spcBef>
              <a:buClr>
                <a:schemeClr val="dk1"/>
              </a:buClr>
              <a:buSzPct val="25000"/>
              <a:buFont typeface="Arial"/>
              <a:buNone/>
            </a:pPr>
            <a:r>
              <a:t/>
            </a:r>
            <a:endParaRPr/>
          </a:p>
        </p:txBody>
      </p:sp>
      <p:sp>
        <p:nvSpPr>
          <p:cNvPr id="621" name="Shape 621"/>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Shape 63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36" name="Shape 63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indent="-317500" lvl="0" marL="457200" marR="0" rtl="0" algn="l">
              <a:spcBef>
                <a:spcPts val="0"/>
              </a:spcBef>
              <a:buSzPct val="116666"/>
              <a:buChar char="●"/>
            </a:pPr>
            <a:r>
              <a:rPr lang="fr-CA"/>
              <a:t>attractiveness at the inter and provincial levels → competition between provinces and other populations → Evo: private response → alternative response: UTILE (coops already well establised → model to extend to the students)</a:t>
            </a:r>
          </a:p>
          <a:p>
            <a:pPr indent="-69850" lvl="0" marL="0" marR="0" rtl="0" algn="l">
              <a:spcBef>
                <a:spcPts val="0"/>
              </a:spcBef>
              <a:buClr>
                <a:schemeClr val="dk1"/>
              </a:buClr>
              <a:buSzPct val="91666"/>
              <a:buFont typeface="Arial"/>
              <a:buNone/>
            </a:pPr>
            <a:r>
              <a:t/>
            </a:r>
            <a:endParaRPr/>
          </a:p>
          <a:p>
            <a:pPr indent="0" lvl="0" marL="0" marR="0" rtl="0" algn="l">
              <a:spcBef>
                <a:spcPts val="0"/>
              </a:spcBef>
              <a:buSzPct val="25000"/>
              <a:buNone/>
            </a:pPr>
            <a:r>
              <a:t/>
            </a:r>
            <a:endParaRPr/>
          </a:p>
        </p:txBody>
      </p:sp>
      <p:sp>
        <p:nvSpPr>
          <p:cNvPr id="637" name="Shape 637"/>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Shape 64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45" name="Shape 64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317500" lvl="0" marL="457200" rtl="0">
              <a:spcBef>
                <a:spcPts val="0"/>
              </a:spcBef>
              <a:spcAft>
                <a:spcPts val="0"/>
              </a:spcAft>
              <a:buClr>
                <a:schemeClr val="dk1"/>
              </a:buClr>
              <a:buSzPct val="116666"/>
              <a:buChar char="●"/>
            </a:pPr>
            <a:r>
              <a:rPr lang="fr-CA"/>
              <a:t>Agglomeration of 2M inhabitants</a:t>
            </a:r>
          </a:p>
          <a:p>
            <a:pPr indent="-317500" lvl="0" marL="457200" rtl="0">
              <a:spcBef>
                <a:spcPts val="0"/>
              </a:spcBef>
              <a:spcAft>
                <a:spcPts val="0"/>
              </a:spcAft>
              <a:buClr>
                <a:schemeClr val="dk1"/>
              </a:buClr>
              <a:buSzPct val="116666"/>
              <a:buChar char="●"/>
            </a:pPr>
            <a:r>
              <a:rPr lang="fr-CA"/>
              <a:t>200,000 students (10%) of the population</a:t>
            </a:r>
          </a:p>
          <a:p>
            <a:pPr indent="-317500" lvl="0" marL="457200" rtl="0">
              <a:spcBef>
                <a:spcPts val="0"/>
              </a:spcBef>
              <a:buClr>
                <a:schemeClr val="dk1"/>
              </a:buClr>
              <a:buSzPct val="116666"/>
              <a:buChar char="●"/>
            </a:pPr>
            <a:r>
              <a:rPr lang="fr-CA"/>
              <a:t>ONE OF THE CHEAPEAST CITIES:</a:t>
            </a:r>
          </a:p>
          <a:p>
            <a:pPr lvl="0" rtl="0">
              <a:spcBef>
                <a:spcPts val="0"/>
              </a:spcBef>
              <a:buClr>
                <a:schemeClr val="dk1"/>
              </a:buClr>
              <a:buSzPct val="91666"/>
              <a:buFont typeface="Arial"/>
              <a:buNone/>
            </a:pPr>
            <a:r>
              <a:rPr lang="fr-CA"/>
              <a:t>MELTING POT: QC LAND OF IMMIGRATION</a:t>
            </a:r>
          </a:p>
          <a:p>
            <a:pPr indent="-317500" lvl="0" marL="457200" rtl="0">
              <a:spcBef>
                <a:spcPts val="0"/>
              </a:spcBef>
              <a:spcAft>
                <a:spcPts val="0"/>
              </a:spcAft>
              <a:buClr>
                <a:schemeClr val="dk1"/>
              </a:buClr>
              <a:buSzPct val="116666"/>
              <a:buChar char="●"/>
            </a:pPr>
            <a:r>
              <a:rPr lang="fr-CA"/>
              <a:t>Attractive metropolis:</a:t>
            </a:r>
          </a:p>
          <a:p>
            <a:pPr indent="-317500" lvl="1" marL="914400" rtl="0">
              <a:spcBef>
                <a:spcPts val="0"/>
              </a:spcBef>
              <a:spcAft>
                <a:spcPts val="0"/>
              </a:spcAft>
              <a:buClr>
                <a:schemeClr val="dk1"/>
              </a:buClr>
              <a:buSzPct val="116666"/>
              <a:buChar char="○"/>
            </a:pPr>
            <a:r>
              <a:rPr lang="fr-CA"/>
              <a:t>MTL welcomes ¾ international students coming to QC</a:t>
            </a:r>
          </a:p>
          <a:p>
            <a:pPr indent="-317500" lvl="1" marL="914400" rtl="0">
              <a:spcBef>
                <a:spcPts val="0"/>
              </a:spcBef>
              <a:buClr>
                <a:schemeClr val="dk1"/>
              </a:buClr>
              <a:buSzPct val="116666"/>
              <a:buChar char="○"/>
            </a:pPr>
            <a:r>
              <a:rPr lang="fr-CA"/>
              <a:t>60% did not live in MTL before their study, 36% did not live in QC</a:t>
            </a:r>
          </a:p>
        </p:txBody>
      </p:sp>
      <p:sp>
        <p:nvSpPr>
          <p:cNvPr id="646" name="Shape 646"/>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Shape 65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56" name="Shape 65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91666"/>
              <a:buFont typeface="Arial"/>
              <a:buNone/>
            </a:pPr>
            <a:r>
              <a:t/>
            </a:r>
            <a:endParaRPr/>
          </a:p>
          <a:p>
            <a:pPr indent="0" lvl="0" marL="0" marR="0" rtl="0" algn="l">
              <a:spcBef>
                <a:spcPts val="0"/>
              </a:spcBef>
              <a:buSzPct val="25000"/>
              <a:buNone/>
            </a:pPr>
            <a:r>
              <a:t/>
            </a:r>
            <a:endParaRPr/>
          </a:p>
        </p:txBody>
      </p:sp>
      <p:sp>
        <p:nvSpPr>
          <p:cNvPr id="657" name="Shape 657"/>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3" name="Shape 19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fr-CA">
                <a:solidFill>
                  <a:srgbClr val="FF0000"/>
                </a:solidFill>
              </a:rPr>
              <a:t>The fact that there are many students gives developers the opportunity to meet demand by building large (and usually expensive) apartment complexes.</a:t>
            </a:r>
          </a:p>
          <a:p>
            <a:pPr indent="0" lvl="0" marL="0" marR="0" rtl="0" algn="l">
              <a:spcBef>
                <a:spcPts val="0"/>
              </a:spcBef>
              <a:buSzPct val="25000"/>
              <a:buNone/>
            </a:pPr>
            <a:r>
              <a:t/>
            </a:r>
            <a:endParaRPr b="1">
              <a:solidFill>
                <a:srgbClr val="FF0000"/>
              </a:solidFill>
            </a:endParaRPr>
          </a:p>
          <a:p>
            <a:pPr indent="0" lvl="0" marL="0" marR="0" rtl="0" algn="l">
              <a:spcBef>
                <a:spcPts val="0"/>
              </a:spcBef>
              <a:buSzPct val="25000"/>
              <a:buNone/>
            </a:pPr>
            <a:r>
              <a:rPr b="1" lang="fr-CA" sz="1200" u="none" cap="none" strike="noStrike">
                <a:solidFill>
                  <a:srgbClr val="FF0000"/>
                </a:solidFill>
                <a:latin typeface="Calibri"/>
                <a:ea typeface="Calibri"/>
                <a:cs typeface="Calibri"/>
                <a:sym typeface="Calibri"/>
              </a:rPr>
              <a:t>Transformer</a:t>
            </a:r>
            <a:r>
              <a:rPr b="0" lang="fr-CA" sz="1200" u="none" cap="none" strike="noStrike">
                <a:solidFill>
                  <a:srgbClr val="FF0000"/>
                </a:solidFill>
                <a:latin typeface="Calibri"/>
                <a:ea typeface="Calibri"/>
                <a:cs typeface="Calibri"/>
                <a:sym typeface="Calibri"/>
              </a:rPr>
              <a:t> l’avantage comparatif qu’ont les étudiants sur le marché locatif en </a:t>
            </a:r>
            <a:r>
              <a:rPr b="1" lang="fr-CA" sz="1200" u="none" cap="none" strike="noStrike">
                <a:solidFill>
                  <a:srgbClr val="FF0000"/>
                </a:solidFill>
                <a:latin typeface="Calibri"/>
                <a:ea typeface="Calibri"/>
                <a:cs typeface="Calibri"/>
                <a:sym typeface="Calibri"/>
              </a:rPr>
              <a:t>opportunité </a:t>
            </a:r>
            <a:r>
              <a:rPr b="0" lang="fr-CA" sz="1200" u="none" cap="none" strike="noStrike">
                <a:solidFill>
                  <a:srgbClr val="FF0000"/>
                </a:solidFill>
                <a:latin typeface="Calibri"/>
                <a:ea typeface="Calibri"/>
                <a:cs typeface="Calibri"/>
                <a:sym typeface="Calibri"/>
              </a:rPr>
              <a:t>pour construire des grands appartements à Montréal</a:t>
            </a:r>
          </a:p>
        </p:txBody>
      </p:sp>
      <p:sp>
        <p:nvSpPr>
          <p:cNvPr id="194" name="Shape 19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Shape 66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66" name="Shape 66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91666"/>
              <a:buFont typeface="Arial"/>
              <a:buNone/>
            </a:pPr>
            <a:r>
              <a:t/>
            </a:r>
            <a:endParaRPr/>
          </a:p>
          <a:p>
            <a:pPr indent="-317500" lvl="0" marL="457200" rtl="0">
              <a:spcBef>
                <a:spcPts val="0"/>
              </a:spcBef>
              <a:spcAft>
                <a:spcPts val="0"/>
              </a:spcAft>
              <a:buClr>
                <a:schemeClr val="dk1"/>
              </a:buClr>
              <a:buSzPct val="116666"/>
              <a:buChar char="●"/>
            </a:pPr>
            <a:r>
              <a:rPr lang="fr-CA"/>
              <a:t>International Attraction =&gt; private residence development + portrait (difference in rent: 849 medium / 930 median)</a:t>
            </a:r>
          </a:p>
          <a:p>
            <a:pPr indent="-317500" lvl="0" marL="457200" rtl="0">
              <a:spcBef>
                <a:spcPts val="0"/>
              </a:spcBef>
              <a:spcAft>
                <a:spcPts val="0"/>
              </a:spcAft>
              <a:buClr>
                <a:schemeClr val="dk1"/>
              </a:buClr>
              <a:buSzPct val="116666"/>
              <a:buChar char="●"/>
            </a:pPr>
            <a:r>
              <a:rPr lang="fr-CA"/>
              <a:t>Private market: one of the most affordable of North AM, but pb</a:t>
            </a:r>
          </a:p>
          <a:p>
            <a:pPr indent="-317500" lvl="0" marL="457200" rtl="0">
              <a:spcBef>
                <a:spcPts val="0"/>
              </a:spcBef>
              <a:spcAft>
                <a:spcPts val="0"/>
              </a:spcAft>
              <a:buClr>
                <a:schemeClr val="dk1"/>
              </a:buClr>
              <a:buSzPct val="127272"/>
              <a:buChar char="●"/>
            </a:pPr>
            <a:r>
              <a:rPr lang="fr-CA"/>
              <a:t>institutional Campus Offer </a:t>
            </a:r>
            <a:r>
              <a:rPr lang="fr-CA" sz="1100">
                <a:latin typeface="Arial"/>
                <a:ea typeface="Arial"/>
                <a:cs typeface="Arial"/>
                <a:sym typeface="Arial"/>
              </a:rPr>
              <a:t>(concordia, mcquill, udm, uqam) </a:t>
            </a:r>
          </a:p>
          <a:p>
            <a:pPr indent="-317500" lvl="0" marL="457200" rtl="0">
              <a:spcBef>
                <a:spcPts val="0"/>
              </a:spcBef>
              <a:buClr>
                <a:schemeClr val="dk1"/>
              </a:buClr>
              <a:buSzPct val="116666"/>
              <a:buChar char="●"/>
            </a:pPr>
            <a:r>
              <a:rPr lang="fr-CA"/>
              <a:t>Public offer: 0.6 in social housing-community</a:t>
            </a:r>
          </a:p>
          <a:p>
            <a:pPr lvl="0" rtl="0">
              <a:spcBef>
                <a:spcPts val="0"/>
              </a:spcBef>
              <a:buNone/>
            </a:pPr>
            <a:r>
              <a:t/>
            </a:r>
            <a:endParaRPr/>
          </a:p>
          <a:p>
            <a:pPr indent="0" lvl="0" marL="0" marR="0" rtl="0" algn="l">
              <a:spcBef>
                <a:spcPts val="0"/>
              </a:spcBef>
              <a:buSzPct val="25000"/>
              <a:buNone/>
            </a:pPr>
            <a:r>
              <a:t/>
            </a:r>
            <a:endParaRPr/>
          </a:p>
        </p:txBody>
      </p:sp>
      <p:sp>
        <p:nvSpPr>
          <p:cNvPr id="667" name="Shape 667"/>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Shape 67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78" name="Shape 67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CA"/>
              <a:t>MAJORITY IN THE PRIVATE MARKET, 50% of students rent an appartment</a:t>
            </a:r>
          </a:p>
          <a:p>
            <a:pPr indent="0" lvl="0" marL="0" marR="0" rtl="0" algn="l">
              <a:spcBef>
                <a:spcPts val="0"/>
              </a:spcBef>
              <a:buSzPct val="25000"/>
              <a:buNone/>
            </a:pPr>
            <a:r>
              <a:rPr lang="fr-CA"/>
              <a:t>2 types of competition rises</a:t>
            </a:r>
          </a:p>
          <a:p>
            <a:pPr lvl="0" rtl="0">
              <a:spcBef>
                <a:spcPts val="0"/>
              </a:spcBef>
              <a:buNone/>
            </a:pPr>
            <a:r>
              <a:t/>
            </a:r>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79" name="Shape 679"/>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Shape 68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89" name="Shape 6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317500" lvl="0" marL="457200" rtl="0">
              <a:spcBef>
                <a:spcPts val="0"/>
              </a:spcBef>
              <a:spcAft>
                <a:spcPts val="0"/>
              </a:spcAft>
              <a:buClr>
                <a:schemeClr val="dk1"/>
              </a:buClr>
              <a:buSzPct val="116666"/>
              <a:buAutoNum type="arabicPeriod"/>
            </a:pPr>
            <a:r>
              <a:rPr lang="fr-CA"/>
              <a:t>Attraction =&gt; competition with international students or other provinces and local students:</a:t>
            </a:r>
          </a:p>
          <a:p>
            <a:pPr indent="-317500" lvl="0" marL="457200" rtl="0">
              <a:spcBef>
                <a:spcPts val="0"/>
              </a:spcBef>
              <a:buClr>
                <a:schemeClr val="dk1"/>
              </a:buClr>
              <a:buSzPct val="116666"/>
              <a:buAutoNum type="arabicPeriod"/>
            </a:pPr>
            <a:r>
              <a:rPr lang="fr-CA"/>
              <a:t>Arrival of students QC or not =&gt; competition with families (PHENOMENON THAT WE CAN SEE IN BOSTON AND GB)</a:t>
            </a:r>
          </a:p>
        </p:txBody>
      </p:sp>
      <p:sp>
        <p:nvSpPr>
          <p:cNvPr id="690" name="Shape 690"/>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7" name="Shape 697"/>
        <p:cNvGrpSpPr/>
        <p:nvPr/>
      </p:nvGrpSpPr>
      <p:grpSpPr>
        <a:xfrm>
          <a:off x="0" y="0"/>
          <a:ext cx="0" cy="0"/>
          <a:chOff x="0" y="0"/>
          <a:chExt cx="0" cy="0"/>
        </a:xfrm>
      </p:grpSpPr>
      <p:sp>
        <p:nvSpPr>
          <p:cNvPr id="698" name="Shape 69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99" name="Shape 6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CA"/>
              <a:t>rent difference for local students and international students</a:t>
            </a:r>
          </a:p>
        </p:txBody>
      </p:sp>
      <p:sp>
        <p:nvSpPr>
          <p:cNvPr id="700" name="Shape 700"/>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Shape 71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12" name="Shape 7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91666"/>
              <a:buFont typeface="Arial"/>
              <a:buNone/>
            </a:pPr>
            <a:r>
              <a:t/>
            </a:r>
            <a:endParaRPr/>
          </a:p>
          <a:p>
            <a:pPr lvl="0" rtl="0">
              <a:spcBef>
                <a:spcPts val="0"/>
              </a:spcBef>
              <a:buClr>
                <a:schemeClr val="dk1"/>
              </a:buClr>
              <a:buSzPct val="91666"/>
              <a:buFont typeface="Arial"/>
              <a:buNone/>
            </a:pPr>
            <a:r>
              <a:rPr lang="fr-CA"/>
              <a:t>the students live in the large shared housing</a:t>
            </a:r>
          </a:p>
          <a:p>
            <a:pPr indent="387350" lvl="0" rtl="0">
              <a:spcBef>
                <a:spcPts val="0"/>
              </a:spcBef>
              <a:buClr>
                <a:schemeClr val="dk1"/>
              </a:buClr>
              <a:buSzPct val="91666"/>
              <a:buFont typeface="Arial"/>
              <a:buNone/>
            </a:pPr>
            <a:r>
              <a:rPr lang="fr-CA"/>
              <a:t>(80% IN RENT)</a:t>
            </a:r>
          </a:p>
          <a:p>
            <a:pPr indent="387350" lvl="0" rtl="0">
              <a:spcBef>
                <a:spcPts val="0"/>
              </a:spcBef>
              <a:buClr>
                <a:schemeClr val="dk1"/>
              </a:buClr>
              <a:buSzPct val="91666"/>
              <a:buFont typeface="Arial"/>
              <a:buNone/>
            </a:pPr>
            <a:r>
              <a:rPr lang="fr-CA"/>
              <a:t>32% IN 3CC AND +</a:t>
            </a:r>
          </a:p>
          <a:p>
            <a:pPr lvl="0" rtl="0">
              <a:spcBef>
                <a:spcPts val="0"/>
              </a:spcBef>
              <a:buClr>
                <a:schemeClr val="dk1"/>
              </a:buClr>
              <a:buSzPct val="91666"/>
              <a:buFont typeface="Arial"/>
              <a:buNone/>
            </a:pPr>
            <a:r>
              <a:t/>
            </a:r>
            <a:endParaRPr/>
          </a:p>
          <a:p>
            <a:pPr lvl="0" rtl="0">
              <a:spcBef>
                <a:spcPts val="0"/>
              </a:spcBef>
              <a:buClr>
                <a:schemeClr val="dk1"/>
              </a:buClr>
              <a:buSzPct val="91666"/>
              <a:buFont typeface="Arial"/>
              <a:buNone/>
            </a:pPr>
            <a:r>
              <a:rPr lang="fr-CA"/>
              <a:t>hypothesis: 1 income per room</a:t>
            </a:r>
          </a:p>
          <a:p>
            <a:pPr lvl="0" rtl="0">
              <a:spcBef>
                <a:spcPts val="0"/>
              </a:spcBef>
              <a:buClr>
                <a:schemeClr val="dk1"/>
              </a:buClr>
              <a:buSzPct val="91666"/>
              <a:buFont typeface="Arial"/>
              <a:buNone/>
            </a:pPr>
            <a:r>
              <a:rPr lang="fr-CA"/>
              <a:t>obstacle: rent difference for 2cc, and even stronger for 3cc</a:t>
            </a:r>
          </a:p>
          <a:p>
            <a:pPr lvl="0" rtl="0">
              <a:spcBef>
                <a:spcPts val="0"/>
              </a:spcBef>
              <a:buClr>
                <a:schemeClr val="dk1"/>
              </a:buClr>
              <a:buSzPct val="91666"/>
              <a:buFont typeface="Arial"/>
              <a:buNone/>
            </a:pPr>
            <a:r>
              <a:rPr lang="fr-CA"/>
              <a:t>Pb: the private market produces only small units</a:t>
            </a:r>
          </a:p>
          <a:p>
            <a:pPr lvl="0" rtl="0">
              <a:spcBef>
                <a:spcPts val="0"/>
              </a:spcBef>
              <a:buClr>
                <a:schemeClr val="dk1"/>
              </a:buClr>
              <a:buSzPct val="91666"/>
              <a:buFont typeface="Arial"/>
              <a:buNone/>
            </a:pPr>
            <a:r>
              <a:t/>
            </a:r>
            <a:endParaRPr/>
          </a:p>
          <a:p>
            <a:pPr lvl="0" rtl="0">
              <a:spcBef>
                <a:spcPts val="0"/>
              </a:spcBef>
              <a:buClr>
                <a:schemeClr val="dk1"/>
              </a:buClr>
              <a:buSzPct val="91666"/>
              <a:buFont typeface="Arial"/>
              <a:buNone/>
            </a:pPr>
            <a:r>
              <a:t/>
            </a:r>
            <a:endParaRPr/>
          </a:p>
          <a:p>
            <a:pPr lvl="0" rtl="0">
              <a:spcBef>
                <a:spcPts val="0"/>
              </a:spcBef>
              <a:buClr>
                <a:schemeClr val="dk1"/>
              </a:buClr>
              <a:buSzPct val="25000"/>
              <a:buFont typeface="Arial"/>
              <a:buNone/>
            </a:pPr>
            <a:r>
              <a:t/>
            </a:r>
            <a:endParaRPr/>
          </a:p>
          <a:p>
            <a:pPr indent="0" lvl="0" marL="0" marR="0" rtl="0" algn="l">
              <a:spcBef>
                <a:spcPts val="0"/>
              </a:spcBef>
              <a:buSzPct val="25000"/>
              <a:buNone/>
            </a:pPr>
            <a:r>
              <a:t/>
            </a:r>
            <a:endParaRPr/>
          </a:p>
        </p:txBody>
      </p:sp>
      <p:sp>
        <p:nvSpPr>
          <p:cNvPr id="713" name="Shape 713"/>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Shape 72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23" name="Shape 72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317500" lvl="0" marL="457200" rtl="0">
              <a:spcBef>
                <a:spcPts val="0"/>
              </a:spcBef>
              <a:spcAft>
                <a:spcPts val="0"/>
              </a:spcAft>
              <a:buSzPct val="116666"/>
              <a:buChar char="●"/>
            </a:pPr>
            <a:r>
              <a:rPr lang="fr-CA"/>
              <a:t>Concentration of students in the central districts, long metro line (+ 20% of students in some neighborhoods)</a:t>
            </a:r>
          </a:p>
          <a:p>
            <a:pPr indent="-317500" lvl="0" marL="457200" rtl="0">
              <a:spcBef>
                <a:spcPts val="0"/>
              </a:spcBef>
              <a:buClr>
                <a:srgbClr val="FF0000"/>
              </a:buClr>
              <a:buSzPct val="116666"/>
              <a:buChar char="●"/>
            </a:pPr>
            <a:r>
              <a:rPr lang="fr-CA">
                <a:solidFill>
                  <a:srgbClr val="FF0000"/>
                </a:solidFill>
              </a:rPr>
              <a:t>Even if rent is low compared to Toronto or Vancouver =&gt; competition between population (E / E - E / F) especially in the central districts</a:t>
            </a:r>
          </a:p>
          <a:p>
            <a:pPr indent="-69850" lvl="0" marL="0" marR="0" rtl="0" algn="l">
              <a:spcBef>
                <a:spcPts val="0"/>
              </a:spcBef>
              <a:buClr>
                <a:schemeClr val="dk1"/>
              </a:buClr>
              <a:buSzPct val="91666"/>
              <a:buFont typeface="Arial"/>
              <a:buNone/>
            </a:pPr>
            <a:r>
              <a:t/>
            </a:r>
            <a:endParaRPr/>
          </a:p>
          <a:p>
            <a:pPr indent="0" lvl="0" marL="0" marR="0" rtl="0" algn="l">
              <a:spcBef>
                <a:spcPts val="0"/>
              </a:spcBef>
              <a:buSzPct val="25000"/>
              <a:buNone/>
            </a:pPr>
            <a:r>
              <a:t/>
            </a:r>
            <a:endParaRPr/>
          </a:p>
        </p:txBody>
      </p:sp>
      <p:sp>
        <p:nvSpPr>
          <p:cNvPr id="724" name="Shape 72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Shape 73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33" name="Shape 73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CA"/>
              <a:t>Call for Action: UTILE coop project</a:t>
            </a:r>
          </a:p>
          <a:p>
            <a:pPr indent="0" lvl="0" marL="0" marR="0" rtl="0" algn="l">
              <a:spcBef>
                <a:spcPts val="0"/>
              </a:spcBef>
              <a:buSzPct val="25000"/>
              <a:buNone/>
            </a:pPr>
            <a:r>
              <a:t/>
            </a:r>
            <a:endParaRPr/>
          </a:p>
        </p:txBody>
      </p:sp>
      <p:sp>
        <p:nvSpPr>
          <p:cNvPr id="734" name="Shape 73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0" name="Shape 740"/>
        <p:cNvGrpSpPr/>
        <p:nvPr/>
      </p:nvGrpSpPr>
      <p:grpSpPr>
        <a:xfrm>
          <a:off x="0" y="0"/>
          <a:ext cx="0" cy="0"/>
          <a:chOff x="0" y="0"/>
          <a:chExt cx="0" cy="0"/>
        </a:xfrm>
      </p:grpSpPr>
      <p:sp>
        <p:nvSpPr>
          <p:cNvPr id="741" name="Shape 74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42" name="Shape 74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91666"/>
              <a:buFont typeface="Arial"/>
              <a:buNone/>
            </a:pPr>
            <a:r>
              <a:rPr lang="fr-CA"/>
              <a:t>maintain long-term affordability</a:t>
            </a:r>
          </a:p>
          <a:p>
            <a:pPr lvl="0" rtl="0">
              <a:spcBef>
                <a:spcPts val="0"/>
              </a:spcBef>
              <a:buClr>
                <a:schemeClr val="dk1"/>
              </a:buClr>
              <a:buSzPct val="91666"/>
              <a:buFont typeface="Arial"/>
              <a:buNone/>
            </a:pPr>
            <a:r>
              <a:rPr lang="fr-CA"/>
              <a:t>a model of life (is positioned in opposition to private residences)</a:t>
            </a:r>
          </a:p>
          <a:p>
            <a:pPr lvl="0" rtl="0">
              <a:spcBef>
                <a:spcPts val="0"/>
              </a:spcBef>
              <a:buClr>
                <a:schemeClr val="dk1"/>
              </a:buClr>
              <a:buSzPct val="91666"/>
              <a:buFont typeface="Arial"/>
              <a:buNone/>
            </a:pPr>
            <a:r>
              <a:rPr lang="fr-CA"/>
              <a:t>deconcentrate pop, neighborhood integration</a:t>
            </a:r>
          </a:p>
          <a:p>
            <a:pPr lvl="0" rtl="0">
              <a:spcBef>
                <a:spcPts val="0"/>
              </a:spcBef>
              <a:buClr>
                <a:schemeClr val="dk1"/>
              </a:buClr>
              <a:buSzPct val="91666"/>
              <a:buFont typeface="Arial"/>
              <a:buNone/>
            </a:pPr>
            <a:r>
              <a:rPr lang="fr-CA"/>
              <a:t>build large housing, collocation (shared rent)  to unclog the market</a:t>
            </a:r>
          </a:p>
          <a:p>
            <a:pPr lvl="0" rtl="0">
              <a:spcBef>
                <a:spcPts val="0"/>
              </a:spcBef>
              <a:buClr>
                <a:schemeClr val="dk1"/>
              </a:buClr>
              <a:buSzPct val="91666"/>
              <a:buFont typeface="Arial"/>
              <a:buNone/>
            </a:pPr>
            <a:r>
              <a:rPr lang="fr-CA"/>
              <a:t>propose alternative way of producing large housing (NPO)</a:t>
            </a:r>
          </a:p>
          <a:p>
            <a:pPr indent="0" lvl="0" marL="0" marR="0" rtl="0" algn="l">
              <a:spcBef>
                <a:spcPts val="0"/>
              </a:spcBef>
              <a:buSzPct val="25000"/>
              <a:buNone/>
            </a:pPr>
            <a:r>
              <a:t/>
            </a:r>
            <a:endParaRPr/>
          </a:p>
        </p:txBody>
      </p:sp>
      <p:sp>
        <p:nvSpPr>
          <p:cNvPr id="743" name="Shape 743"/>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Shape 75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52" name="Shape 75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69850" lvl="0" marL="0" marR="0" rtl="0" algn="l">
              <a:spcBef>
                <a:spcPts val="0"/>
              </a:spcBef>
              <a:buClr>
                <a:schemeClr val="dk1"/>
              </a:buClr>
              <a:buSzPct val="91666"/>
              <a:buFont typeface="Arial"/>
              <a:buNone/>
            </a:pPr>
            <a:r>
              <a:rPr lang="fr-CA"/>
              <a:t>Cities often want to attract students, but with that, often not taken into account, but problems arise. Often linked to affordability - because it is an additional pressure on the market.</a:t>
            </a:r>
          </a:p>
          <a:p>
            <a:pPr indent="-69850" lvl="0" marL="0" marR="0" rtl="0" algn="l">
              <a:spcBef>
                <a:spcPts val="0"/>
              </a:spcBef>
              <a:buClr>
                <a:schemeClr val="dk1"/>
              </a:buClr>
              <a:buSzPct val="91666"/>
              <a:buFont typeface="Arial"/>
              <a:buNone/>
            </a:pPr>
            <a:r>
              <a:t/>
            </a:r>
            <a:endParaRPr/>
          </a:p>
          <a:p>
            <a:pPr lvl="0" rtl="0">
              <a:spcBef>
                <a:spcPts val="0"/>
              </a:spcBef>
              <a:buSzPct val="100000"/>
              <a:buNone/>
            </a:pPr>
            <a:r>
              <a:rPr b="1" lang="fr-CA" sz="1100">
                <a:latin typeface="Arial"/>
                <a:ea typeface="Arial"/>
                <a:cs typeface="Arial"/>
                <a:sym typeface="Arial"/>
              </a:rPr>
              <a:t>Positive aspects:</a:t>
            </a:r>
          </a:p>
          <a:p>
            <a:pPr lvl="0" rtl="0">
              <a:spcBef>
                <a:spcPts val="0"/>
              </a:spcBef>
              <a:buSzPct val="100000"/>
              <a:buNone/>
            </a:pPr>
            <a:r>
              <a:rPr b="1" lang="fr-CA" sz="1100">
                <a:latin typeface="Arial"/>
                <a:ea typeface="Arial"/>
                <a:cs typeface="Arial"/>
                <a:sym typeface="Arial"/>
              </a:rPr>
              <a:t>Cultural dynamism</a:t>
            </a:r>
          </a:p>
          <a:p>
            <a:pPr lvl="0" rtl="0">
              <a:spcBef>
                <a:spcPts val="0"/>
              </a:spcBef>
              <a:buSzPct val="100000"/>
              <a:buNone/>
            </a:pPr>
            <a:r>
              <a:rPr b="1" lang="fr-CA" sz="1100">
                <a:latin typeface="Arial"/>
                <a:ea typeface="Arial"/>
                <a:cs typeface="Arial"/>
                <a:sym typeface="Arial"/>
              </a:rPr>
              <a:t>Economic dynamism (innovation, skilled labor)</a:t>
            </a:r>
          </a:p>
          <a:p>
            <a:pPr lvl="0" rtl="0">
              <a:spcBef>
                <a:spcPts val="0"/>
              </a:spcBef>
              <a:buSzPct val="100000"/>
              <a:buNone/>
            </a:pPr>
            <a:r>
              <a:rPr b="1" lang="fr-CA" sz="1100">
                <a:latin typeface="Arial"/>
                <a:ea typeface="Arial"/>
                <a:cs typeface="Arial"/>
                <a:sym typeface="Arial"/>
              </a:rPr>
              <a:t>International influence</a:t>
            </a:r>
          </a:p>
          <a:p>
            <a:pPr lvl="0" rtl="0">
              <a:spcBef>
                <a:spcPts val="0"/>
              </a:spcBef>
              <a:buSzPct val="100000"/>
              <a:buNone/>
            </a:pPr>
            <a:r>
              <a:rPr b="1" lang="fr-CA" sz="1100">
                <a:latin typeface="Arial"/>
                <a:ea typeface="Arial"/>
                <a:cs typeface="Arial"/>
                <a:sym typeface="Arial"/>
              </a:rPr>
              <a:t>Demographic renewal</a:t>
            </a:r>
          </a:p>
          <a:p>
            <a:pPr lvl="0" rtl="0">
              <a:spcBef>
                <a:spcPts val="0"/>
              </a:spcBef>
              <a:buSzPct val="100000"/>
              <a:buNone/>
            </a:pPr>
            <a:r>
              <a:t/>
            </a:r>
            <a:endParaRPr b="1" sz="1100">
              <a:latin typeface="Arial"/>
              <a:ea typeface="Arial"/>
              <a:cs typeface="Arial"/>
              <a:sym typeface="Arial"/>
            </a:endParaRPr>
          </a:p>
          <a:p>
            <a:pPr lvl="0">
              <a:spcBef>
                <a:spcPts val="0"/>
              </a:spcBef>
              <a:buSzPct val="100000"/>
              <a:buNone/>
            </a:pPr>
            <a:r>
              <a:t/>
            </a:r>
            <a:endParaRPr b="1" sz="1100">
              <a:latin typeface="Arial"/>
              <a:ea typeface="Arial"/>
              <a:cs typeface="Arial"/>
              <a:sym typeface="Arial"/>
            </a:endParaRPr>
          </a:p>
          <a:p>
            <a:pPr lvl="0" rtl="0">
              <a:spcBef>
                <a:spcPts val="0"/>
              </a:spcBef>
              <a:buSzPct val="100000"/>
              <a:buNone/>
            </a:pPr>
            <a:r>
              <a:t/>
            </a:r>
            <a:endParaRPr b="1" sz="1100">
              <a:latin typeface="Arial"/>
              <a:ea typeface="Arial"/>
              <a:cs typeface="Arial"/>
              <a:sym typeface="Arial"/>
            </a:endParaRPr>
          </a:p>
          <a:p>
            <a:pPr lvl="0" rtl="0">
              <a:spcBef>
                <a:spcPts val="0"/>
              </a:spcBef>
              <a:buClr>
                <a:schemeClr val="dk1"/>
              </a:buClr>
              <a:buSzPct val="100000"/>
              <a:buFont typeface="Arial"/>
              <a:buNone/>
            </a:pPr>
            <a:r>
              <a:t/>
            </a:r>
            <a:endParaRPr b="1" sz="1100">
              <a:latin typeface="Arial"/>
              <a:ea typeface="Arial"/>
              <a:cs typeface="Arial"/>
              <a:sym typeface="Arial"/>
            </a:endParaRPr>
          </a:p>
        </p:txBody>
      </p:sp>
      <p:sp>
        <p:nvSpPr>
          <p:cNvPr id="753" name="Shape 753"/>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0" name="Shape 760"/>
        <p:cNvGrpSpPr/>
        <p:nvPr/>
      </p:nvGrpSpPr>
      <p:grpSpPr>
        <a:xfrm>
          <a:off x="0" y="0"/>
          <a:ext cx="0" cy="0"/>
          <a:chOff x="0" y="0"/>
          <a:chExt cx="0" cy="0"/>
        </a:xfrm>
      </p:grpSpPr>
      <p:sp>
        <p:nvSpPr>
          <p:cNvPr id="761" name="Shape 76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62" name="Shape 76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100000"/>
              <a:buFont typeface="Arial"/>
              <a:buNone/>
            </a:pPr>
            <a:r>
              <a:rPr b="1" lang="fr-CA" sz="1100">
                <a:latin typeface="Arial"/>
                <a:ea typeface="Arial"/>
                <a:cs typeface="Arial"/>
                <a:sym typeface="Arial"/>
              </a:rPr>
              <a:t>Negative aspects:</a:t>
            </a:r>
          </a:p>
          <a:p>
            <a:pPr lvl="0" rtl="0">
              <a:spcBef>
                <a:spcPts val="0"/>
              </a:spcBef>
              <a:buClr>
                <a:schemeClr val="dk1"/>
              </a:buClr>
              <a:buSzPct val="100000"/>
              <a:buFont typeface="Arial"/>
              <a:buNone/>
            </a:pPr>
            <a:r>
              <a:rPr b="1" lang="fr-CA" sz="1100">
                <a:latin typeface="Arial"/>
                <a:ea typeface="Arial"/>
                <a:cs typeface="Arial"/>
                <a:sym typeface="Arial"/>
              </a:rPr>
              <a:t>Higher market prices,</a:t>
            </a:r>
          </a:p>
          <a:p>
            <a:pPr lvl="0" rtl="0">
              <a:spcBef>
                <a:spcPts val="0"/>
              </a:spcBef>
              <a:buClr>
                <a:schemeClr val="dk1"/>
              </a:buClr>
              <a:buSzPct val="100000"/>
              <a:buFont typeface="Arial"/>
              <a:buNone/>
            </a:pPr>
            <a:r>
              <a:rPr b="1" lang="fr-CA" sz="1100">
                <a:latin typeface="Arial"/>
                <a:ea typeface="Arial"/>
                <a:cs typeface="Arial"/>
                <a:sym typeface="Arial"/>
              </a:rPr>
              <a:t>Concentration</a:t>
            </a:r>
          </a:p>
          <a:p>
            <a:pPr lvl="0" rtl="0">
              <a:spcBef>
                <a:spcPts val="0"/>
              </a:spcBef>
              <a:buClr>
                <a:schemeClr val="dk1"/>
              </a:buClr>
              <a:buSzPct val="100000"/>
              <a:buFont typeface="Arial"/>
              <a:buNone/>
            </a:pPr>
            <a:r>
              <a:rPr b="1" lang="fr-CA" sz="1100">
                <a:latin typeface="Arial"/>
                <a:ea typeface="Arial"/>
                <a:cs typeface="Arial"/>
                <a:sym typeface="Arial"/>
              </a:rPr>
              <a:t>Student monoculture,</a:t>
            </a:r>
          </a:p>
          <a:p>
            <a:pPr lvl="0" rtl="0">
              <a:spcBef>
                <a:spcPts val="0"/>
              </a:spcBef>
              <a:buSzPct val="100000"/>
              <a:buNone/>
            </a:pPr>
            <a:r>
              <a:rPr b="1" lang="fr-CA" sz="1100">
                <a:latin typeface="Arial"/>
                <a:ea typeface="Arial"/>
                <a:cs typeface="Arial"/>
                <a:sym typeface="Arial"/>
              </a:rPr>
              <a:t>Competition with other groups including families and local students</a:t>
            </a:r>
          </a:p>
          <a:p>
            <a:pPr lvl="0" rtl="0">
              <a:spcBef>
                <a:spcPts val="0"/>
              </a:spcBef>
              <a:buSzPct val="100000"/>
              <a:buNone/>
            </a:pPr>
            <a:r>
              <a:t/>
            </a:r>
            <a:endParaRPr b="1" sz="1100">
              <a:latin typeface="Arial"/>
              <a:ea typeface="Arial"/>
              <a:cs typeface="Arial"/>
              <a:sym typeface="Arial"/>
            </a:endParaRPr>
          </a:p>
          <a:p>
            <a:pPr lvl="0" rtl="0">
              <a:spcBef>
                <a:spcPts val="0"/>
              </a:spcBef>
              <a:buSzPct val="100000"/>
              <a:buNone/>
            </a:pPr>
            <a:r>
              <a:t/>
            </a:r>
            <a:endParaRPr b="1" sz="1100">
              <a:latin typeface="Arial"/>
              <a:ea typeface="Arial"/>
              <a:cs typeface="Arial"/>
              <a:sym typeface="Arial"/>
            </a:endParaRPr>
          </a:p>
          <a:p>
            <a:pPr lvl="0" rtl="0">
              <a:spcBef>
                <a:spcPts val="0"/>
              </a:spcBef>
              <a:buClr>
                <a:schemeClr val="dk1"/>
              </a:buClr>
              <a:buSzPct val="100000"/>
              <a:buFont typeface="Arial"/>
              <a:buNone/>
            </a:pPr>
            <a:r>
              <a:t/>
            </a:r>
            <a:endParaRPr b="1" sz="1100">
              <a:latin typeface="Arial"/>
              <a:ea typeface="Arial"/>
              <a:cs typeface="Arial"/>
              <a:sym typeface="Arial"/>
            </a:endParaRPr>
          </a:p>
        </p:txBody>
      </p:sp>
      <p:sp>
        <p:nvSpPr>
          <p:cNvPr id="763" name="Shape 763"/>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CA"/>
              <a:t>The plan of the presentation is that we will give the context, analysis and a call to action for each case.</a:t>
            </a:r>
          </a:p>
          <a:p>
            <a:pPr indent="0" lvl="0" marL="0" marR="0" rtl="0" algn="l">
              <a:spcBef>
                <a:spcPts val="0"/>
              </a:spcBef>
              <a:buSzPct val="25000"/>
              <a:buNone/>
            </a:pPr>
            <a:r>
              <a:t/>
            </a:r>
            <a:endParaRPr/>
          </a:p>
          <a:p>
            <a:pPr indent="0" lvl="0" marL="0" marR="0" rtl="0" algn="l">
              <a:spcBef>
                <a:spcPts val="0"/>
              </a:spcBef>
              <a:buSzPct val="25000"/>
              <a:buNone/>
            </a:pPr>
            <a:r>
              <a:rPr lang="fr-CA"/>
              <a:t>Melbourne, Australia </a:t>
            </a:r>
          </a:p>
          <a:p>
            <a:pPr indent="0" lvl="0" marL="0" marR="0" rtl="0" algn="l">
              <a:spcBef>
                <a:spcPts val="0"/>
              </a:spcBef>
              <a:buSzPct val="25000"/>
              <a:buNone/>
            </a:pPr>
            <a:r>
              <a:rPr lang="fr-CA"/>
              <a:t>Edimbourg, Scotland (UK)</a:t>
            </a:r>
          </a:p>
          <a:p>
            <a:pPr indent="0" lvl="0" marL="0" marR="0" rtl="0" algn="l">
              <a:spcBef>
                <a:spcPts val="0"/>
              </a:spcBef>
              <a:buSzPct val="25000"/>
              <a:buNone/>
            </a:pPr>
            <a:r>
              <a:rPr lang="fr-CA"/>
              <a:t>Seoul, Korea</a:t>
            </a:r>
          </a:p>
          <a:p>
            <a:pPr indent="0" lvl="0" marL="0" marR="0" rtl="0" algn="l">
              <a:spcBef>
                <a:spcPts val="0"/>
              </a:spcBef>
              <a:buSzPct val="25000"/>
              <a:buNone/>
            </a:pPr>
            <a:r>
              <a:rPr lang="fr-CA"/>
              <a:t>Grenoble, France</a:t>
            </a:r>
          </a:p>
          <a:p>
            <a:pPr indent="0" lvl="0" marL="0" marR="0" rtl="0" algn="l">
              <a:spcBef>
                <a:spcPts val="0"/>
              </a:spcBef>
              <a:buSzPct val="25000"/>
              <a:buNone/>
            </a:pPr>
            <a:r>
              <a:rPr lang="fr-CA"/>
              <a:t>Geneva</a:t>
            </a:r>
          </a:p>
          <a:p>
            <a:pPr indent="0" lvl="0" marL="0" marR="0" rtl="0" algn="l">
              <a:spcBef>
                <a:spcPts val="0"/>
              </a:spcBef>
              <a:buSzPct val="25000"/>
              <a:buNone/>
            </a:pPr>
            <a:r>
              <a:rPr lang="fr-CA"/>
              <a:t>Montreal, Quebec, Canada</a:t>
            </a:r>
          </a:p>
          <a:p>
            <a:pPr indent="0" lvl="0" marL="0" marR="0" rtl="0" algn="l">
              <a:spcBef>
                <a:spcPts val="0"/>
              </a:spcBef>
              <a:buSzPct val="25000"/>
              <a:buNone/>
            </a:pPr>
            <a:r>
              <a:t/>
            </a:r>
            <a:endParaRPr/>
          </a:p>
          <a:p>
            <a:pPr indent="0" lvl="0" marL="0" marR="0" rtl="0" algn="l">
              <a:spcBef>
                <a:spcPts val="0"/>
              </a:spcBef>
              <a:buSzPct val="25000"/>
              <a:buNone/>
            </a:pPr>
            <a:r>
              <a:t/>
            </a:r>
            <a:endParaRPr/>
          </a:p>
        </p:txBody>
      </p:sp>
      <p:sp>
        <p:nvSpPr>
          <p:cNvPr id="204" name="Shape 20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1" name="Shape 771"/>
        <p:cNvGrpSpPr/>
        <p:nvPr/>
      </p:nvGrpSpPr>
      <p:grpSpPr>
        <a:xfrm>
          <a:off x="0" y="0"/>
          <a:ext cx="0" cy="0"/>
          <a:chOff x="0" y="0"/>
          <a:chExt cx="0" cy="0"/>
        </a:xfrm>
      </p:grpSpPr>
      <p:sp>
        <p:nvSpPr>
          <p:cNvPr id="772" name="Shape 77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73" name="Shape 7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100000"/>
              <a:buFont typeface="Arial"/>
              <a:buNone/>
            </a:pPr>
            <a:r>
              <a:t/>
            </a:r>
            <a:endParaRPr b="1" sz="1100">
              <a:latin typeface="Arial"/>
              <a:ea typeface="Arial"/>
              <a:cs typeface="Arial"/>
              <a:sym typeface="Arial"/>
            </a:endParaRPr>
          </a:p>
          <a:p>
            <a:pPr lvl="0" rtl="0">
              <a:spcBef>
                <a:spcPts val="0"/>
              </a:spcBef>
              <a:buClr>
                <a:schemeClr val="dk1"/>
              </a:buClr>
              <a:buSzPct val="100000"/>
              <a:buFont typeface="Arial"/>
              <a:buNone/>
            </a:pPr>
            <a:r>
              <a:rPr b="1" lang="fr-CA" sz="1100">
                <a:latin typeface="Arial"/>
                <a:ea typeface="Arial"/>
                <a:cs typeface="Arial"/>
                <a:sym typeface="Arial"/>
              </a:rPr>
              <a:t>=&gt; highlighted student housing issues and the response that co-ops could provide in certain contexts</a:t>
            </a:r>
          </a:p>
          <a:p>
            <a:pPr lvl="0" rtl="0">
              <a:spcBef>
                <a:spcPts val="0"/>
              </a:spcBef>
              <a:buClr>
                <a:schemeClr val="dk1"/>
              </a:buClr>
              <a:buSzPct val="100000"/>
              <a:buFont typeface="Arial"/>
              <a:buNone/>
            </a:pPr>
            <a:r>
              <a:t/>
            </a:r>
            <a:endParaRPr b="1" sz="1100">
              <a:latin typeface="Arial"/>
              <a:ea typeface="Arial"/>
              <a:cs typeface="Arial"/>
              <a:sym typeface="Arial"/>
            </a:endParaRPr>
          </a:p>
          <a:p>
            <a:pPr lvl="0" rtl="0">
              <a:spcBef>
                <a:spcPts val="0"/>
              </a:spcBef>
              <a:buClr>
                <a:schemeClr val="dk1"/>
              </a:buClr>
              <a:buSzPct val="91666"/>
              <a:buFont typeface="Arial"/>
              <a:buNone/>
            </a:pPr>
            <a:r>
              <a:t/>
            </a:r>
            <a:endParaRPr/>
          </a:p>
        </p:txBody>
      </p:sp>
      <p:sp>
        <p:nvSpPr>
          <p:cNvPr id="774" name="Shape 77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Shape 78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82" name="Shape 78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a:spcBef>
                <a:spcPts val="0"/>
              </a:spcBef>
              <a:buSzPct val="100000"/>
              <a:buNone/>
            </a:pPr>
            <a:r>
              <a:rPr b="1" lang="fr-CA" sz="1100">
                <a:latin typeface="Arial"/>
                <a:ea typeface="Arial"/>
                <a:cs typeface="Arial"/>
                <a:sym typeface="Arial"/>
              </a:rPr>
              <a:t>EDIT SLIDE</a:t>
            </a:r>
          </a:p>
          <a:p>
            <a:pPr lvl="0">
              <a:spcBef>
                <a:spcPts val="0"/>
              </a:spcBef>
              <a:buSzPct val="100000"/>
              <a:buNone/>
            </a:pPr>
            <a:r>
              <a:t/>
            </a:r>
            <a:endParaRPr b="1" sz="1100">
              <a:latin typeface="Arial"/>
              <a:ea typeface="Arial"/>
              <a:cs typeface="Arial"/>
              <a:sym typeface="Arial"/>
            </a:endParaRPr>
          </a:p>
          <a:p>
            <a:pPr lvl="0" rtl="0">
              <a:spcBef>
                <a:spcPts val="0"/>
              </a:spcBef>
              <a:buSzPct val="100000"/>
              <a:buNone/>
            </a:pPr>
            <a:r>
              <a:rPr b="1" lang="fr-CA" sz="1100">
                <a:latin typeface="Arial"/>
                <a:ea typeface="Arial"/>
                <a:cs typeface="Arial"/>
                <a:sym typeface="Arial"/>
              </a:rPr>
              <a:t>=&gt; end of the world tour, map with other places</a:t>
            </a:r>
          </a:p>
          <a:p>
            <a:pPr lvl="0" rtl="0">
              <a:spcBef>
                <a:spcPts val="0"/>
              </a:spcBef>
              <a:buClr>
                <a:schemeClr val="dk1"/>
              </a:buClr>
              <a:buSzPct val="100000"/>
              <a:buFont typeface="Arial"/>
              <a:buNone/>
            </a:pPr>
            <a:r>
              <a:t/>
            </a:r>
            <a:endParaRPr b="1" sz="1100">
              <a:latin typeface="Arial"/>
              <a:ea typeface="Arial"/>
              <a:cs typeface="Arial"/>
              <a:sym typeface="Arial"/>
            </a:endParaRPr>
          </a:p>
        </p:txBody>
      </p:sp>
      <p:sp>
        <p:nvSpPr>
          <p:cNvPr id="783" name="Shape 783"/>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9" name="Shape 21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CA"/>
              <a:t>-90% of residences are private</a:t>
            </a:r>
          </a:p>
          <a:p>
            <a:pPr indent="0" lvl="0" marL="0" marR="0" rtl="0" algn="l">
              <a:spcBef>
                <a:spcPts val="0"/>
              </a:spcBef>
              <a:buSzPct val="25000"/>
              <a:buNone/>
            </a:pPr>
            <a:r>
              <a:rPr lang="fr-CA"/>
              <a:t>-0 public residences</a:t>
            </a:r>
          </a:p>
          <a:p>
            <a:pPr indent="0" lvl="0" marL="0" marR="0" rtl="0" algn="l">
              <a:spcBef>
                <a:spcPts val="0"/>
              </a:spcBef>
              <a:buSzPct val="25000"/>
              <a:buNone/>
            </a:pPr>
            <a:r>
              <a:rPr lang="fr-CA"/>
              <a:t>-only 10% institutional residences</a:t>
            </a:r>
          </a:p>
          <a:p>
            <a:pPr indent="0" lvl="0" marL="0" marR="0" rtl="0" algn="l">
              <a:spcBef>
                <a:spcPts val="0"/>
              </a:spcBef>
              <a:buSzPct val="25000"/>
              <a:buNone/>
            </a:pPr>
            <a:r>
              <a:rPr lang="fr-CA"/>
              <a:t>-1% are student housing cooperatives and other models </a:t>
            </a:r>
          </a:p>
          <a:p>
            <a:pPr indent="0" lvl="0" marL="0" marR="0" rtl="0" algn="l">
              <a:spcBef>
                <a:spcPts val="0"/>
              </a:spcBef>
              <a:buSzPct val="25000"/>
              <a:buNone/>
            </a:pPr>
            <a:r>
              <a:t/>
            </a:r>
            <a:endParaRPr/>
          </a:p>
          <a:p>
            <a:pPr indent="0" lvl="0" marL="0" marR="0" rtl="0" algn="l">
              <a:spcBef>
                <a:spcPts val="0"/>
              </a:spcBef>
              <a:buSzPct val="25000"/>
              <a:buNone/>
            </a:pPr>
            <a:r>
              <a:rPr lang="fr-CA"/>
              <a:t>A lot of international students → very private response → regulation to limit landlors abuse → </a:t>
            </a:r>
            <a:r>
              <a:rPr b="1" lang="fr-CA" sz="1100">
                <a:latin typeface="Arial"/>
                <a:ea typeface="Arial"/>
                <a:cs typeface="Arial"/>
                <a:sym typeface="Arial"/>
              </a:rPr>
              <a:t> </a:t>
            </a:r>
            <a:r>
              <a:rPr b="1" lang="fr-CA" sz="1100">
                <a:solidFill>
                  <a:srgbClr val="FF0000"/>
                </a:solidFill>
                <a:latin typeface="Arial"/>
                <a:ea typeface="Arial"/>
                <a:cs typeface="Arial"/>
                <a:sym typeface="Arial"/>
              </a:rPr>
              <a:t>1 coop =&gt; enjeux autour du logement étudiant et la capacité du privé à en produire seul </a:t>
            </a:r>
          </a:p>
        </p:txBody>
      </p:sp>
      <p:sp>
        <p:nvSpPr>
          <p:cNvPr id="220" name="Shape 220"/>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5" name="Shape 23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fr-CA"/>
              <a:t>Melbourne</a:t>
            </a:r>
          </a:p>
          <a:p>
            <a:pPr lvl="0" marR="0" rtl="0" algn="l">
              <a:spcBef>
                <a:spcPts val="0"/>
              </a:spcBef>
              <a:buNone/>
            </a:pPr>
            <a:r>
              <a:rPr lang="fr-CA"/>
              <a:t>second biggest student population in   Australia.</a:t>
            </a:r>
          </a:p>
          <a:p>
            <a:pPr lvl="0" marR="0" rtl="0" algn="l">
              <a:spcBef>
                <a:spcPts val="0"/>
              </a:spcBef>
              <a:buNone/>
            </a:pPr>
            <a:r>
              <a:t/>
            </a:r>
            <a:endParaRPr/>
          </a:p>
          <a:p>
            <a:pPr indent="0" lvl="0" marL="0" marR="0" rtl="0" algn="l">
              <a:spcBef>
                <a:spcPts val="0"/>
              </a:spcBef>
              <a:buSzPct val="25000"/>
              <a:buNone/>
            </a:pPr>
            <a:r>
              <a:t/>
            </a:r>
            <a:endParaRPr/>
          </a:p>
          <a:p>
            <a:pPr indent="0" lvl="0" marL="0" marR="0" rtl="0" algn="l">
              <a:spcBef>
                <a:spcPts val="0"/>
              </a:spcBef>
              <a:buSzPct val="25000"/>
              <a:buNone/>
            </a:pPr>
            <a:r>
              <a:t/>
            </a:r>
            <a:endParaRPr/>
          </a:p>
        </p:txBody>
      </p:sp>
      <p:sp>
        <p:nvSpPr>
          <p:cNvPr id="236" name="Shape 236"/>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3" name="Shape 24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lvl="0" rtl="0">
              <a:spcBef>
                <a:spcPts val="0"/>
              </a:spcBef>
              <a:buNone/>
            </a:pPr>
            <a:r>
              <a:rPr lang="fr-CA"/>
              <a:t>Context</a:t>
            </a:r>
          </a:p>
          <a:p>
            <a:pPr indent="-317500" lvl="0" marL="457200" rtl="0">
              <a:spcBef>
                <a:spcPts val="0"/>
              </a:spcBef>
              <a:spcAft>
                <a:spcPts val="0"/>
              </a:spcAft>
              <a:buClr>
                <a:schemeClr val="dk1"/>
              </a:buClr>
              <a:buSzPct val="116666"/>
              <a:buChar char="●"/>
            </a:pPr>
            <a:r>
              <a:rPr lang="fr-CA"/>
              <a:t>Significant growth in recent decades: Student population has increased from 37% of the residential population to 49% between 2005 and 2009 (University of Melbourne, 2009)</a:t>
            </a:r>
          </a:p>
          <a:p>
            <a:pPr indent="-317500" lvl="0" marL="457200" rtl="0">
              <a:spcBef>
                <a:spcPts val="0"/>
              </a:spcBef>
              <a:spcAft>
                <a:spcPts val="0"/>
              </a:spcAft>
              <a:buClr>
                <a:schemeClr val="dk1"/>
              </a:buClr>
              <a:buSzPct val="116666"/>
              <a:buChar char="●"/>
            </a:pPr>
            <a:r>
              <a:rPr lang="fr-CA"/>
              <a:t>This growth is based on the internationalization of higher education</a:t>
            </a:r>
          </a:p>
          <a:p>
            <a:pPr indent="-317500" lvl="0" marL="457200" rtl="0">
              <a:spcBef>
                <a:spcPts val="0"/>
              </a:spcBef>
              <a:buClr>
                <a:schemeClr val="dk1"/>
              </a:buClr>
              <a:buSzPct val="116666"/>
              <a:buChar char="●"/>
            </a:pPr>
            <a:r>
              <a:rPr lang="fr-CA"/>
              <a:t>International student population =significant  economic and demographic impact = today = more than half of the Melbourne’s student population</a:t>
            </a:r>
          </a:p>
          <a:p>
            <a:pPr lvl="0" rtl="0">
              <a:spcBef>
                <a:spcPts val="0"/>
              </a:spcBef>
              <a:buNone/>
            </a:pPr>
            <a:r>
              <a:t/>
            </a:r>
            <a:endParaRPr/>
          </a:p>
        </p:txBody>
      </p:sp>
      <p:sp>
        <p:nvSpPr>
          <p:cNvPr id="244" name="Shape 24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fr-CA"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142844" y="-18"/>
            <a:ext cx="8543956" cy="579821"/>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SzPct val="100000"/>
              <a:buFont typeface="Arial"/>
              <a:buNone/>
              <a:defRPr b="0" i="0" sz="32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23" name="Shape 23"/>
          <p:cNvSpPr txBox="1"/>
          <p:nvPr>
            <p:ph idx="1" type="body"/>
          </p:nvPr>
        </p:nvSpPr>
        <p:spPr>
          <a:xfrm>
            <a:off x="457200" y="785800"/>
            <a:ext cx="8229600" cy="3394472"/>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fr-CA" sz="1000" u="none" cap="none" strike="noStrike">
                <a:solidFill>
                  <a:schemeClr val="lt1"/>
                </a:solidFill>
                <a:latin typeface="Arial"/>
                <a:ea typeface="Arial"/>
                <a:cs typeface="Arial"/>
                <a:sym typeface="Arial"/>
              </a:rPr>
              <a:t>‹#›</a:t>
            </a:fld>
          </a:p>
        </p:txBody>
      </p:sp>
      <p:sp>
        <p:nvSpPr>
          <p:cNvPr id="25" name="Shape 25"/>
          <p:cNvSpPr txBox="1"/>
          <p:nvPr/>
        </p:nvSpPr>
        <p:spPr>
          <a:xfrm>
            <a:off x="2129922" y="4788000"/>
            <a:ext cx="1643074" cy="33855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fr-CA" sz="1600" u="none" cap="none" strike="noStrike">
                <a:solidFill>
                  <a:schemeClr val="dk1"/>
                </a:solidFill>
                <a:latin typeface="Arial"/>
                <a:ea typeface="Arial"/>
                <a:cs typeface="Arial"/>
                <a:sym typeface="Arial"/>
              </a:rPr>
              <a:t>CONTEXT</a:t>
            </a:r>
          </a:p>
        </p:txBody>
      </p:sp>
      <p:sp>
        <p:nvSpPr>
          <p:cNvPr id="26" name="Shape 26"/>
          <p:cNvSpPr txBox="1"/>
          <p:nvPr/>
        </p:nvSpPr>
        <p:spPr>
          <a:xfrm>
            <a:off x="3851920" y="4788000"/>
            <a:ext cx="1643074" cy="33855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lang="fr-CA" sz="1600">
                <a:solidFill>
                  <a:schemeClr val="lt1"/>
                </a:solidFill>
                <a:latin typeface="Arial"/>
                <a:ea typeface="Arial"/>
                <a:cs typeface="Arial"/>
                <a:sym typeface="Arial"/>
              </a:rPr>
              <a:t>DIAGNOSIS</a:t>
            </a:r>
          </a:p>
        </p:txBody>
      </p:sp>
      <p:sp>
        <p:nvSpPr>
          <p:cNvPr id="27" name="Shape 27"/>
          <p:cNvSpPr txBox="1"/>
          <p:nvPr/>
        </p:nvSpPr>
        <p:spPr>
          <a:xfrm>
            <a:off x="5643570" y="4788000"/>
            <a:ext cx="1643074" cy="33855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lang="fr-CA" sz="1600">
                <a:solidFill>
                  <a:schemeClr val="lt1"/>
                </a:solidFill>
                <a:latin typeface="Arial"/>
                <a:ea typeface="Arial"/>
                <a:cs typeface="Arial"/>
                <a:sym typeface="Arial"/>
              </a:rPr>
              <a:t>ACTION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3" name="Shape 73"/>
        <p:cNvGrpSpPr/>
        <p:nvPr/>
      </p:nvGrpSpPr>
      <p:grpSpPr>
        <a:xfrm>
          <a:off x="0" y="0"/>
          <a:ext cx="0" cy="0"/>
          <a:chOff x="0" y="0"/>
          <a:chExt cx="0" cy="0"/>
        </a:xfrm>
      </p:grpSpPr>
      <p:sp>
        <p:nvSpPr>
          <p:cNvPr id="74" name="Shape 74"/>
          <p:cNvSpPr txBox="1"/>
          <p:nvPr>
            <p:ph idx="10" type="dt"/>
          </p:nvPr>
        </p:nvSpPr>
        <p:spPr>
          <a:xfrm>
            <a:off x="457200" y="4767263"/>
            <a:ext cx="2133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1" type="ftr"/>
          </p:nvPr>
        </p:nvSpPr>
        <p:spPr>
          <a:xfrm>
            <a:off x="3124200" y="4767263"/>
            <a:ext cx="2895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2" type="sldNum"/>
          </p:nvPr>
        </p:nvSpPr>
        <p:spPr>
          <a:xfrm>
            <a:off x="6938994" y="4798236"/>
            <a:ext cx="21336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77" name="Shape 77"/>
        <p:cNvGrpSpPr/>
        <p:nvPr/>
      </p:nvGrpSpPr>
      <p:grpSpPr>
        <a:xfrm>
          <a:off x="0" y="0"/>
          <a:ext cx="0" cy="0"/>
          <a:chOff x="0" y="0"/>
          <a:chExt cx="0" cy="0"/>
        </a:xfrm>
      </p:grpSpPr>
      <p:sp>
        <p:nvSpPr>
          <p:cNvPr id="78" name="Shape 78"/>
          <p:cNvSpPr txBox="1"/>
          <p:nvPr>
            <p:ph type="title"/>
          </p:nvPr>
        </p:nvSpPr>
        <p:spPr>
          <a:xfrm>
            <a:off x="457201" y="204787"/>
            <a:ext cx="3008313" cy="871538"/>
          </a:xfrm>
          <a:prstGeom prst="rect">
            <a:avLst/>
          </a:prstGeom>
          <a:noFill/>
          <a:ln>
            <a:noFill/>
          </a:ln>
        </p:spPr>
        <p:txBody>
          <a:bodyPr anchorCtr="0" anchor="b" bIns="91425" lIns="91425" rIns="91425" wrap="square" tIns="91425"/>
          <a:lstStyle>
            <a:lvl1pPr indent="0" lvl="0" marL="0" marR="0" rtl="0" algn="l">
              <a:spcBef>
                <a:spcPts val="0"/>
              </a:spcBef>
              <a:buClr>
                <a:schemeClr val="lt1"/>
              </a:buClr>
              <a:buSzPct val="100000"/>
              <a:buFont typeface="Arial"/>
              <a:buNone/>
              <a:defRPr b="1" i="0" sz="20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79" name="Shape 79"/>
          <p:cNvSpPr txBox="1"/>
          <p:nvPr>
            <p:ph idx="1" type="body"/>
          </p:nvPr>
        </p:nvSpPr>
        <p:spPr>
          <a:xfrm>
            <a:off x="3575050" y="204788"/>
            <a:ext cx="5111750" cy="4389835"/>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0" name="Shape 80"/>
          <p:cNvSpPr txBox="1"/>
          <p:nvPr>
            <p:ph idx="2" type="body"/>
          </p:nvPr>
        </p:nvSpPr>
        <p:spPr>
          <a:xfrm>
            <a:off x="457201" y="1076326"/>
            <a:ext cx="3008313" cy="3518297"/>
          </a:xfrm>
          <a:prstGeom prst="rect">
            <a:avLst/>
          </a:prstGeom>
          <a:noFill/>
          <a:ln>
            <a:noFill/>
          </a:ln>
        </p:spPr>
        <p:txBody>
          <a:bodyPr anchorCtr="0" anchor="t" bIns="91425" lIns="91425" rIns="91425" wrap="square" tIns="91425"/>
          <a:lstStyle>
            <a:lvl1pPr indent="0" lvl="0" marL="0" marR="0" rtl="0" algn="l">
              <a:spcBef>
                <a:spcPts val="280"/>
              </a:spcBef>
              <a:buClr>
                <a:schemeClr val="dk1"/>
              </a:buClr>
              <a:buSzPct val="100000"/>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buClr>
                <a:schemeClr val="dk1"/>
              </a:buClr>
              <a:buSzPct val="100000"/>
              <a:buFont typeface="Arial"/>
              <a:buNone/>
              <a:defRPr b="0" i="0" sz="1200" u="none" cap="none" strike="noStrike">
                <a:solidFill>
                  <a:schemeClr val="dk1"/>
                </a:solidFill>
                <a:latin typeface="Arial"/>
                <a:ea typeface="Arial"/>
                <a:cs typeface="Arial"/>
                <a:sym typeface="Arial"/>
              </a:defRPr>
            </a:lvl2pPr>
            <a:lvl3pPr indent="0" lvl="2" marL="914400" marR="0" rtl="0" algn="l">
              <a:spcBef>
                <a:spcPts val="200"/>
              </a:spcBef>
              <a:buClr>
                <a:schemeClr val="dk1"/>
              </a:buClr>
              <a:buSzPct val="100000"/>
              <a:buFont typeface="Arial"/>
              <a:buNone/>
              <a:defRPr b="0" i="0" sz="1000" u="none" cap="none" strike="noStrike">
                <a:solidFill>
                  <a:schemeClr val="dk1"/>
                </a:solidFill>
                <a:latin typeface="Arial"/>
                <a:ea typeface="Arial"/>
                <a:cs typeface="Arial"/>
                <a:sym typeface="Arial"/>
              </a:defRPr>
            </a:lvl3pPr>
            <a:lvl4pPr indent="0" lvl="3" marL="1371600" marR="0" rtl="0" algn="l">
              <a:spcBef>
                <a:spcPts val="180"/>
              </a:spcBef>
              <a:buClr>
                <a:schemeClr val="dk1"/>
              </a:buClr>
              <a:buSzPct val="100000"/>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buClr>
                <a:schemeClr val="dk1"/>
              </a:buClr>
              <a:buSzPct val="100000"/>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buClr>
                <a:schemeClr val="dk1"/>
              </a:buClr>
              <a:buSzPct val="100000"/>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SzPct val="100000"/>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SzPct val="100000"/>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SzPct val="100000"/>
              <a:buFont typeface="Arial"/>
              <a:buNone/>
              <a:defRPr b="0" i="0" sz="9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4767263"/>
            <a:ext cx="2133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4767263"/>
            <a:ext cx="2895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938994" y="4798236"/>
            <a:ext cx="21336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84" name="Shape 84"/>
        <p:cNvGrpSpPr/>
        <p:nvPr/>
      </p:nvGrpSpPr>
      <p:grpSpPr>
        <a:xfrm>
          <a:off x="0" y="0"/>
          <a:ext cx="0" cy="0"/>
          <a:chOff x="0" y="0"/>
          <a:chExt cx="0" cy="0"/>
        </a:xfrm>
      </p:grpSpPr>
      <p:sp>
        <p:nvSpPr>
          <p:cNvPr id="85" name="Shape 85"/>
          <p:cNvSpPr txBox="1"/>
          <p:nvPr>
            <p:ph type="title"/>
          </p:nvPr>
        </p:nvSpPr>
        <p:spPr>
          <a:xfrm>
            <a:off x="1792288" y="3600450"/>
            <a:ext cx="5486400" cy="425054"/>
          </a:xfrm>
          <a:prstGeom prst="rect">
            <a:avLst/>
          </a:prstGeom>
          <a:noFill/>
          <a:ln>
            <a:noFill/>
          </a:ln>
        </p:spPr>
        <p:txBody>
          <a:bodyPr anchorCtr="0" anchor="b" bIns="91425" lIns="91425" rIns="91425" wrap="square" tIns="91425"/>
          <a:lstStyle>
            <a:lvl1pPr indent="0" lvl="0" marL="0" marR="0" rtl="0" algn="l">
              <a:spcBef>
                <a:spcPts val="0"/>
              </a:spcBef>
              <a:buClr>
                <a:schemeClr val="lt1"/>
              </a:buClr>
              <a:buSzPct val="100000"/>
              <a:buFont typeface="Arial"/>
              <a:buNone/>
              <a:defRPr b="1" i="0" sz="20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86" name="Shape 86"/>
          <p:cNvSpPr/>
          <p:nvPr>
            <p:ph idx="2" type="pic"/>
          </p:nvPr>
        </p:nvSpPr>
        <p:spPr>
          <a:xfrm>
            <a:off x="1792288" y="459581"/>
            <a:ext cx="5486400" cy="3086100"/>
          </a:xfrm>
          <a:prstGeom prst="rect">
            <a:avLst/>
          </a:prstGeom>
          <a:noFill/>
          <a:ln>
            <a:noFill/>
          </a:ln>
        </p:spPr>
        <p:txBody>
          <a:bodyPr anchorCtr="0" anchor="t" bIns="91425" lIns="91425" rIns="91425" wrap="square" tIns="91425"/>
          <a:lstStyle>
            <a:lvl1pPr indent="0" lvl="0" marL="0" marR="0" rtl="0" algn="l">
              <a:spcBef>
                <a:spcPts val="640"/>
              </a:spcBef>
              <a:buClr>
                <a:schemeClr val="dk1"/>
              </a:buClr>
              <a:buSzPct val="100000"/>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560"/>
              </a:spcBef>
              <a:buClr>
                <a:schemeClr val="dk1"/>
              </a:buClr>
              <a:buSzPct val="1000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buClr>
                <a:schemeClr val="dk1"/>
              </a:buClr>
              <a:buSzPct val="1000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buClr>
                <a:schemeClr val="dk1"/>
              </a:buClr>
              <a:buSzPct val="1000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buClr>
                <a:schemeClr val="dk1"/>
              </a:buClr>
              <a:buSzPct val="1000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buClr>
                <a:schemeClr val="dk1"/>
              </a:buClr>
              <a:buSzPct val="100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SzPct val="100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SzPct val="100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SzPct val="100000"/>
              <a:buFont typeface="Arial"/>
              <a:buNone/>
              <a:defRPr b="0" i="0" sz="2000" u="none" cap="none" strike="noStrike">
                <a:solidFill>
                  <a:schemeClr val="dk1"/>
                </a:solidFill>
                <a:latin typeface="Calibri"/>
                <a:ea typeface="Calibri"/>
                <a:cs typeface="Calibri"/>
                <a:sym typeface="Calibri"/>
              </a:defRPr>
            </a:lvl9pPr>
          </a:lstStyle>
          <a:p/>
        </p:txBody>
      </p:sp>
      <p:sp>
        <p:nvSpPr>
          <p:cNvPr id="87" name="Shape 87"/>
          <p:cNvSpPr txBox="1"/>
          <p:nvPr>
            <p:ph idx="1" type="body"/>
          </p:nvPr>
        </p:nvSpPr>
        <p:spPr>
          <a:xfrm>
            <a:off x="1792288" y="4025503"/>
            <a:ext cx="5486400" cy="603647"/>
          </a:xfrm>
          <a:prstGeom prst="rect">
            <a:avLst/>
          </a:prstGeom>
          <a:noFill/>
          <a:ln>
            <a:noFill/>
          </a:ln>
        </p:spPr>
        <p:txBody>
          <a:bodyPr anchorCtr="0" anchor="t" bIns="91425" lIns="91425" rIns="91425" wrap="square" tIns="91425"/>
          <a:lstStyle>
            <a:lvl1pPr indent="0" lvl="0" marL="0" marR="0" rtl="0" algn="l">
              <a:spcBef>
                <a:spcPts val="280"/>
              </a:spcBef>
              <a:buClr>
                <a:schemeClr val="dk1"/>
              </a:buClr>
              <a:buSzPct val="100000"/>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buClr>
                <a:schemeClr val="dk1"/>
              </a:buClr>
              <a:buSzPct val="100000"/>
              <a:buFont typeface="Arial"/>
              <a:buNone/>
              <a:defRPr b="0" i="0" sz="1200" u="none" cap="none" strike="noStrike">
                <a:solidFill>
                  <a:schemeClr val="dk1"/>
                </a:solidFill>
                <a:latin typeface="Arial"/>
                <a:ea typeface="Arial"/>
                <a:cs typeface="Arial"/>
                <a:sym typeface="Arial"/>
              </a:defRPr>
            </a:lvl2pPr>
            <a:lvl3pPr indent="0" lvl="2" marL="914400" marR="0" rtl="0" algn="l">
              <a:spcBef>
                <a:spcPts val="200"/>
              </a:spcBef>
              <a:buClr>
                <a:schemeClr val="dk1"/>
              </a:buClr>
              <a:buSzPct val="100000"/>
              <a:buFont typeface="Arial"/>
              <a:buNone/>
              <a:defRPr b="0" i="0" sz="1000" u="none" cap="none" strike="noStrike">
                <a:solidFill>
                  <a:schemeClr val="dk1"/>
                </a:solidFill>
                <a:latin typeface="Arial"/>
                <a:ea typeface="Arial"/>
                <a:cs typeface="Arial"/>
                <a:sym typeface="Arial"/>
              </a:defRPr>
            </a:lvl3pPr>
            <a:lvl4pPr indent="0" lvl="3" marL="1371600" marR="0" rtl="0" algn="l">
              <a:spcBef>
                <a:spcPts val="180"/>
              </a:spcBef>
              <a:buClr>
                <a:schemeClr val="dk1"/>
              </a:buClr>
              <a:buSzPct val="100000"/>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buClr>
                <a:schemeClr val="dk1"/>
              </a:buClr>
              <a:buSzPct val="100000"/>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buClr>
                <a:schemeClr val="dk1"/>
              </a:buClr>
              <a:buSzPct val="100000"/>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SzPct val="100000"/>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SzPct val="100000"/>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SzPct val="100000"/>
              <a:buFont typeface="Arial"/>
              <a:buNone/>
              <a:defRPr b="0" i="0" sz="900" u="none" cap="none" strike="noStrike">
                <a:solidFill>
                  <a:schemeClr val="dk1"/>
                </a:solidFill>
                <a:latin typeface="Calibri"/>
                <a:ea typeface="Calibri"/>
                <a:cs typeface="Calibri"/>
                <a:sym typeface="Calibri"/>
              </a:defRPr>
            </a:lvl9pPr>
          </a:lstStyle>
          <a:p/>
        </p:txBody>
      </p:sp>
      <p:sp>
        <p:nvSpPr>
          <p:cNvPr id="88" name="Shape 88"/>
          <p:cNvSpPr txBox="1"/>
          <p:nvPr>
            <p:ph idx="10" type="dt"/>
          </p:nvPr>
        </p:nvSpPr>
        <p:spPr>
          <a:xfrm>
            <a:off x="457200" y="4767263"/>
            <a:ext cx="2133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1" type="ftr"/>
          </p:nvPr>
        </p:nvSpPr>
        <p:spPr>
          <a:xfrm>
            <a:off x="3124200" y="4767263"/>
            <a:ext cx="2895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12" type="sldNum"/>
          </p:nvPr>
        </p:nvSpPr>
        <p:spPr>
          <a:xfrm>
            <a:off x="6938994" y="4798236"/>
            <a:ext cx="21336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91" name="Shape 91"/>
        <p:cNvGrpSpPr/>
        <p:nvPr/>
      </p:nvGrpSpPr>
      <p:grpSpPr>
        <a:xfrm>
          <a:off x="0" y="0"/>
          <a:ext cx="0" cy="0"/>
          <a:chOff x="0" y="0"/>
          <a:chExt cx="0" cy="0"/>
        </a:xfrm>
      </p:grpSpPr>
      <p:sp>
        <p:nvSpPr>
          <p:cNvPr id="92" name="Shape 92"/>
          <p:cNvSpPr txBox="1"/>
          <p:nvPr>
            <p:ph type="title"/>
          </p:nvPr>
        </p:nvSpPr>
        <p:spPr>
          <a:xfrm>
            <a:off x="142844" y="-18"/>
            <a:ext cx="8543956" cy="579821"/>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SzPct val="100000"/>
              <a:buFont typeface="Arial"/>
              <a:buNone/>
              <a:defRPr b="0" i="0" sz="32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93" name="Shape 93"/>
          <p:cNvSpPr txBox="1"/>
          <p:nvPr>
            <p:ph idx="1" type="body"/>
          </p:nvPr>
        </p:nvSpPr>
        <p:spPr>
          <a:xfrm rot="5400000">
            <a:off x="2874764" y="-1631764"/>
            <a:ext cx="3394472" cy="8229600"/>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4" name="Shape 94"/>
          <p:cNvSpPr txBox="1"/>
          <p:nvPr>
            <p:ph idx="10" type="dt"/>
          </p:nvPr>
        </p:nvSpPr>
        <p:spPr>
          <a:xfrm>
            <a:off x="457200" y="4767263"/>
            <a:ext cx="2133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95" name="Shape 95"/>
          <p:cNvSpPr txBox="1"/>
          <p:nvPr>
            <p:ph idx="11" type="ftr"/>
          </p:nvPr>
        </p:nvSpPr>
        <p:spPr>
          <a:xfrm>
            <a:off x="3124200" y="4767263"/>
            <a:ext cx="2895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96" name="Shape 96"/>
          <p:cNvSpPr txBox="1"/>
          <p:nvPr>
            <p:ph idx="12" type="sldNum"/>
          </p:nvPr>
        </p:nvSpPr>
        <p:spPr>
          <a:xfrm>
            <a:off x="6938994" y="4798236"/>
            <a:ext cx="21336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97" name="Shape 97"/>
        <p:cNvGrpSpPr/>
        <p:nvPr/>
      </p:nvGrpSpPr>
      <p:grpSpPr>
        <a:xfrm>
          <a:off x="0" y="0"/>
          <a:ext cx="0" cy="0"/>
          <a:chOff x="0" y="0"/>
          <a:chExt cx="0" cy="0"/>
        </a:xfrm>
      </p:grpSpPr>
      <p:sp>
        <p:nvSpPr>
          <p:cNvPr id="98" name="Shape 98"/>
          <p:cNvSpPr txBox="1"/>
          <p:nvPr>
            <p:ph type="title"/>
          </p:nvPr>
        </p:nvSpPr>
        <p:spPr>
          <a:xfrm rot="5400000">
            <a:off x="6012656" y="771525"/>
            <a:ext cx="3290888" cy="2057400"/>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SzPct val="100000"/>
              <a:buFont typeface="Arial"/>
              <a:buNone/>
              <a:defRPr b="0" i="0" sz="32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99" name="Shape 99"/>
          <p:cNvSpPr txBox="1"/>
          <p:nvPr>
            <p:ph idx="1" type="body"/>
          </p:nvPr>
        </p:nvSpPr>
        <p:spPr>
          <a:xfrm rot="5400000">
            <a:off x="1821656" y="-1209675"/>
            <a:ext cx="3290888" cy="6019800"/>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0" name="Shape 100"/>
          <p:cNvSpPr txBox="1"/>
          <p:nvPr>
            <p:ph idx="10" type="dt"/>
          </p:nvPr>
        </p:nvSpPr>
        <p:spPr>
          <a:xfrm>
            <a:off x="457200" y="4767263"/>
            <a:ext cx="2133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101" name="Shape 101"/>
          <p:cNvSpPr txBox="1"/>
          <p:nvPr>
            <p:ph idx="11" type="ftr"/>
          </p:nvPr>
        </p:nvSpPr>
        <p:spPr>
          <a:xfrm>
            <a:off x="3124200" y="4767263"/>
            <a:ext cx="2895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102" name="Shape 102"/>
          <p:cNvSpPr txBox="1"/>
          <p:nvPr>
            <p:ph idx="12" type="sldNum"/>
          </p:nvPr>
        </p:nvSpPr>
        <p:spPr>
          <a:xfrm>
            <a:off x="6938994" y="4798236"/>
            <a:ext cx="21336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Jaune">
    <p:spTree>
      <p:nvGrpSpPr>
        <p:cNvPr id="28" name="Shape 28"/>
        <p:cNvGrpSpPr/>
        <p:nvPr/>
      </p:nvGrpSpPr>
      <p:grpSpPr>
        <a:xfrm>
          <a:off x="0" y="0"/>
          <a:ext cx="0" cy="0"/>
          <a:chOff x="0" y="0"/>
          <a:chExt cx="0" cy="0"/>
        </a:xfrm>
      </p:grpSpPr>
      <p:sp>
        <p:nvSpPr>
          <p:cNvPr id="29" name="Shape 29"/>
          <p:cNvSpPr txBox="1"/>
          <p:nvPr>
            <p:ph type="title"/>
          </p:nvPr>
        </p:nvSpPr>
        <p:spPr>
          <a:xfrm>
            <a:off x="142844" y="-18"/>
            <a:ext cx="8543956" cy="579821"/>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SzPct val="100000"/>
              <a:buFont typeface="Arial"/>
              <a:buNone/>
              <a:defRPr b="0" i="0" sz="32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30" name="Shape 30"/>
          <p:cNvSpPr txBox="1"/>
          <p:nvPr>
            <p:ph idx="1" type="body"/>
          </p:nvPr>
        </p:nvSpPr>
        <p:spPr>
          <a:xfrm>
            <a:off x="457200" y="785800"/>
            <a:ext cx="8229600" cy="3394472"/>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1" name="Shape 31"/>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32" name="Shape 32"/>
          <p:cNvSpPr txBox="1"/>
          <p:nvPr/>
        </p:nvSpPr>
        <p:spPr>
          <a:xfrm>
            <a:off x="2129922" y="4788000"/>
            <a:ext cx="1643074" cy="33855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lang="fr-CA" sz="1600">
                <a:solidFill>
                  <a:schemeClr val="dk1"/>
                </a:solidFill>
                <a:latin typeface="Arial"/>
                <a:ea typeface="Arial"/>
                <a:cs typeface="Arial"/>
                <a:sym typeface="Arial"/>
              </a:rPr>
              <a:t>CONTEXT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Vert">
    <p:spTree>
      <p:nvGrpSpPr>
        <p:cNvPr id="33" name="Shape 33"/>
        <p:cNvGrpSpPr/>
        <p:nvPr/>
      </p:nvGrpSpPr>
      <p:grpSpPr>
        <a:xfrm>
          <a:off x="0" y="0"/>
          <a:ext cx="0" cy="0"/>
          <a:chOff x="0" y="0"/>
          <a:chExt cx="0" cy="0"/>
        </a:xfrm>
      </p:grpSpPr>
      <p:sp>
        <p:nvSpPr>
          <p:cNvPr id="34" name="Shape 34"/>
          <p:cNvSpPr txBox="1"/>
          <p:nvPr>
            <p:ph type="title"/>
          </p:nvPr>
        </p:nvSpPr>
        <p:spPr>
          <a:xfrm>
            <a:off x="142844" y="-18"/>
            <a:ext cx="8543956" cy="579821"/>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SzPct val="100000"/>
              <a:buFont typeface="Arial"/>
              <a:buNone/>
              <a:defRPr b="0" i="0" sz="32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35" name="Shape 35"/>
          <p:cNvSpPr txBox="1"/>
          <p:nvPr>
            <p:ph idx="1" type="body"/>
          </p:nvPr>
        </p:nvSpPr>
        <p:spPr>
          <a:xfrm>
            <a:off x="457200" y="785800"/>
            <a:ext cx="8229600" cy="3394472"/>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37" name="Shape 37"/>
          <p:cNvSpPr txBox="1"/>
          <p:nvPr/>
        </p:nvSpPr>
        <p:spPr>
          <a:xfrm>
            <a:off x="3851920" y="4788000"/>
            <a:ext cx="1643074" cy="33855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lang="fr-CA" sz="1600">
                <a:solidFill>
                  <a:schemeClr val="lt1"/>
                </a:solidFill>
                <a:latin typeface="Arial"/>
                <a:ea typeface="Arial"/>
                <a:cs typeface="Arial"/>
                <a:sym typeface="Arial"/>
              </a:rPr>
              <a:t>DIAGNOSIS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range">
    <p:spTree>
      <p:nvGrpSpPr>
        <p:cNvPr id="38" name="Shape 38"/>
        <p:cNvGrpSpPr/>
        <p:nvPr/>
      </p:nvGrpSpPr>
      <p:grpSpPr>
        <a:xfrm>
          <a:off x="0" y="0"/>
          <a:ext cx="0" cy="0"/>
          <a:chOff x="0" y="0"/>
          <a:chExt cx="0" cy="0"/>
        </a:xfrm>
      </p:grpSpPr>
      <p:sp>
        <p:nvSpPr>
          <p:cNvPr id="39" name="Shape 39"/>
          <p:cNvSpPr txBox="1"/>
          <p:nvPr>
            <p:ph type="title"/>
          </p:nvPr>
        </p:nvSpPr>
        <p:spPr>
          <a:xfrm>
            <a:off x="142844" y="-18"/>
            <a:ext cx="8543956" cy="579821"/>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SzPct val="100000"/>
              <a:buFont typeface="Arial"/>
              <a:buNone/>
              <a:defRPr b="0" i="0" sz="32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40" name="Shape 40"/>
          <p:cNvSpPr txBox="1"/>
          <p:nvPr>
            <p:ph idx="1" type="body"/>
          </p:nvPr>
        </p:nvSpPr>
        <p:spPr>
          <a:xfrm>
            <a:off x="457200" y="785800"/>
            <a:ext cx="8229600" cy="3394472"/>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42" name="Shape 42"/>
          <p:cNvSpPr txBox="1"/>
          <p:nvPr/>
        </p:nvSpPr>
        <p:spPr>
          <a:xfrm>
            <a:off x="5643570" y="4788000"/>
            <a:ext cx="1643074" cy="33855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lang="fr-CA" sz="1600">
                <a:solidFill>
                  <a:schemeClr val="lt1"/>
                </a:solidFill>
                <a:latin typeface="Arial"/>
                <a:ea typeface="Arial"/>
                <a:cs typeface="Arial"/>
                <a:sym typeface="Arial"/>
              </a:rPr>
              <a:t>ACTION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43" name="Shape 43"/>
        <p:cNvGrpSpPr/>
        <p:nvPr/>
      </p:nvGrpSpPr>
      <p:grpSpPr>
        <a:xfrm>
          <a:off x="0" y="0"/>
          <a:ext cx="0" cy="0"/>
          <a:chOff x="0" y="0"/>
          <a:chExt cx="0" cy="0"/>
        </a:xfrm>
      </p:grpSpPr>
      <p:sp>
        <p:nvSpPr>
          <p:cNvPr id="44" name="Shape 44"/>
          <p:cNvSpPr txBox="1"/>
          <p:nvPr>
            <p:ph type="ctrTitle"/>
          </p:nvPr>
        </p:nvSpPr>
        <p:spPr>
          <a:xfrm>
            <a:off x="685800" y="1597819"/>
            <a:ext cx="7772400" cy="1102519"/>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SzPct val="100000"/>
              <a:buFont typeface="Arial"/>
              <a:buNone/>
              <a:defRPr b="0" i="0" sz="32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45" name="Shape 45"/>
          <p:cNvSpPr txBox="1"/>
          <p:nvPr>
            <p:ph idx="1" type="subTitle"/>
          </p:nvPr>
        </p:nvSpPr>
        <p:spPr>
          <a:xfrm>
            <a:off x="1371600" y="2914650"/>
            <a:ext cx="6400800" cy="1314450"/>
          </a:xfrm>
          <a:prstGeom prst="rect">
            <a:avLst/>
          </a:prstGeom>
          <a:noFill/>
          <a:ln>
            <a:noFill/>
          </a:ln>
        </p:spPr>
        <p:txBody>
          <a:bodyPr anchorCtr="0" anchor="t" bIns="91425" lIns="91425" rIns="91425" wrap="square" tIns="91425"/>
          <a:lstStyle>
            <a:lvl1pPr indent="0" lvl="0" marL="0" marR="0" rtl="0" algn="ctr">
              <a:spcBef>
                <a:spcPts val="640"/>
              </a:spcBef>
              <a:buClr>
                <a:srgbClr val="888888"/>
              </a:buClr>
              <a:buSzPct val="100000"/>
              <a:buFont typeface="Arial"/>
              <a:buNone/>
              <a:defRPr b="0" i="0" sz="3200" u="none" cap="none" strike="noStrike">
                <a:solidFill>
                  <a:srgbClr val="888888"/>
                </a:solidFill>
                <a:latin typeface="Arial"/>
                <a:ea typeface="Arial"/>
                <a:cs typeface="Arial"/>
                <a:sym typeface="Arial"/>
              </a:defRPr>
            </a:lvl1pPr>
            <a:lvl2pPr indent="0" lvl="1" marL="457200" marR="0" rtl="0" algn="ctr">
              <a:spcBef>
                <a:spcPts val="560"/>
              </a:spcBef>
              <a:buClr>
                <a:srgbClr val="888888"/>
              </a:buClr>
              <a:buSzPct val="100000"/>
              <a:buFont typeface="Arial"/>
              <a:buNone/>
              <a:defRPr b="0" i="0" sz="2800" u="none" cap="none" strike="noStrike">
                <a:solidFill>
                  <a:srgbClr val="888888"/>
                </a:solidFill>
                <a:latin typeface="Arial"/>
                <a:ea typeface="Arial"/>
                <a:cs typeface="Arial"/>
                <a:sym typeface="Arial"/>
              </a:defRPr>
            </a:lvl2pPr>
            <a:lvl3pPr indent="0" lvl="2" marL="914400" marR="0" rtl="0" algn="ctr">
              <a:spcBef>
                <a:spcPts val="480"/>
              </a:spcBef>
              <a:buClr>
                <a:srgbClr val="888888"/>
              </a:buClr>
              <a:buSzPct val="100000"/>
              <a:buFont typeface="Arial"/>
              <a:buNone/>
              <a:defRPr b="0" i="0" sz="2400" u="none" cap="none" strike="noStrike">
                <a:solidFill>
                  <a:srgbClr val="888888"/>
                </a:solidFill>
                <a:latin typeface="Arial"/>
                <a:ea typeface="Arial"/>
                <a:cs typeface="Arial"/>
                <a:sym typeface="Arial"/>
              </a:defRPr>
            </a:lvl3pPr>
            <a:lvl4pPr indent="0" lvl="3" marL="1371600" marR="0" rtl="0" algn="ctr">
              <a:spcBef>
                <a:spcPts val="400"/>
              </a:spcBef>
              <a:buClr>
                <a:srgbClr val="888888"/>
              </a:buClr>
              <a:buSzPct val="100000"/>
              <a:buFont typeface="Arial"/>
              <a:buNone/>
              <a:defRPr b="0" i="0" sz="2000" u="none" cap="none" strike="noStrike">
                <a:solidFill>
                  <a:srgbClr val="888888"/>
                </a:solidFill>
                <a:latin typeface="Arial"/>
                <a:ea typeface="Arial"/>
                <a:cs typeface="Arial"/>
                <a:sym typeface="Arial"/>
              </a:defRPr>
            </a:lvl4pPr>
            <a:lvl5pPr indent="0" lvl="4" marL="1828800" marR="0" rtl="0" algn="ctr">
              <a:spcBef>
                <a:spcPts val="400"/>
              </a:spcBef>
              <a:buClr>
                <a:srgbClr val="888888"/>
              </a:buClr>
              <a:buSzPct val="100000"/>
              <a:buFont typeface="Arial"/>
              <a:buNone/>
              <a:defRPr b="0" i="0" sz="2000" u="none" cap="none" strike="noStrike">
                <a:solidFill>
                  <a:srgbClr val="888888"/>
                </a:solidFill>
                <a:latin typeface="Arial"/>
                <a:ea typeface="Arial"/>
                <a:cs typeface="Arial"/>
                <a:sym typeface="Arial"/>
              </a:defRPr>
            </a:lvl5pPr>
            <a:lvl6pPr indent="0" lvl="5" marL="2286000" marR="0" rtl="0" algn="ctr">
              <a:spcBef>
                <a:spcPts val="400"/>
              </a:spcBef>
              <a:buClr>
                <a:srgbClr val="888888"/>
              </a:buClr>
              <a:buSzPct val="100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SzPct val="100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SzPct val="100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SzPct val="100000"/>
              <a:buFont typeface="Arial"/>
              <a:buNone/>
              <a:defRPr b="0" i="0" sz="2000" u="none" cap="none" strike="noStrike">
                <a:solidFill>
                  <a:srgbClr val="888888"/>
                </a:solidFill>
                <a:latin typeface="Calibri"/>
                <a:ea typeface="Calibri"/>
                <a:cs typeface="Calibri"/>
                <a:sym typeface="Calibri"/>
              </a:defRPr>
            </a:lvl9pPr>
          </a:lstStyle>
          <a:p/>
        </p:txBody>
      </p:sp>
      <p:sp>
        <p:nvSpPr>
          <p:cNvPr id="46" name="Shape 46"/>
          <p:cNvSpPr txBox="1"/>
          <p:nvPr>
            <p:ph idx="10" type="dt"/>
          </p:nvPr>
        </p:nvSpPr>
        <p:spPr>
          <a:xfrm>
            <a:off x="457200" y="4767263"/>
            <a:ext cx="2133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4767263"/>
            <a:ext cx="2895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938994" y="4798236"/>
            <a:ext cx="21336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9" name="Shape 49"/>
        <p:cNvGrpSpPr/>
        <p:nvPr/>
      </p:nvGrpSpPr>
      <p:grpSpPr>
        <a:xfrm>
          <a:off x="0" y="0"/>
          <a:ext cx="0" cy="0"/>
          <a:chOff x="0" y="0"/>
          <a:chExt cx="0" cy="0"/>
        </a:xfrm>
      </p:grpSpPr>
      <p:sp>
        <p:nvSpPr>
          <p:cNvPr id="50" name="Shape 50"/>
          <p:cNvSpPr txBox="1"/>
          <p:nvPr>
            <p:ph type="title"/>
          </p:nvPr>
        </p:nvSpPr>
        <p:spPr>
          <a:xfrm>
            <a:off x="722313" y="3305176"/>
            <a:ext cx="7772400" cy="1021556"/>
          </a:xfrm>
          <a:prstGeom prst="rect">
            <a:avLst/>
          </a:prstGeom>
          <a:noFill/>
          <a:ln>
            <a:noFill/>
          </a:ln>
        </p:spPr>
        <p:txBody>
          <a:bodyPr anchorCtr="0" anchor="t" bIns="91425" lIns="91425" rIns="91425" wrap="square" tIns="91425"/>
          <a:lstStyle>
            <a:lvl1pPr indent="0" lvl="0" marL="0" marR="0" rtl="0" algn="l">
              <a:spcBef>
                <a:spcPts val="0"/>
              </a:spcBef>
              <a:buClr>
                <a:schemeClr val="lt1"/>
              </a:buClr>
              <a:buSzPct val="100000"/>
              <a:buFont typeface="Arial"/>
              <a:buNone/>
              <a:defRPr b="1" i="0" sz="40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51" name="Shape 51"/>
          <p:cNvSpPr txBox="1"/>
          <p:nvPr>
            <p:ph idx="1" type="body"/>
          </p:nvPr>
        </p:nvSpPr>
        <p:spPr>
          <a:xfrm>
            <a:off x="722313" y="2180035"/>
            <a:ext cx="7772400" cy="1125140"/>
          </a:xfrm>
          <a:prstGeom prst="rect">
            <a:avLst/>
          </a:prstGeom>
          <a:noFill/>
          <a:ln>
            <a:noFill/>
          </a:ln>
        </p:spPr>
        <p:txBody>
          <a:bodyPr anchorCtr="0" anchor="b" bIns="91425" lIns="91425" rIns="91425" wrap="square" tIns="91425"/>
          <a:lstStyle>
            <a:lvl1pPr indent="0" lvl="0" marL="0" marR="0" rtl="0" algn="l">
              <a:spcBef>
                <a:spcPts val="400"/>
              </a:spcBef>
              <a:buClr>
                <a:srgbClr val="888888"/>
              </a:buClr>
              <a:buSzPct val="100000"/>
              <a:buFont typeface="Arial"/>
              <a:buNone/>
              <a:defRPr b="0" i="0" sz="2000" u="none" cap="none" strike="noStrike">
                <a:solidFill>
                  <a:srgbClr val="888888"/>
                </a:solidFill>
                <a:latin typeface="Arial"/>
                <a:ea typeface="Arial"/>
                <a:cs typeface="Arial"/>
                <a:sym typeface="Arial"/>
              </a:defRPr>
            </a:lvl1pPr>
            <a:lvl2pPr indent="0" lvl="1" marL="457200" marR="0" rtl="0" algn="l">
              <a:spcBef>
                <a:spcPts val="360"/>
              </a:spcBef>
              <a:buClr>
                <a:srgbClr val="888888"/>
              </a:buClr>
              <a:buSzPct val="100000"/>
              <a:buFont typeface="Arial"/>
              <a:buNone/>
              <a:defRPr b="0" i="0" sz="1800" u="none" cap="none" strike="noStrike">
                <a:solidFill>
                  <a:srgbClr val="888888"/>
                </a:solidFill>
                <a:latin typeface="Arial"/>
                <a:ea typeface="Arial"/>
                <a:cs typeface="Arial"/>
                <a:sym typeface="Arial"/>
              </a:defRPr>
            </a:lvl2pPr>
            <a:lvl3pPr indent="0" lvl="2" marL="914400" marR="0" rtl="0" algn="l">
              <a:spcBef>
                <a:spcPts val="320"/>
              </a:spcBef>
              <a:buClr>
                <a:srgbClr val="888888"/>
              </a:buClr>
              <a:buSzPct val="100000"/>
              <a:buFont typeface="Arial"/>
              <a:buNone/>
              <a:defRPr b="0" i="0" sz="1600" u="none" cap="none" strike="noStrike">
                <a:solidFill>
                  <a:srgbClr val="888888"/>
                </a:solidFill>
                <a:latin typeface="Arial"/>
                <a:ea typeface="Arial"/>
                <a:cs typeface="Arial"/>
                <a:sym typeface="Arial"/>
              </a:defRPr>
            </a:lvl3pPr>
            <a:lvl4pPr indent="0" lvl="3" marL="1371600" marR="0" rtl="0" algn="l">
              <a:spcBef>
                <a:spcPts val="280"/>
              </a:spcBef>
              <a:buClr>
                <a:srgbClr val="888888"/>
              </a:buClr>
              <a:buSzPct val="100000"/>
              <a:buFont typeface="Arial"/>
              <a:buNone/>
              <a:defRPr b="0" i="0" sz="1400" u="none" cap="none" strike="noStrike">
                <a:solidFill>
                  <a:srgbClr val="888888"/>
                </a:solidFill>
                <a:latin typeface="Arial"/>
                <a:ea typeface="Arial"/>
                <a:cs typeface="Arial"/>
                <a:sym typeface="Arial"/>
              </a:defRPr>
            </a:lvl4pPr>
            <a:lvl5pPr indent="0" lvl="4" marL="1828800" marR="0" rtl="0" algn="l">
              <a:spcBef>
                <a:spcPts val="280"/>
              </a:spcBef>
              <a:buClr>
                <a:srgbClr val="888888"/>
              </a:buClr>
              <a:buSzPct val="100000"/>
              <a:buFont typeface="Arial"/>
              <a:buNone/>
              <a:defRPr b="0" i="0" sz="1400" u="none" cap="none" strike="noStrike">
                <a:solidFill>
                  <a:srgbClr val="888888"/>
                </a:solidFill>
                <a:latin typeface="Arial"/>
                <a:ea typeface="Arial"/>
                <a:cs typeface="Arial"/>
                <a:sym typeface="Arial"/>
              </a:defRPr>
            </a:lvl5pPr>
            <a:lvl6pPr indent="0" lvl="5" marL="2286000" marR="0" rtl="0" algn="l">
              <a:spcBef>
                <a:spcPts val="280"/>
              </a:spcBef>
              <a:buClr>
                <a:srgbClr val="888888"/>
              </a:buClr>
              <a:buSzPct val="100000"/>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SzPct val="100000"/>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SzPct val="100000"/>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SzPct val="100000"/>
              <a:buFont typeface="Arial"/>
              <a:buNone/>
              <a:defRPr b="0" i="0" sz="1400" u="none" cap="none" strike="noStrike">
                <a:solidFill>
                  <a:srgbClr val="888888"/>
                </a:solidFill>
                <a:latin typeface="Calibri"/>
                <a:ea typeface="Calibri"/>
                <a:cs typeface="Calibri"/>
                <a:sym typeface="Calibri"/>
              </a:defRPr>
            </a:lvl9pPr>
          </a:lstStyle>
          <a:p/>
        </p:txBody>
      </p:sp>
      <p:sp>
        <p:nvSpPr>
          <p:cNvPr id="52" name="Shape 52"/>
          <p:cNvSpPr txBox="1"/>
          <p:nvPr>
            <p:ph idx="10" type="dt"/>
          </p:nvPr>
        </p:nvSpPr>
        <p:spPr>
          <a:xfrm>
            <a:off x="457200" y="4767263"/>
            <a:ext cx="2133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1" type="ftr"/>
          </p:nvPr>
        </p:nvSpPr>
        <p:spPr>
          <a:xfrm>
            <a:off x="3124200" y="4767263"/>
            <a:ext cx="2895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2" type="sldNum"/>
          </p:nvPr>
        </p:nvSpPr>
        <p:spPr>
          <a:xfrm>
            <a:off x="6938994" y="4798236"/>
            <a:ext cx="21336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55" name="Shape 55"/>
        <p:cNvGrpSpPr/>
        <p:nvPr/>
      </p:nvGrpSpPr>
      <p:grpSpPr>
        <a:xfrm>
          <a:off x="0" y="0"/>
          <a:ext cx="0" cy="0"/>
          <a:chOff x="0" y="0"/>
          <a:chExt cx="0" cy="0"/>
        </a:xfrm>
      </p:grpSpPr>
      <p:sp>
        <p:nvSpPr>
          <p:cNvPr id="56" name="Shape 56"/>
          <p:cNvSpPr txBox="1"/>
          <p:nvPr>
            <p:ph type="title"/>
          </p:nvPr>
        </p:nvSpPr>
        <p:spPr>
          <a:xfrm>
            <a:off x="142844" y="-18"/>
            <a:ext cx="8543956" cy="579821"/>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SzPct val="100000"/>
              <a:buFont typeface="Arial"/>
              <a:buNone/>
              <a:defRPr b="0" i="0" sz="32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57" name="Shape 57"/>
          <p:cNvSpPr txBox="1"/>
          <p:nvPr>
            <p:ph idx="1" type="body"/>
          </p:nvPr>
        </p:nvSpPr>
        <p:spPr>
          <a:xfrm>
            <a:off x="457200" y="900113"/>
            <a:ext cx="4038600" cy="2545556"/>
          </a:xfrm>
          <a:prstGeom prst="rect">
            <a:avLst/>
          </a:prstGeom>
          <a:noFill/>
          <a:ln>
            <a:noFill/>
          </a:ln>
        </p:spPr>
        <p:txBody>
          <a:bodyPr anchorCtr="0" anchor="t" bIns="91425" lIns="91425" rIns="91425" wrap="square"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2" type="body"/>
          </p:nvPr>
        </p:nvSpPr>
        <p:spPr>
          <a:xfrm>
            <a:off x="4648200" y="900113"/>
            <a:ext cx="4038600" cy="2545556"/>
          </a:xfrm>
          <a:prstGeom prst="rect">
            <a:avLst/>
          </a:prstGeom>
          <a:noFill/>
          <a:ln>
            <a:noFill/>
          </a:ln>
        </p:spPr>
        <p:txBody>
          <a:bodyPr anchorCtr="0" anchor="t" bIns="91425" lIns="91425" rIns="91425" wrap="square"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a:off x="457200" y="4767263"/>
            <a:ext cx="2133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124200" y="4767263"/>
            <a:ext cx="2895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938994" y="4798236"/>
            <a:ext cx="21336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62" name="Shape 62"/>
        <p:cNvGrpSpPr/>
        <p:nvPr/>
      </p:nvGrpSpPr>
      <p:grpSpPr>
        <a:xfrm>
          <a:off x="0" y="0"/>
          <a:ext cx="0" cy="0"/>
          <a:chOff x="0" y="0"/>
          <a:chExt cx="0" cy="0"/>
        </a:xfrm>
      </p:grpSpPr>
      <p:sp>
        <p:nvSpPr>
          <p:cNvPr id="63" name="Shape 63"/>
          <p:cNvSpPr txBox="1"/>
          <p:nvPr>
            <p:ph type="title"/>
          </p:nvPr>
        </p:nvSpPr>
        <p:spPr>
          <a:xfrm>
            <a:off x="457200" y="205979"/>
            <a:ext cx="8229600" cy="857250"/>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SzPct val="100000"/>
              <a:buFont typeface="Arial"/>
              <a:buNone/>
              <a:defRPr b="0" i="0" sz="32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64" name="Shape 64"/>
          <p:cNvSpPr txBox="1"/>
          <p:nvPr>
            <p:ph idx="1" type="body"/>
          </p:nvPr>
        </p:nvSpPr>
        <p:spPr>
          <a:xfrm>
            <a:off x="457200" y="1151335"/>
            <a:ext cx="4040188" cy="479822"/>
          </a:xfrm>
          <a:prstGeom prst="rect">
            <a:avLst/>
          </a:prstGeom>
          <a:noFill/>
          <a:ln>
            <a:noFill/>
          </a:ln>
        </p:spPr>
        <p:txBody>
          <a:bodyPr anchorCtr="0" anchor="b" bIns="91425" lIns="91425" rIns="91425" wrap="square" tIns="91425"/>
          <a:lstStyle>
            <a:lvl1pPr indent="0" lvl="0" marL="0" marR="0" rtl="0" algn="l">
              <a:spcBef>
                <a:spcPts val="480"/>
              </a:spcBef>
              <a:buClr>
                <a:schemeClr val="dk1"/>
              </a:buClr>
              <a:buSzPct val="100000"/>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buClr>
                <a:schemeClr val="dk1"/>
              </a:buClr>
              <a:buSzPct val="100000"/>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buClr>
                <a:schemeClr val="dk1"/>
              </a:buClr>
              <a:buSzPct val="100000"/>
              <a:buFont typeface="Arial"/>
              <a:buNone/>
              <a:defRPr b="1" i="0" sz="1800" u="none" cap="none" strike="noStrike">
                <a:solidFill>
                  <a:schemeClr val="dk1"/>
                </a:solidFill>
                <a:latin typeface="Arial"/>
                <a:ea typeface="Arial"/>
                <a:cs typeface="Arial"/>
                <a:sym typeface="Arial"/>
              </a:defRPr>
            </a:lvl3pPr>
            <a:lvl4pPr indent="0" lvl="3" marL="1371600" marR="0" rtl="0" algn="l">
              <a:spcBef>
                <a:spcPts val="320"/>
              </a:spcBef>
              <a:buClr>
                <a:schemeClr val="dk1"/>
              </a:buClr>
              <a:buSzPct val="100000"/>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buClr>
                <a:schemeClr val="dk1"/>
              </a:buClr>
              <a:buSzPct val="100000"/>
              <a:buFont typeface="Arial"/>
              <a:buNone/>
              <a:defRPr b="1" i="0" sz="1600" u="none" cap="none" strike="noStrike">
                <a:solidFill>
                  <a:schemeClr val="dk1"/>
                </a:solidFill>
                <a:latin typeface="Arial"/>
                <a:ea typeface="Arial"/>
                <a:cs typeface="Arial"/>
                <a:sym typeface="Arial"/>
              </a:defRPr>
            </a:lvl5pPr>
            <a:lvl6pPr indent="0" lvl="5" marL="2286000" marR="0" rtl="0" algn="l">
              <a:spcBef>
                <a:spcPts val="320"/>
              </a:spcBef>
              <a:buClr>
                <a:schemeClr val="dk1"/>
              </a:buClr>
              <a:buSzPct val="100000"/>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SzPct val="100000"/>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SzPct val="100000"/>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SzPct val="100000"/>
              <a:buFont typeface="Arial"/>
              <a:buNone/>
              <a:defRPr b="1" i="0" sz="1600" u="none" cap="none" strike="noStrike">
                <a:solidFill>
                  <a:schemeClr val="dk1"/>
                </a:solidFill>
                <a:latin typeface="Calibri"/>
                <a:ea typeface="Calibri"/>
                <a:cs typeface="Calibri"/>
                <a:sym typeface="Calibri"/>
              </a:defRPr>
            </a:lvl9pPr>
          </a:lstStyle>
          <a:p/>
        </p:txBody>
      </p:sp>
      <p:sp>
        <p:nvSpPr>
          <p:cNvPr id="65" name="Shape 65"/>
          <p:cNvSpPr txBox="1"/>
          <p:nvPr>
            <p:ph idx="2" type="body"/>
          </p:nvPr>
        </p:nvSpPr>
        <p:spPr>
          <a:xfrm>
            <a:off x="457200" y="1631156"/>
            <a:ext cx="4040188" cy="2963466"/>
          </a:xfrm>
          <a:prstGeom prst="rect">
            <a:avLst/>
          </a:prstGeom>
          <a:noFill/>
          <a:ln>
            <a:noFill/>
          </a:ln>
        </p:spPr>
        <p:txBody>
          <a:bodyPr anchorCtr="0" anchor="t" bIns="91425" lIns="91425" rIns="91425" wrap="square"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66" name="Shape 66"/>
          <p:cNvSpPr txBox="1"/>
          <p:nvPr>
            <p:ph idx="3" type="body"/>
          </p:nvPr>
        </p:nvSpPr>
        <p:spPr>
          <a:xfrm>
            <a:off x="4645026" y="1151335"/>
            <a:ext cx="4041775" cy="479822"/>
          </a:xfrm>
          <a:prstGeom prst="rect">
            <a:avLst/>
          </a:prstGeom>
          <a:noFill/>
          <a:ln>
            <a:noFill/>
          </a:ln>
        </p:spPr>
        <p:txBody>
          <a:bodyPr anchorCtr="0" anchor="b" bIns="91425" lIns="91425" rIns="91425" wrap="square" tIns="91425"/>
          <a:lstStyle>
            <a:lvl1pPr indent="0" lvl="0" marL="0" marR="0" rtl="0" algn="l">
              <a:spcBef>
                <a:spcPts val="480"/>
              </a:spcBef>
              <a:buClr>
                <a:schemeClr val="dk1"/>
              </a:buClr>
              <a:buSzPct val="100000"/>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buClr>
                <a:schemeClr val="dk1"/>
              </a:buClr>
              <a:buSzPct val="100000"/>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buClr>
                <a:schemeClr val="dk1"/>
              </a:buClr>
              <a:buSzPct val="100000"/>
              <a:buFont typeface="Arial"/>
              <a:buNone/>
              <a:defRPr b="1" i="0" sz="1800" u="none" cap="none" strike="noStrike">
                <a:solidFill>
                  <a:schemeClr val="dk1"/>
                </a:solidFill>
                <a:latin typeface="Arial"/>
                <a:ea typeface="Arial"/>
                <a:cs typeface="Arial"/>
                <a:sym typeface="Arial"/>
              </a:defRPr>
            </a:lvl3pPr>
            <a:lvl4pPr indent="0" lvl="3" marL="1371600" marR="0" rtl="0" algn="l">
              <a:spcBef>
                <a:spcPts val="320"/>
              </a:spcBef>
              <a:buClr>
                <a:schemeClr val="dk1"/>
              </a:buClr>
              <a:buSzPct val="100000"/>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buClr>
                <a:schemeClr val="dk1"/>
              </a:buClr>
              <a:buSzPct val="100000"/>
              <a:buFont typeface="Arial"/>
              <a:buNone/>
              <a:defRPr b="1" i="0" sz="1600" u="none" cap="none" strike="noStrike">
                <a:solidFill>
                  <a:schemeClr val="dk1"/>
                </a:solidFill>
                <a:latin typeface="Arial"/>
                <a:ea typeface="Arial"/>
                <a:cs typeface="Arial"/>
                <a:sym typeface="Arial"/>
              </a:defRPr>
            </a:lvl5pPr>
            <a:lvl6pPr indent="0" lvl="5" marL="2286000" marR="0" rtl="0" algn="l">
              <a:spcBef>
                <a:spcPts val="320"/>
              </a:spcBef>
              <a:buClr>
                <a:schemeClr val="dk1"/>
              </a:buClr>
              <a:buSzPct val="100000"/>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SzPct val="100000"/>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SzPct val="100000"/>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SzPct val="100000"/>
              <a:buFont typeface="Arial"/>
              <a:buNone/>
              <a:defRPr b="1" i="0" sz="1600" u="none" cap="none" strike="noStrike">
                <a:solidFill>
                  <a:schemeClr val="dk1"/>
                </a:solidFill>
                <a:latin typeface="Calibri"/>
                <a:ea typeface="Calibri"/>
                <a:cs typeface="Calibri"/>
                <a:sym typeface="Calibri"/>
              </a:defRPr>
            </a:lvl9pPr>
          </a:lstStyle>
          <a:p/>
        </p:txBody>
      </p:sp>
      <p:sp>
        <p:nvSpPr>
          <p:cNvPr id="67" name="Shape 67"/>
          <p:cNvSpPr txBox="1"/>
          <p:nvPr>
            <p:ph idx="4" type="body"/>
          </p:nvPr>
        </p:nvSpPr>
        <p:spPr>
          <a:xfrm>
            <a:off x="4645026" y="1631156"/>
            <a:ext cx="4041775" cy="2963466"/>
          </a:xfrm>
          <a:prstGeom prst="rect">
            <a:avLst/>
          </a:prstGeom>
          <a:noFill/>
          <a:ln>
            <a:noFill/>
          </a:ln>
        </p:spPr>
        <p:txBody>
          <a:bodyPr anchorCtr="0" anchor="t" bIns="91425" lIns="91425" rIns="91425" wrap="square"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68" name="Shape 68"/>
          <p:cNvSpPr txBox="1"/>
          <p:nvPr>
            <p:ph idx="10" type="dt"/>
          </p:nvPr>
        </p:nvSpPr>
        <p:spPr>
          <a:xfrm>
            <a:off x="457200" y="4767263"/>
            <a:ext cx="2133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1" type="ftr"/>
          </p:nvPr>
        </p:nvSpPr>
        <p:spPr>
          <a:xfrm>
            <a:off x="3124200" y="4767263"/>
            <a:ext cx="2895600" cy="273844"/>
          </a:xfrm>
          <a:prstGeom prst="rect">
            <a:avLst/>
          </a:prstGeom>
          <a:noFill/>
          <a:ln>
            <a:noFill/>
          </a:ln>
        </p:spPr>
        <p:txBody>
          <a:bodyPr anchorCtr="0" anchor="t" bIns="91425" lIns="91425" rIns="91425" wrap="square" tIns="91425"/>
          <a:lstStyle>
            <a:lvl1pPr indent="0" lvl="0" marL="0" marR="0" rtl="0" algn="l">
              <a:spcBef>
                <a:spcPts val="0"/>
              </a:spcBef>
              <a:buSzPct val="77777"/>
              <a:buNone/>
              <a:defRPr sz="1800">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2" type="sldNum"/>
          </p:nvPr>
        </p:nvSpPr>
        <p:spPr>
          <a:xfrm>
            <a:off x="6938994" y="4798236"/>
            <a:ext cx="21336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1" name="Shape 71"/>
        <p:cNvGrpSpPr/>
        <p:nvPr/>
      </p:nvGrpSpPr>
      <p:grpSpPr>
        <a:xfrm>
          <a:off x="0" y="0"/>
          <a:ext cx="0" cy="0"/>
          <a:chOff x="0" y="0"/>
          <a:chExt cx="0" cy="0"/>
        </a:xfrm>
      </p:grpSpPr>
      <p:sp>
        <p:nvSpPr>
          <p:cNvPr id="72" name="Shape 72"/>
          <p:cNvSpPr txBox="1"/>
          <p:nvPr>
            <p:ph type="title"/>
          </p:nvPr>
        </p:nvSpPr>
        <p:spPr>
          <a:xfrm>
            <a:off x="142844" y="-18"/>
            <a:ext cx="8543956" cy="579821"/>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SzPct val="100000"/>
              <a:buFont typeface="Arial"/>
              <a:buNone/>
              <a:defRPr b="0" i="0" sz="32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2.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descr="C:\Users\Laurent\Dropbox\UTILE - Visuels\Multimédia\Éléments powerpoint\dégradé 16-9 20-80.jpg" id="10" name="Shape 10"/>
          <p:cNvPicPr preferRelativeResize="0"/>
          <p:nvPr/>
        </p:nvPicPr>
        <p:blipFill rotWithShape="1">
          <a:blip r:embed="rId1">
            <a:alphaModFix/>
          </a:blip>
          <a:srcRect b="0" l="0" r="0" t="0"/>
          <a:stretch/>
        </p:blipFill>
        <p:spPr>
          <a:xfrm>
            <a:off x="0" y="0"/>
            <a:ext cx="9107424" cy="5138357"/>
          </a:xfrm>
          <a:prstGeom prst="rect">
            <a:avLst/>
          </a:prstGeom>
          <a:noFill/>
          <a:ln>
            <a:noFill/>
          </a:ln>
        </p:spPr>
      </p:pic>
      <p:sp>
        <p:nvSpPr>
          <p:cNvPr id="11" name="Shape 11"/>
          <p:cNvSpPr/>
          <p:nvPr/>
        </p:nvSpPr>
        <p:spPr>
          <a:xfrm>
            <a:off x="0" y="0"/>
            <a:ext cx="9144000" cy="571486"/>
          </a:xfrm>
          <a:prstGeom prst="rect">
            <a:avLst/>
          </a:pr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12" name="Shape 12"/>
          <p:cNvSpPr txBox="1"/>
          <p:nvPr>
            <p:ph type="title"/>
          </p:nvPr>
        </p:nvSpPr>
        <p:spPr>
          <a:xfrm>
            <a:off x="142844" y="-18"/>
            <a:ext cx="8543956" cy="579821"/>
          </a:xfrm>
          <a:prstGeom prst="rect">
            <a:avLst/>
          </a:prstGeom>
          <a:noFill/>
          <a:ln>
            <a:noFill/>
          </a:ln>
        </p:spPr>
        <p:txBody>
          <a:bodyPr anchorCtr="0" anchor="ctr" bIns="91425" lIns="91425" rIns="91425" wrap="square" tIns="91425"/>
          <a:lstStyle>
            <a:lvl1pPr indent="0" lvl="0" marL="0" marR="0" rtl="0" algn="l">
              <a:spcBef>
                <a:spcPts val="0"/>
              </a:spcBef>
              <a:buClr>
                <a:schemeClr val="lt1"/>
              </a:buClr>
              <a:buSzPct val="100000"/>
              <a:buFont typeface="Arial"/>
              <a:buNone/>
              <a:defRPr b="0" i="0" sz="32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13" name="Shape 13"/>
          <p:cNvSpPr txBox="1"/>
          <p:nvPr>
            <p:ph idx="1" type="body"/>
          </p:nvPr>
        </p:nvSpPr>
        <p:spPr>
          <a:xfrm>
            <a:off x="457200" y="785800"/>
            <a:ext cx="8229600" cy="3394472"/>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Shape 14"/>
          <p:cNvSpPr/>
          <p:nvPr/>
        </p:nvSpPr>
        <p:spPr>
          <a:xfrm>
            <a:off x="-26" y="4742462"/>
            <a:ext cx="1967217" cy="421576"/>
          </a:xfrm>
          <a:custGeom>
            <a:pathLst>
              <a:path extrusionOk="0" h="120000" w="120000">
                <a:moveTo>
                  <a:pt x="119845" y="0"/>
                </a:moveTo>
                <a:lnTo>
                  <a:pt x="112614" y="60493"/>
                </a:lnTo>
                <a:lnTo>
                  <a:pt x="120000" y="119540"/>
                </a:lnTo>
                <a:lnTo>
                  <a:pt x="1" y="120000"/>
                </a:lnTo>
                <a:lnTo>
                  <a:pt x="0" y="719"/>
                </a:lnTo>
                <a:lnTo>
                  <a:pt x="119845" y="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pic>
        <p:nvPicPr>
          <p:cNvPr descr="C:\Users\Laurent\Dropbox\UTILE\Visuels\Multimédia\Éléments powerpoint\Logo UTILE site blanc trsp.png" id="15" name="Shape 15"/>
          <p:cNvPicPr preferRelativeResize="0"/>
          <p:nvPr/>
        </p:nvPicPr>
        <p:blipFill rotWithShape="1">
          <a:blip r:embed="rId2">
            <a:alphaModFix/>
          </a:blip>
          <a:srcRect b="23567" l="0" r="0" t="0"/>
          <a:stretch/>
        </p:blipFill>
        <p:spPr>
          <a:xfrm>
            <a:off x="456613" y="4810275"/>
            <a:ext cx="902088" cy="215462"/>
          </a:xfrm>
          <a:prstGeom prst="rect">
            <a:avLst/>
          </a:prstGeom>
          <a:noFill/>
          <a:ln>
            <a:noFill/>
          </a:ln>
        </p:spPr>
      </p:pic>
      <p:sp>
        <p:nvSpPr>
          <p:cNvPr id="16" name="Shape 16"/>
          <p:cNvSpPr/>
          <p:nvPr/>
        </p:nvSpPr>
        <p:spPr>
          <a:xfrm>
            <a:off x="1843759" y="4735428"/>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FFF200"/>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17" name="Shape 17"/>
          <p:cNvSpPr/>
          <p:nvPr/>
        </p:nvSpPr>
        <p:spPr>
          <a:xfrm>
            <a:off x="3633783" y="4735428"/>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00AC4F"/>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18" name="Shape 18"/>
          <p:cNvSpPr/>
          <p:nvPr/>
        </p:nvSpPr>
        <p:spPr>
          <a:xfrm>
            <a:off x="5419383" y="4735428"/>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F26522"/>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19" name="Shape 19"/>
          <p:cNvSpPr/>
          <p:nvPr/>
        </p:nvSpPr>
        <p:spPr>
          <a:xfrm>
            <a:off x="7204982" y="4730067"/>
            <a:ext cx="2047537" cy="433971"/>
          </a:xfrm>
          <a:custGeom>
            <a:pathLst>
              <a:path extrusionOk="0" h="120000" w="120000">
                <a:moveTo>
                  <a:pt x="118488" y="120000"/>
                </a:moveTo>
                <a:cubicBezTo>
                  <a:pt x="118472" y="118006"/>
                  <a:pt x="119839" y="72191"/>
                  <a:pt x="118488" y="60743"/>
                </a:cubicBezTo>
                <a:cubicBezTo>
                  <a:pt x="119999" y="50355"/>
                  <a:pt x="118527" y="0"/>
                  <a:pt x="118488" y="1482"/>
                </a:cubicBezTo>
                <a:lnTo>
                  <a:pt x="7329" y="2967"/>
                </a:lnTo>
                <a:lnTo>
                  <a:pt x="0" y="61498"/>
                </a:lnTo>
                <a:lnTo>
                  <a:pt x="7329" y="119249"/>
                </a:lnTo>
                <a:lnTo>
                  <a:pt x="118488" y="12000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20" name="Shape 20"/>
          <p:cNvSpPr txBox="1"/>
          <p:nvPr>
            <p:ph idx="12" type="sldNum"/>
          </p:nvPr>
        </p:nvSpPr>
        <p:spPr>
          <a:xfrm>
            <a:off x="6938994" y="4798236"/>
            <a:ext cx="21336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fr-CA" sz="1000" u="none" cap="none" strike="noStrike">
                <a:solidFill>
                  <a:schemeClr val="lt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jp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image" Target="../media/image18.jpg"/><Relationship Id="rId5"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jp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7.jpg"/><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2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5.jp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9.jp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p:nvPr/>
        </p:nvSpPr>
        <p:spPr>
          <a:xfrm>
            <a:off x="-26" y="5222008"/>
            <a:ext cx="1967217" cy="421576"/>
          </a:xfrm>
          <a:custGeom>
            <a:pathLst>
              <a:path extrusionOk="0" h="120000" w="120000">
                <a:moveTo>
                  <a:pt x="119845" y="0"/>
                </a:moveTo>
                <a:lnTo>
                  <a:pt x="112614" y="60493"/>
                </a:lnTo>
                <a:lnTo>
                  <a:pt x="120000" y="119540"/>
                </a:lnTo>
                <a:lnTo>
                  <a:pt x="1" y="120000"/>
                </a:lnTo>
                <a:lnTo>
                  <a:pt x="0" y="719"/>
                </a:lnTo>
                <a:lnTo>
                  <a:pt x="119845" y="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descr="C:\Users\Laurent\Dropbox\UTILE\Visuels\Multimédia\Éléments powerpoint\Logo UTILE site blanc trsp.png" id="109" name="Shape 109"/>
          <p:cNvPicPr preferRelativeResize="0"/>
          <p:nvPr/>
        </p:nvPicPr>
        <p:blipFill rotWithShape="1">
          <a:blip r:embed="rId3">
            <a:alphaModFix/>
          </a:blip>
          <a:srcRect b="23567" l="0" r="0" t="0"/>
          <a:stretch/>
        </p:blipFill>
        <p:spPr>
          <a:xfrm>
            <a:off x="456613" y="5310359"/>
            <a:ext cx="902088" cy="215462"/>
          </a:xfrm>
          <a:prstGeom prst="rect">
            <a:avLst/>
          </a:prstGeom>
          <a:noFill/>
          <a:ln>
            <a:noFill/>
          </a:ln>
        </p:spPr>
      </p:pic>
      <p:sp>
        <p:nvSpPr>
          <p:cNvPr id="110" name="Shape 110"/>
          <p:cNvSpPr/>
          <p:nvPr/>
        </p:nvSpPr>
        <p:spPr>
          <a:xfrm>
            <a:off x="1843759" y="5214974"/>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FFF200"/>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11" name="Shape 111"/>
          <p:cNvSpPr/>
          <p:nvPr/>
        </p:nvSpPr>
        <p:spPr>
          <a:xfrm>
            <a:off x="3633783" y="5214974"/>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00AC4F"/>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12" name="Shape 112"/>
          <p:cNvSpPr/>
          <p:nvPr/>
        </p:nvSpPr>
        <p:spPr>
          <a:xfrm>
            <a:off x="5419383" y="5214974"/>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F26522"/>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13" name="Shape 113"/>
          <p:cNvSpPr/>
          <p:nvPr/>
        </p:nvSpPr>
        <p:spPr>
          <a:xfrm>
            <a:off x="7204983" y="5209613"/>
            <a:ext cx="1963758" cy="433971"/>
          </a:xfrm>
          <a:custGeom>
            <a:pathLst>
              <a:path extrusionOk="0" h="120000" w="120000">
                <a:moveTo>
                  <a:pt x="118488" y="120000"/>
                </a:moveTo>
                <a:cubicBezTo>
                  <a:pt x="118472" y="118006"/>
                  <a:pt x="119839" y="72191"/>
                  <a:pt x="118488" y="60743"/>
                </a:cubicBezTo>
                <a:cubicBezTo>
                  <a:pt x="119999" y="50355"/>
                  <a:pt x="118527" y="0"/>
                  <a:pt x="118488" y="1482"/>
                </a:cubicBezTo>
                <a:lnTo>
                  <a:pt x="7329" y="2967"/>
                </a:lnTo>
                <a:lnTo>
                  <a:pt x="0" y="61498"/>
                </a:lnTo>
                <a:lnTo>
                  <a:pt x="7329" y="119249"/>
                </a:lnTo>
                <a:lnTo>
                  <a:pt x="118488" y="12000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14" name="Shape 114"/>
          <p:cNvSpPr/>
          <p:nvPr/>
        </p:nvSpPr>
        <p:spPr>
          <a:xfrm>
            <a:off x="1812007" y="4730400"/>
            <a:ext cx="7339941" cy="433971"/>
          </a:xfrm>
          <a:custGeom>
            <a:pathLst>
              <a:path extrusionOk="0" h="120000" w="120000">
                <a:moveTo>
                  <a:pt x="119595" y="120000"/>
                </a:moveTo>
                <a:cubicBezTo>
                  <a:pt x="119591" y="118006"/>
                  <a:pt x="119957" y="72191"/>
                  <a:pt x="119595" y="60743"/>
                </a:cubicBezTo>
                <a:cubicBezTo>
                  <a:pt x="120000" y="50355"/>
                  <a:pt x="119605" y="0"/>
                  <a:pt x="119595" y="1482"/>
                </a:cubicBezTo>
                <a:lnTo>
                  <a:pt x="1961" y="2967"/>
                </a:lnTo>
                <a:lnTo>
                  <a:pt x="0" y="61498"/>
                </a:lnTo>
                <a:lnTo>
                  <a:pt x="1961" y="119249"/>
                </a:lnTo>
                <a:lnTo>
                  <a:pt x="119595" y="12000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15" name="Shape 115"/>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Capture d’écran 2014-10-24 à 15.26.36.png" id="116" name="Shape 116"/>
          <p:cNvPicPr preferRelativeResize="0"/>
          <p:nvPr/>
        </p:nvPicPr>
        <p:blipFill rotWithShape="1">
          <a:blip r:embed="rId4">
            <a:alphaModFix/>
          </a:blip>
          <a:srcRect b="0" l="0" r="0" t="0"/>
          <a:stretch/>
        </p:blipFill>
        <p:spPr>
          <a:xfrm>
            <a:off x="0" y="508000"/>
            <a:ext cx="9138513" cy="4270915"/>
          </a:xfrm>
          <a:prstGeom prst="rect">
            <a:avLst/>
          </a:prstGeom>
          <a:noFill/>
          <a:ln>
            <a:noFill/>
          </a:ln>
        </p:spPr>
      </p:pic>
      <p:pic>
        <p:nvPicPr>
          <p:cNvPr descr="onglet google MAP.png" id="117" name="Shape 117"/>
          <p:cNvPicPr preferRelativeResize="0"/>
          <p:nvPr/>
        </p:nvPicPr>
        <p:blipFill rotWithShape="1">
          <a:blip r:embed="rId5">
            <a:alphaModFix/>
          </a:blip>
          <a:srcRect b="0" l="0" r="0" t="0"/>
          <a:stretch/>
        </p:blipFill>
        <p:spPr>
          <a:xfrm>
            <a:off x="1905000" y="1461079"/>
            <a:ext cx="306799" cy="348671"/>
          </a:xfrm>
          <a:prstGeom prst="rect">
            <a:avLst/>
          </a:prstGeom>
          <a:noFill/>
          <a:ln>
            <a:noFill/>
          </a:ln>
        </p:spPr>
      </p:pic>
      <p:pic>
        <p:nvPicPr>
          <p:cNvPr descr="onglet google MAP.png" id="118" name="Shape 118"/>
          <p:cNvPicPr preferRelativeResize="0"/>
          <p:nvPr/>
        </p:nvPicPr>
        <p:blipFill rotWithShape="1">
          <a:blip r:embed="rId5">
            <a:alphaModFix/>
          </a:blip>
          <a:srcRect b="0" l="0" r="0" t="0"/>
          <a:stretch/>
        </p:blipFill>
        <p:spPr>
          <a:xfrm>
            <a:off x="1676400" y="1537279"/>
            <a:ext cx="306799" cy="348671"/>
          </a:xfrm>
          <a:prstGeom prst="rect">
            <a:avLst/>
          </a:prstGeom>
          <a:noFill/>
          <a:ln>
            <a:noFill/>
          </a:ln>
        </p:spPr>
      </p:pic>
      <p:pic>
        <p:nvPicPr>
          <p:cNvPr descr="onglet google MAP.png" id="119" name="Shape 119"/>
          <p:cNvPicPr preferRelativeResize="0"/>
          <p:nvPr/>
        </p:nvPicPr>
        <p:blipFill rotWithShape="1">
          <a:blip r:embed="rId5">
            <a:alphaModFix/>
          </a:blip>
          <a:srcRect b="0" l="0" r="0" t="0"/>
          <a:stretch/>
        </p:blipFill>
        <p:spPr>
          <a:xfrm>
            <a:off x="1752600" y="1689679"/>
            <a:ext cx="306799" cy="348671"/>
          </a:xfrm>
          <a:prstGeom prst="rect">
            <a:avLst/>
          </a:prstGeom>
          <a:noFill/>
          <a:ln>
            <a:noFill/>
          </a:ln>
        </p:spPr>
      </p:pic>
      <p:pic>
        <p:nvPicPr>
          <p:cNvPr descr="onglet google MAP.png" id="120" name="Shape 120"/>
          <p:cNvPicPr preferRelativeResize="0"/>
          <p:nvPr/>
        </p:nvPicPr>
        <p:blipFill rotWithShape="1">
          <a:blip r:embed="rId5">
            <a:alphaModFix/>
          </a:blip>
          <a:srcRect b="0" l="0" r="0" t="0"/>
          <a:stretch/>
        </p:blipFill>
        <p:spPr>
          <a:xfrm>
            <a:off x="1524000" y="1613479"/>
            <a:ext cx="306799" cy="348671"/>
          </a:xfrm>
          <a:prstGeom prst="rect">
            <a:avLst/>
          </a:prstGeom>
          <a:noFill/>
          <a:ln>
            <a:noFill/>
          </a:ln>
        </p:spPr>
      </p:pic>
      <p:pic>
        <p:nvPicPr>
          <p:cNvPr descr="onglet google MAP.png" id="121" name="Shape 121"/>
          <p:cNvPicPr preferRelativeResize="0"/>
          <p:nvPr/>
        </p:nvPicPr>
        <p:blipFill rotWithShape="1">
          <a:blip r:embed="rId5">
            <a:alphaModFix/>
          </a:blip>
          <a:srcRect b="0" l="0" r="0" t="0"/>
          <a:stretch/>
        </p:blipFill>
        <p:spPr>
          <a:xfrm>
            <a:off x="1676400" y="1765879"/>
            <a:ext cx="306799" cy="348671"/>
          </a:xfrm>
          <a:prstGeom prst="rect">
            <a:avLst/>
          </a:prstGeom>
          <a:noFill/>
          <a:ln>
            <a:noFill/>
          </a:ln>
        </p:spPr>
      </p:pic>
      <p:pic>
        <p:nvPicPr>
          <p:cNvPr descr="onglet google MAP.png" id="122" name="Shape 122"/>
          <p:cNvPicPr preferRelativeResize="0"/>
          <p:nvPr/>
        </p:nvPicPr>
        <p:blipFill rotWithShape="1">
          <a:blip r:embed="rId5">
            <a:alphaModFix/>
          </a:blip>
          <a:srcRect b="0" l="0" r="0" t="0"/>
          <a:stretch/>
        </p:blipFill>
        <p:spPr>
          <a:xfrm>
            <a:off x="1369570" y="1645808"/>
            <a:ext cx="306799" cy="348671"/>
          </a:xfrm>
          <a:prstGeom prst="rect">
            <a:avLst/>
          </a:prstGeom>
          <a:noFill/>
          <a:ln>
            <a:noFill/>
          </a:ln>
        </p:spPr>
      </p:pic>
      <p:pic>
        <p:nvPicPr>
          <p:cNvPr descr="onglet google MAP.png" id="123" name="Shape 123"/>
          <p:cNvPicPr preferRelativeResize="0"/>
          <p:nvPr/>
        </p:nvPicPr>
        <p:blipFill rotWithShape="1">
          <a:blip r:embed="rId5">
            <a:alphaModFix/>
          </a:blip>
          <a:srcRect b="0" l="0" r="0" t="0"/>
          <a:stretch/>
        </p:blipFill>
        <p:spPr>
          <a:xfrm>
            <a:off x="1219200" y="1722008"/>
            <a:ext cx="306799" cy="348671"/>
          </a:xfrm>
          <a:prstGeom prst="rect">
            <a:avLst/>
          </a:prstGeom>
          <a:noFill/>
          <a:ln>
            <a:noFill/>
          </a:ln>
        </p:spPr>
      </p:pic>
      <p:pic>
        <p:nvPicPr>
          <p:cNvPr descr="onglet google MAP.png" id="124" name="Shape 124"/>
          <p:cNvPicPr preferRelativeResize="0"/>
          <p:nvPr/>
        </p:nvPicPr>
        <p:blipFill rotWithShape="1">
          <a:blip r:embed="rId5">
            <a:alphaModFix/>
          </a:blip>
          <a:srcRect b="0" l="0" r="0" t="0"/>
          <a:stretch/>
        </p:blipFill>
        <p:spPr>
          <a:xfrm>
            <a:off x="1295400" y="1765879"/>
            <a:ext cx="306799" cy="348671"/>
          </a:xfrm>
          <a:prstGeom prst="rect">
            <a:avLst/>
          </a:prstGeom>
          <a:noFill/>
          <a:ln>
            <a:noFill/>
          </a:ln>
        </p:spPr>
      </p:pic>
      <p:pic>
        <p:nvPicPr>
          <p:cNvPr descr="onglet google MAP.png" id="125" name="Shape 125"/>
          <p:cNvPicPr preferRelativeResize="0"/>
          <p:nvPr/>
        </p:nvPicPr>
        <p:blipFill rotWithShape="1">
          <a:blip r:embed="rId5">
            <a:alphaModFix/>
          </a:blip>
          <a:srcRect b="0" l="0" r="0" t="0"/>
          <a:stretch/>
        </p:blipFill>
        <p:spPr>
          <a:xfrm>
            <a:off x="914400" y="1341008"/>
            <a:ext cx="306799" cy="348671"/>
          </a:xfrm>
          <a:prstGeom prst="rect">
            <a:avLst/>
          </a:prstGeom>
          <a:noFill/>
          <a:ln>
            <a:noFill/>
          </a:ln>
        </p:spPr>
      </p:pic>
      <p:pic>
        <p:nvPicPr>
          <p:cNvPr descr="onglet google MAP.png" id="126" name="Shape 126"/>
          <p:cNvPicPr preferRelativeResize="0"/>
          <p:nvPr/>
        </p:nvPicPr>
        <p:blipFill rotWithShape="1">
          <a:blip r:embed="rId5">
            <a:alphaModFix/>
          </a:blip>
          <a:srcRect b="0" l="0" r="0" t="0"/>
          <a:stretch/>
        </p:blipFill>
        <p:spPr>
          <a:xfrm>
            <a:off x="1066800" y="1537279"/>
            <a:ext cx="306799" cy="348671"/>
          </a:xfrm>
          <a:prstGeom prst="rect">
            <a:avLst/>
          </a:prstGeom>
          <a:noFill/>
          <a:ln>
            <a:noFill/>
          </a:ln>
        </p:spPr>
      </p:pic>
      <p:pic>
        <p:nvPicPr>
          <p:cNvPr descr="onglet google MAP.png" id="127" name="Shape 127"/>
          <p:cNvPicPr preferRelativeResize="0"/>
          <p:nvPr/>
        </p:nvPicPr>
        <p:blipFill rotWithShape="1">
          <a:blip r:embed="rId5">
            <a:alphaModFix/>
          </a:blip>
          <a:srcRect b="0" l="0" r="0" t="0"/>
          <a:stretch/>
        </p:blipFill>
        <p:spPr>
          <a:xfrm>
            <a:off x="228600" y="1842079"/>
            <a:ext cx="306799" cy="348671"/>
          </a:xfrm>
          <a:prstGeom prst="rect">
            <a:avLst/>
          </a:prstGeom>
          <a:noFill/>
          <a:ln>
            <a:noFill/>
          </a:ln>
        </p:spPr>
      </p:pic>
      <p:pic>
        <p:nvPicPr>
          <p:cNvPr descr="onglet google MAP.png" id="128" name="Shape 128"/>
          <p:cNvPicPr preferRelativeResize="0"/>
          <p:nvPr/>
        </p:nvPicPr>
        <p:blipFill rotWithShape="1">
          <a:blip r:embed="rId5">
            <a:alphaModFix/>
          </a:blip>
          <a:srcRect b="0" l="0" r="0" t="0"/>
          <a:stretch/>
        </p:blipFill>
        <p:spPr>
          <a:xfrm>
            <a:off x="228600" y="1918279"/>
            <a:ext cx="306799" cy="348671"/>
          </a:xfrm>
          <a:prstGeom prst="rect">
            <a:avLst/>
          </a:prstGeom>
          <a:noFill/>
          <a:ln>
            <a:noFill/>
          </a:ln>
        </p:spPr>
      </p:pic>
      <p:pic>
        <p:nvPicPr>
          <p:cNvPr descr="onglet google MAP.png" id="129" name="Shape 129"/>
          <p:cNvPicPr preferRelativeResize="0"/>
          <p:nvPr/>
        </p:nvPicPr>
        <p:blipFill rotWithShape="1">
          <a:blip r:embed="rId5">
            <a:alphaModFix/>
          </a:blip>
          <a:srcRect b="0" l="0" r="0" t="0"/>
          <a:stretch/>
        </p:blipFill>
        <p:spPr>
          <a:xfrm>
            <a:off x="914400" y="1994479"/>
            <a:ext cx="306799" cy="348671"/>
          </a:xfrm>
          <a:prstGeom prst="rect">
            <a:avLst/>
          </a:prstGeom>
          <a:noFill/>
          <a:ln>
            <a:noFill/>
          </a:ln>
        </p:spPr>
      </p:pic>
      <p:pic>
        <p:nvPicPr>
          <p:cNvPr descr="onglet google MAP.png" id="130" name="Shape 130"/>
          <p:cNvPicPr preferRelativeResize="0"/>
          <p:nvPr/>
        </p:nvPicPr>
        <p:blipFill rotWithShape="1">
          <a:blip r:embed="rId5">
            <a:alphaModFix/>
          </a:blip>
          <a:srcRect b="0" l="0" r="0" t="0"/>
          <a:stretch/>
        </p:blipFill>
        <p:spPr>
          <a:xfrm>
            <a:off x="914400" y="2103008"/>
            <a:ext cx="306799" cy="348671"/>
          </a:xfrm>
          <a:prstGeom prst="rect">
            <a:avLst/>
          </a:prstGeom>
          <a:noFill/>
          <a:ln>
            <a:noFill/>
          </a:ln>
        </p:spPr>
      </p:pic>
      <p:pic>
        <p:nvPicPr>
          <p:cNvPr descr="onglet google MAP.png" id="131" name="Shape 131"/>
          <p:cNvPicPr preferRelativeResize="0"/>
          <p:nvPr/>
        </p:nvPicPr>
        <p:blipFill rotWithShape="1">
          <a:blip r:embed="rId5">
            <a:alphaModFix/>
          </a:blip>
          <a:srcRect b="0" l="0" r="0" t="0"/>
          <a:stretch/>
        </p:blipFill>
        <p:spPr>
          <a:xfrm>
            <a:off x="302770" y="1994479"/>
            <a:ext cx="306799" cy="348671"/>
          </a:xfrm>
          <a:prstGeom prst="rect">
            <a:avLst/>
          </a:prstGeom>
          <a:noFill/>
          <a:ln>
            <a:noFill/>
          </a:ln>
        </p:spPr>
      </p:pic>
      <p:pic>
        <p:nvPicPr>
          <p:cNvPr descr="onglet google MAP.png" id="132" name="Shape 132"/>
          <p:cNvPicPr preferRelativeResize="0"/>
          <p:nvPr/>
        </p:nvPicPr>
        <p:blipFill rotWithShape="1">
          <a:blip r:embed="rId5">
            <a:alphaModFix/>
          </a:blip>
          <a:srcRect b="0" l="0" r="0" t="0"/>
          <a:stretch/>
        </p:blipFill>
        <p:spPr>
          <a:xfrm>
            <a:off x="3962400" y="1080079"/>
            <a:ext cx="306799" cy="348671"/>
          </a:xfrm>
          <a:prstGeom prst="rect">
            <a:avLst/>
          </a:prstGeom>
          <a:noFill/>
          <a:ln>
            <a:noFill/>
          </a:ln>
        </p:spPr>
      </p:pic>
      <p:pic>
        <p:nvPicPr>
          <p:cNvPr descr="onglet google MAP.png" id="133" name="Shape 133"/>
          <p:cNvPicPr preferRelativeResize="0"/>
          <p:nvPr/>
        </p:nvPicPr>
        <p:blipFill rotWithShape="1">
          <a:blip r:embed="rId5">
            <a:alphaModFix/>
          </a:blip>
          <a:srcRect b="0" l="0" r="0" t="0"/>
          <a:stretch/>
        </p:blipFill>
        <p:spPr>
          <a:xfrm>
            <a:off x="3884170" y="927679"/>
            <a:ext cx="306799" cy="348671"/>
          </a:xfrm>
          <a:prstGeom prst="rect">
            <a:avLst/>
          </a:prstGeom>
          <a:noFill/>
          <a:ln>
            <a:noFill/>
          </a:ln>
        </p:spPr>
      </p:pic>
      <p:pic>
        <p:nvPicPr>
          <p:cNvPr descr="onglet google MAP.png" id="134" name="Shape 134"/>
          <p:cNvPicPr preferRelativeResize="0"/>
          <p:nvPr/>
        </p:nvPicPr>
        <p:blipFill rotWithShape="1">
          <a:blip r:embed="rId5">
            <a:alphaModFix/>
          </a:blip>
          <a:srcRect b="0" l="0" r="0" t="0"/>
          <a:stretch/>
        </p:blipFill>
        <p:spPr>
          <a:xfrm>
            <a:off x="4648200" y="4051879"/>
            <a:ext cx="306799" cy="348671"/>
          </a:xfrm>
          <a:prstGeom prst="rect">
            <a:avLst/>
          </a:prstGeom>
          <a:noFill/>
          <a:ln>
            <a:noFill/>
          </a:ln>
        </p:spPr>
      </p:pic>
      <p:pic>
        <p:nvPicPr>
          <p:cNvPr descr="onglet google MAP.png" id="135" name="Shape 135"/>
          <p:cNvPicPr preferRelativeResize="0"/>
          <p:nvPr/>
        </p:nvPicPr>
        <p:blipFill rotWithShape="1">
          <a:blip r:embed="rId5">
            <a:alphaModFix/>
          </a:blip>
          <a:srcRect b="0" l="0" r="0" t="0"/>
          <a:stretch/>
        </p:blipFill>
        <p:spPr>
          <a:xfrm>
            <a:off x="3886200" y="1156279"/>
            <a:ext cx="306799" cy="348671"/>
          </a:xfrm>
          <a:prstGeom prst="rect">
            <a:avLst/>
          </a:prstGeom>
          <a:noFill/>
          <a:ln>
            <a:noFill/>
          </a:ln>
        </p:spPr>
      </p:pic>
      <p:pic>
        <p:nvPicPr>
          <p:cNvPr descr="onglet google MAP.png" id="136" name="Shape 136"/>
          <p:cNvPicPr preferRelativeResize="0"/>
          <p:nvPr/>
        </p:nvPicPr>
        <p:blipFill rotWithShape="1">
          <a:blip r:embed="rId5">
            <a:alphaModFix/>
          </a:blip>
          <a:srcRect b="0" l="0" r="0" t="0"/>
          <a:stretch/>
        </p:blipFill>
        <p:spPr>
          <a:xfrm>
            <a:off x="4265170" y="1417208"/>
            <a:ext cx="306799" cy="348671"/>
          </a:xfrm>
          <a:prstGeom prst="rect">
            <a:avLst/>
          </a:prstGeom>
          <a:noFill/>
          <a:ln>
            <a:noFill/>
          </a:ln>
        </p:spPr>
      </p:pic>
      <p:pic>
        <p:nvPicPr>
          <p:cNvPr descr="onglet google MAP.png" id="137" name="Shape 137"/>
          <p:cNvPicPr preferRelativeResize="0"/>
          <p:nvPr/>
        </p:nvPicPr>
        <p:blipFill rotWithShape="1">
          <a:blip r:embed="rId5">
            <a:alphaModFix/>
          </a:blip>
          <a:srcRect b="0" l="0" r="0" t="0"/>
          <a:stretch/>
        </p:blipFill>
        <p:spPr>
          <a:xfrm>
            <a:off x="4114800" y="1461079"/>
            <a:ext cx="306799" cy="348671"/>
          </a:xfrm>
          <a:prstGeom prst="rect">
            <a:avLst/>
          </a:prstGeom>
          <a:noFill/>
          <a:ln>
            <a:noFill/>
          </a:ln>
        </p:spPr>
      </p:pic>
      <p:pic>
        <p:nvPicPr>
          <p:cNvPr descr="onglet google MAP.png" id="138" name="Shape 138"/>
          <p:cNvPicPr preferRelativeResize="0"/>
          <p:nvPr/>
        </p:nvPicPr>
        <p:blipFill rotWithShape="1">
          <a:blip r:embed="rId5">
            <a:alphaModFix/>
          </a:blip>
          <a:srcRect b="0" l="0" r="0" t="0"/>
          <a:stretch/>
        </p:blipFill>
        <p:spPr>
          <a:xfrm>
            <a:off x="8229600" y="4204279"/>
            <a:ext cx="306799" cy="348671"/>
          </a:xfrm>
          <a:prstGeom prst="rect">
            <a:avLst/>
          </a:prstGeom>
          <a:noFill/>
          <a:ln>
            <a:noFill/>
          </a:ln>
        </p:spPr>
      </p:pic>
      <p:pic>
        <p:nvPicPr>
          <p:cNvPr descr="onglet google MAP.png" id="139" name="Shape 139"/>
          <p:cNvPicPr preferRelativeResize="0"/>
          <p:nvPr/>
        </p:nvPicPr>
        <p:blipFill rotWithShape="1">
          <a:blip r:embed="rId5">
            <a:alphaModFix/>
          </a:blip>
          <a:srcRect b="0" l="0" r="0" t="0"/>
          <a:stretch/>
        </p:blipFill>
        <p:spPr>
          <a:xfrm>
            <a:off x="8382000" y="4356679"/>
            <a:ext cx="306799" cy="348671"/>
          </a:xfrm>
          <a:prstGeom prst="rect">
            <a:avLst/>
          </a:prstGeom>
          <a:noFill/>
          <a:ln>
            <a:noFill/>
          </a:ln>
        </p:spPr>
      </p:pic>
      <p:pic>
        <p:nvPicPr>
          <p:cNvPr descr="onglet google MAP.png" id="140" name="Shape 140"/>
          <p:cNvPicPr preferRelativeResize="0"/>
          <p:nvPr/>
        </p:nvPicPr>
        <p:blipFill rotWithShape="1">
          <a:blip r:embed="rId5">
            <a:alphaModFix/>
          </a:blip>
          <a:srcRect b="0" l="0" r="0" t="0"/>
          <a:stretch/>
        </p:blipFill>
        <p:spPr>
          <a:xfrm>
            <a:off x="7924800" y="1842079"/>
            <a:ext cx="306799" cy="348671"/>
          </a:xfrm>
          <a:prstGeom prst="rect">
            <a:avLst/>
          </a:prstGeom>
          <a:noFill/>
          <a:ln>
            <a:noFill/>
          </a:ln>
        </p:spPr>
      </p:pic>
      <p:pic>
        <p:nvPicPr>
          <p:cNvPr descr="onglet google MAP.png" id="141" name="Shape 141"/>
          <p:cNvPicPr preferRelativeResize="0"/>
          <p:nvPr/>
        </p:nvPicPr>
        <p:blipFill rotWithShape="1">
          <a:blip r:embed="rId5">
            <a:alphaModFix/>
          </a:blip>
          <a:srcRect b="0" l="0" r="0" t="0"/>
          <a:stretch/>
        </p:blipFill>
        <p:spPr>
          <a:xfrm>
            <a:off x="8534400" y="4204279"/>
            <a:ext cx="306799" cy="348671"/>
          </a:xfrm>
          <a:prstGeom prst="rect">
            <a:avLst/>
          </a:prstGeom>
          <a:noFill/>
          <a:ln>
            <a:noFill/>
          </a:ln>
        </p:spPr>
      </p:pic>
      <p:pic>
        <p:nvPicPr>
          <p:cNvPr descr="onglet google MAP.png" id="142" name="Shape 142"/>
          <p:cNvPicPr preferRelativeResize="0"/>
          <p:nvPr/>
        </p:nvPicPr>
        <p:blipFill rotWithShape="1">
          <a:blip r:embed="rId5">
            <a:alphaModFix/>
          </a:blip>
          <a:srcRect b="0" l="0" r="0" t="0"/>
          <a:stretch/>
        </p:blipFill>
        <p:spPr>
          <a:xfrm>
            <a:off x="8075170" y="1918279"/>
            <a:ext cx="306799" cy="348671"/>
          </a:xfrm>
          <a:prstGeom prst="rect">
            <a:avLst/>
          </a:prstGeom>
          <a:noFill/>
          <a:ln>
            <a:noFill/>
          </a:ln>
        </p:spPr>
      </p:pic>
      <p:pic>
        <p:nvPicPr>
          <p:cNvPr descr="onglet google MAP.png" id="143" name="Shape 143"/>
          <p:cNvPicPr preferRelativeResize="0"/>
          <p:nvPr/>
        </p:nvPicPr>
        <p:blipFill rotWithShape="1">
          <a:blip r:embed="rId5">
            <a:alphaModFix/>
          </a:blip>
          <a:srcRect b="0" l="0" r="0" t="0"/>
          <a:stretch/>
        </p:blipFill>
        <p:spPr>
          <a:xfrm>
            <a:off x="8153400" y="1842079"/>
            <a:ext cx="306799" cy="348671"/>
          </a:xfrm>
          <a:prstGeom prst="rect">
            <a:avLst/>
          </a:prstGeom>
          <a:noFill/>
          <a:ln>
            <a:noFill/>
          </a:ln>
        </p:spPr>
      </p:pic>
      <p:pic>
        <p:nvPicPr>
          <p:cNvPr descr="onglet google MAP.png" id="144" name="Shape 144"/>
          <p:cNvPicPr preferRelativeResize="0"/>
          <p:nvPr/>
        </p:nvPicPr>
        <p:blipFill rotWithShape="1">
          <a:blip r:embed="rId5">
            <a:alphaModFix/>
          </a:blip>
          <a:srcRect b="0" l="0" r="0" t="0"/>
          <a:stretch/>
        </p:blipFill>
        <p:spPr>
          <a:xfrm>
            <a:off x="8303770" y="1722008"/>
            <a:ext cx="306799" cy="348671"/>
          </a:xfrm>
          <a:prstGeom prst="rect">
            <a:avLst/>
          </a:prstGeom>
          <a:noFill/>
          <a:ln>
            <a:noFill/>
          </a:ln>
        </p:spPr>
      </p:pic>
      <p:pic>
        <p:nvPicPr>
          <p:cNvPr descr="onglet google MAP.png" id="145" name="Shape 145"/>
          <p:cNvPicPr preferRelativeResize="0"/>
          <p:nvPr/>
        </p:nvPicPr>
        <p:blipFill rotWithShape="1">
          <a:blip r:embed="rId5">
            <a:alphaModFix/>
          </a:blip>
          <a:srcRect b="0" l="0" r="0" t="0"/>
          <a:stretch/>
        </p:blipFill>
        <p:spPr>
          <a:xfrm>
            <a:off x="8382000" y="1537279"/>
            <a:ext cx="306799" cy="348671"/>
          </a:xfrm>
          <a:prstGeom prst="rect">
            <a:avLst/>
          </a:prstGeom>
          <a:noFill/>
          <a:ln>
            <a:noFill/>
          </a:ln>
        </p:spPr>
      </p:pic>
      <p:sp>
        <p:nvSpPr>
          <p:cNvPr id="146" name="Shape 146"/>
          <p:cNvSpPr/>
          <p:nvPr/>
        </p:nvSpPr>
        <p:spPr>
          <a:xfrm>
            <a:off x="-228600" y="3867150"/>
            <a:ext cx="9601200" cy="685800"/>
          </a:xfrm>
          <a:prstGeom prst="rect">
            <a:avLst/>
          </a:prstGeom>
          <a:solidFill>
            <a:schemeClr val="lt1">
              <a:alpha val="73725"/>
            </a:schemeClr>
          </a:solidFill>
          <a:ln>
            <a:noFill/>
          </a:ln>
          <a:effectLst>
            <a:outerShdw blurRad="50800" rotWithShape="0" algn="br"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47" name="Shape 147"/>
          <p:cNvSpPr txBox="1"/>
          <p:nvPr/>
        </p:nvSpPr>
        <p:spPr>
          <a:xfrm>
            <a:off x="500034" y="3845492"/>
            <a:ext cx="8215370" cy="646331"/>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fr-CA" sz="1800">
                <a:solidFill>
                  <a:schemeClr val="dk1"/>
                </a:solidFill>
                <a:latin typeface="Arial"/>
                <a:ea typeface="Arial"/>
                <a:cs typeface="Arial"/>
                <a:sym typeface="Arial"/>
              </a:rPr>
              <a:t>WE ARE NOT ALONE : </a:t>
            </a:r>
            <a:br>
              <a:rPr lang="fr-CA" sz="1800">
                <a:solidFill>
                  <a:schemeClr val="dk1"/>
                </a:solidFill>
                <a:latin typeface="Arial"/>
                <a:ea typeface="Arial"/>
                <a:cs typeface="Arial"/>
                <a:sym typeface="Arial"/>
              </a:rPr>
            </a:br>
            <a:r>
              <a:rPr lang="fr-CA" sz="1800">
                <a:solidFill>
                  <a:schemeClr val="dk1"/>
                </a:solidFill>
                <a:latin typeface="Arial"/>
                <a:ea typeface="Arial"/>
                <a:cs typeface="Arial"/>
                <a:sym typeface="Arial"/>
              </a:rPr>
              <a:t>STUDENT HOUSING ISSUES AND CO-OPS AROUND THE WORLD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822"/>
                                        <p:tgtEl>
                                          <p:spTgt spid="138"/>
                                        </p:tgtEl>
                                      </p:cBhvr>
                                    </p:animEffect>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822"/>
                                        <p:tgtEl>
                                          <p:spTgt spid="124"/>
                                        </p:tgtEl>
                                      </p:cBhvr>
                                    </p:animEffect>
                                  </p:childTnLst>
                                </p:cTn>
                              </p:par>
                            </p:childTnLst>
                          </p:cTn>
                        </p:par>
                        <p:par>
                          <p:cTn fill="hold">
                            <p:stCondLst>
                              <p:cond delay="3644"/>
                            </p:stCondLst>
                            <p:childTnLst>
                              <p:par>
                                <p:cTn fill="hold" nodeType="after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822"/>
                                        <p:tgtEl>
                                          <p:spTgt spid="133"/>
                                        </p:tgtEl>
                                      </p:cBhvr>
                                    </p:animEffect>
                                  </p:childTnLst>
                                </p:cTn>
                              </p:par>
                            </p:childTnLst>
                          </p:cTn>
                        </p:par>
                        <p:par>
                          <p:cTn fill="hold">
                            <p:stCondLst>
                              <p:cond delay="5466"/>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822"/>
                                        <p:tgtEl>
                                          <p:spTgt spid="141"/>
                                        </p:tgtEl>
                                      </p:cBhvr>
                                    </p:animEffect>
                                  </p:childTnLst>
                                </p:cTn>
                              </p:par>
                            </p:childTnLst>
                          </p:cTn>
                        </p:par>
                        <p:par>
                          <p:cTn fill="hold">
                            <p:stCondLst>
                              <p:cond delay="7288"/>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822"/>
                                        <p:tgtEl>
                                          <p:spTgt spid="117"/>
                                        </p:tgtEl>
                                      </p:cBhvr>
                                    </p:animEffect>
                                  </p:childTnLst>
                                </p:cTn>
                              </p:par>
                            </p:childTnLst>
                          </p:cTn>
                        </p:par>
                        <p:par>
                          <p:cTn fill="hold">
                            <p:stCondLst>
                              <p:cond delay="9110"/>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822"/>
                                        <p:tgtEl>
                                          <p:spTgt spid="131"/>
                                        </p:tgtEl>
                                      </p:cBhvr>
                                    </p:animEffect>
                                  </p:childTnLst>
                                </p:cTn>
                              </p:par>
                            </p:childTnLst>
                          </p:cTn>
                        </p:par>
                        <p:par>
                          <p:cTn fill="hold">
                            <p:stCondLst>
                              <p:cond delay="10932"/>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822"/>
                                        <p:tgtEl>
                                          <p:spTgt spid="118"/>
                                        </p:tgtEl>
                                      </p:cBhvr>
                                    </p:animEffect>
                                  </p:childTnLst>
                                </p:cTn>
                              </p:par>
                            </p:childTnLst>
                          </p:cTn>
                        </p:par>
                        <p:par>
                          <p:cTn fill="hold">
                            <p:stCondLst>
                              <p:cond delay="12754"/>
                            </p:stCondLst>
                            <p:childTnLst>
                              <p:par>
                                <p:cTn fill="hold" nodeType="after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822"/>
                                        <p:tgtEl>
                                          <p:spTgt spid="129"/>
                                        </p:tgtEl>
                                      </p:cBhvr>
                                    </p:animEffect>
                                  </p:childTnLst>
                                </p:cTn>
                              </p:par>
                            </p:childTnLst>
                          </p:cTn>
                        </p:par>
                        <p:par>
                          <p:cTn fill="hold">
                            <p:stCondLst>
                              <p:cond delay="14576"/>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822"/>
                                        <p:tgtEl>
                                          <p:spTgt spid="137"/>
                                        </p:tgtEl>
                                      </p:cBhvr>
                                    </p:animEffect>
                                  </p:childTnLst>
                                </p:cTn>
                              </p:par>
                            </p:childTnLst>
                          </p:cTn>
                        </p:par>
                        <p:par>
                          <p:cTn fill="hold">
                            <p:stCondLst>
                              <p:cond delay="16398"/>
                            </p:stCondLst>
                            <p:childTnLst>
                              <p:par>
                                <p:cTn fill="hold" nodeType="after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822"/>
                                        <p:tgtEl>
                                          <p:spTgt spid="134"/>
                                        </p:tgtEl>
                                      </p:cBhvr>
                                    </p:animEffect>
                                  </p:childTnLst>
                                </p:cTn>
                              </p:par>
                            </p:childTnLst>
                          </p:cTn>
                        </p:par>
                        <p:par>
                          <p:cTn fill="hold">
                            <p:stCondLst>
                              <p:cond delay="18220"/>
                            </p:stCondLst>
                            <p:childTnLst>
                              <p:par>
                                <p:cTn fill="hold" nodeType="after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822"/>
                                        <p:tgtEl>
                                          <p:spTgt spid="135"/>
                                        </p:tgtEl>
                                      </p:cBhvr>
                                    </p:animEffect>
                                  </p:childTnLst>
                                </p:cTn>
                              </p:par>
                            </p:childTnLst>
                          </p:cTn>
                        </p:par>
                        <p:par>
                          <p:cTn fill="hold">
                            <p:stCondLst>
                              <p:cond delay="20042"/>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822"/>
                                        <p:tgtEl>
                                          <p:spTgt spid="126"/>
                                        </p:tgtEl>
                                      </p:cBhvr>
                                    </p:animEffect>
                                  </p:childTnLst>
                                </p:cTn>
                              </p:par>
                            </p:childTnLst>
                          </p:cTn>
                        </p:par>
                        <p:par>
                          <p:cTn fill="hold">
                            <p:stCondLst>
                              <p:cond delay="21864"/>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822"/>
                                        <p:tgtEl>
                                          <p:spTgt spid="142"/>
                                        </p:tgtEl>
                                      </p:cBhvr>
                                    </p:animEffect>
                                  </p:childTnLst>
                                </p:cTn>
                              </p:par>
                            </p:childTnLst>
                          </p:cTn>
                        </p:par>
                        <p:par>
                          <p:cTn fill="hold">
                            <p:stCondLst>
                              <p:cond delay="23686"/>
                            </p:stCondLst>
                            <p:childTnLst>
                              <p:par>
                                <p:cTn fill="hold" nodeType="after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822"/>
                                        <p:tgtEl>
                                          <p:spTgt spid="120"/>
                                        </p:tgtEl>
                                      </p:cBhvr>
                                    </p:animEffect>
                                  </p:childTnLst>
                                </p:cTn>
                              </p:par>
                            </p:childTnLst>
                          </p:cTn>
                        </p:par>
                        <p:par>
                          <p:cTn fill="hold">
                            <p:stCondLst>
                              <p:cond delay="25508"/>
                            </p:stCondLst>
                            <p:childTnLst>
                              <p:par>
                                <p:cTn fill="hold" nodeType="after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822"/>
                                        <p:tgtEl>
                                          <p:spTgt spid="125"/>
                                        </p:tgtEl>
                                      </p:cBhvr>
                                    </p:animEffect>
                                  </p:childTnLst>
                                </p:cTn>
                              </p:par>
                            </p:childTnLst>
                          </p:cTn>
                        </p:par>
                        <p:par>
                          <p:cTn fill="hold">
                            <p:stCondLst>
                              <p:cond delay="2733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822"/>
                                        <p:tgtEl>
                                          <p:spTgt spid="144"/>
                                        </p:tgtEl>
                                      </p:cBhvr>
                                    </p:animEffect>
                                  </p:childTnLst>
                                </p:cTn>
                              </p:par>
                            </p:childTnLst>
                          </p:cTn>
                        </p:par>
                        <p:par>
                          <p:cTn fill="hold">
                            <p:stCondLst>
                              <p:cond delay="29152"/>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822"/>
                                        <p:tgtEl>
                                          <p:spTgt spid="127"/>
                                        </p:tgtEl>
                                      </p:cBhvr>
                                    </p:animEffect>
                                  </p:childTnLst>
                                </p:cTn>
                              </p:par>
                            </p:childTnLst>
                          </p:cTn>
                        </p:par>
                        <p:par>
                          <p:cTn fill="hold">
                            <p:stCondLst>
                              <p:cond delay="30974"/>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822"/>
                                        <p:tgtEl>
                                          <p:spTgt spid="121"/>
                                        </p:tgtEl>
                                      </p:cBhvr>
                                    </p:animEffect>
                                  </p:childTnLst>
                                </p:cTn>
                              </p:par>
                            </p:childTnLst>
                          </p:cTn>
                        </p:par>
                        <p:par>
                          <p:cTn fill="hold">
                            <p:stCondLst>
                              <p:cond delay="32796"/>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822"/>
                                        <p:tgtEl>
                                          <p:spTgt spid="140"/>
                                        </p:tgtEl>
                                      </p:cBhvr>
                                    </p:animEffect>
                                  </p:childTnLst>
                                </p:cTn>
                              </p:par>
                            </p:childTnLst>
                          </p:cTn>
                        </p:par>
                        <p:par>
                          <p:cTn fill="hold">
                            <p:stCondLst>
                              <p:cond delay="34618"/>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822"/>
                                        <p:tgtEl>
                                          <p:spTgt spid="130"/>
                                        </p:tgtEl>
                                      </p:cBhvr>
                                    </p:animEffect>
                                  </p:childTnLst>
                                </p:cTn>
                              </p:par>
                            </p:childTnLst>
                          </p:cTn>
                        </p:par>
                        <p:par>
                          <p:cTn fill="hold">
                            <p:stCondLst>
                              <p:cond delay="36440"/>
                            </p:stCondLst>
                            <p:childTnLst>
                              <p:par>
                                <p:cTn fill="hold" nodeType="after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822"/>
                                        <p:tgtEl>
                                          <p:spTgt spid="136"/>
                                        </p:tgtEl>
                                      </p:cBhvr>
                                    </p:animEffect>
                                  </p:childTnLst>
                                </p:cTn>
                              </p:par>
                            </p:childTnLst>
                          </p:cTn>
                        </p:par>
                        <p:par>
                          <p:cTn fill="hold">
                            <p:stCondLst>
                              <p:cond delay="38262"/>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822"/>
                                        <p:tgtEl>
                                          <p:spTgt spid="143"/>
                                        </p:tgtEl>
                                      </p:cBhvr>
                                    </p:animEffect>
                                  </p:childTnLst>
                                </p:cTn>
                              </p:par>
                            </p:childTnLst>
                          </p:cTn>
                        </p:par>
                        <p:par>
                          <p:cTn fill="hold">
                            <p:stCondLst>
                              <p:cond delay="40084"/>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822"/>
                                        <p:tgtEl>
                                          <p:spTgt spid="119"/>
                                        </p:tgtEl>
                                      </p:cBhvr>
                                    </p:animEffect>
                                  </p:childTnLst>
                                </p:cTn>
                              </p:par>
                            </p:childTnLst>
                          </p:cTn>
                        </p:par>
                        <p:par>
                          <p:cTn fill="hold">
                            <p:stCondLst>
                              <p:cond delay="41906"/>
                            </p:stCondLst>
                            <p:childTnLst>
                              <p:par>
                                <p:cTn fill="hold" nodeType="after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822"/>
                                        <p:tgtEl>
                                          <p:spTgt spid="145"/>
                                        </p:tgtEl>
                                      </p:cBhvr>
                                    </p:animEffect>
                                  </p:childTnLst>
                                </p:cTn>
                              </p:par>
                            </p:childTnLst>
                          </p:cTn>
                        </p:par>
                        <p:par>
                          <p:cTn fill="hold">
                            <p:stCondLst>
                              <p:cond delay="43728"/>
                            </p:stCondLst>
                            <p:childTnLst>
                              <p:par>
                                <p:cTn fill="hold" nodeType="after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822"/>
                                        <p:tgtEl>
                                          <p:spTgt spid="123"/>
                                        </p:tgtEl>
                                      </p:cBhvr>
                                    </p:animEffect>
                                  </p:childTnLst>
                                </p:cTn>
                              </p:par>
                            </p:childTnLst>
                          </p:cTn>
                        </p:par>
                        <p:par>
                          <p:cTn fill="hold">
                            <p:stCondLst>
                              <p:cond delay="45550"/>
                            </p:stCondLst>
                            <p:childTnLst>
                              <p:par>
                                <p:cTn fill="hold" nodeType="after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822"/>
                                        <p:tgtEl>
                                          <p:spTgt spid="128"/>
                                        </p:tgtEl>
                                      </p:cBhvr>
                                    </p:animEffect>
                                  </p:childTnLst>
                                </p:cTn>
                              </p:par>
                            </p:childTnLst>
                          </p:cTn>
                        </p:par>
                        <p:par>
                          <p:cTn fill="hold">
                            <p:stCondLst>
                              <p:cond delay="47372"/>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822"/>
                                        <p:tgtEl>
                                          <p:spTgt spid="132"/>
                                        </p:tgtEl>
                                      </p:cBhvr>
                                    </p:animEffect>
                                  </p:childTnLst>
                                </p:cTn>
                              </p:par>
                            </p:childTnLst>
                          </p:cTn>
                        </p:par>
                        <p:par>
                          <p:cTn fill="hold">
                            <p:stCondLst>
                              <p:cond delay="49194"/>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822"/>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822"/>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pic>
        <p:nvPicPr>
          <p:cNvPr descr="Barry_St_Student_Housing_Melbourne_2011.jpg" id="256" name="Shape 256"/>
          <p:cNvPicPr preferRelativeResize="0"/>
          <p:nvPr/>
        </p:nvPicPr>
        <p:blipFill rotWithShape="1">
          <a:blip r:embed="rId3">
            <a:alphaModFix/>
          </a:blip>
          <a:srcRect b="22938" l="0" r="0" t="9493"/>
          <a:stretch/>
        </p:blipFill>
        <p:spPr>
          <a:xfrm>
            <a:off x="0" y="555526"/>
            <a:ext cx="9168322" cy="4206041"/>
          </a:xfrm>
          <a:prstGeom prst="rect">
            <a:avLst/>
          </a:prstGeom>
          <a:noFill/>
          <a:ln>
            <a:noFill/>
          </a:ln>
        </p:spPr>
      </p:pic>
      <p:sp>
        <p:nvSpPr>
          <p:cNvPr id="257" name="Shape 257"/>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MELBOURNE</a:t>
            </a:r>
          </a:p>
        </p:txBody>
      </p:sp>
      <p:sp>
        <p:nvSpPr>
          <p:cNvPr id="258" name="Shape 258"/>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259" name="Shape 259"/>
          <p:cNvSpPr/>
          <p:nvPr/>
        </p:nvSpPr>
        <p:spPr>
          <a:xfrm>
            <a:off x="1828800" y="1123950"/>
            <a:ext cx="5486400" cy="2819400"/>
          </a:xfrm>
          <a:prstGeom prst="rect">
            <a:avLst/>
          </a:prstGeom>
          <a:solidFill>
            <a:schemeClr val="lt1">
              <a:alpha val="49803"/>
            </a:schemeClr>
          </a:solidFill>
          <a:ln>
            <a:noFill/>
          </a:ln>
          <a:effectLst>
            <a:outerShdw blurRad="50800"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260" name="Shape 260"/>
          <p:cNvSpPr txBox="1"/>
          <p:nvPr/>
        </p:nvSpPr>
        <p:spPr>
          <a:xfrm>
            <a:off x="0" y="1352550"/>
            <a:ext cx="9144000" cy="2587500"/>
          </a:xfrm>
          <a:prstGeom prst="rect">
            <a:avLst/>
          </a:prstGeom>
          <a:noFill/>
          <a:ln>
            <a:noFill/>
          </a:ln>
        </p:spPr>
        <p:txBody>
          <a:bodyPr anchorCtr="0" anchor="t" bIns="45700" lIns="91425" rIns="91425" wrap="square" tIns="45700">
            <a:noAutofit/>
          </a:bodyPr>
          <a:lstStyle/>
          <a:p>
            <a:pPr indent="-342900" lvl="0" marL="342900" marR="0" rtl="0" algn="ctr">
              <a:spcBef>
                <a:spcPts val="0"/>
              </a:spcBef>
              <a:buSzPct val="25000"/>
              <a:buNone/>
            </a:pPr>
            <a:r>
              <a:rPr lang="fr-CA" sz="2600">
                <a:solidFill>
                  <a:schemeClr val="dk1"/>
                </a:solidFill>
                <a:latin typeface="Arial"/>
                <a:ea typeface="Arial"/>
                <a:cs typeface="Arial"/>
                <a:sym typeface="Arial"/>
              </a:rPr>
              <a:t>DEDICATED STUDENT HOUSING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MELBOURNE</a:t>
            </a:r>
          </a:p>
        </p:txBody>
      </p:sp>
      <p:sp>
        <p:nvSpPr>
          <p:cNvPr id="267" name="Shape 267"/>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268" name="Shape 268"/>
          <p:cNvSpPr txBox="1"/>
          <p:nvPr/>
        </p:nvSpPr>
        <p:spPr>
          <a:xfrm>
            <a:off x="0" y="1123950"/>
            <a:ext cx="9144000" cy="2819400"/>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AN EXCLUSIVE MARKET</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VULNERABLE STUDENTS LOOKING </a:t>
            </a: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FOR HOUSING</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STUDENT SEGREGATION</a:t>
            </a:r>
          </a:p>
          <a:p>
            <a:pPr indent="-508000" lvl="0" marL="342900" marR="0" rtl="0" algn="ctr">
              <a:lnSpc>
                <a:spcPct val="100000"/>
              </a:lnSpc>
              <a:spcBef>
                <a:spcPts val="520"/>
              </a:spcBef>
              <a:spcAft>
                <a:spcPts val="0"/>
              </a:spcAft>
              <a:buClr>
                <a:schemeClr val="dk1"/>
              </a:buClr>
              <a:buSzPct val="100000"/>
              <a:buFont typeface="Arial"/>
              <a:buNone/>
            </a:pPr>
            <a:r>
              <a:t/>
            </a:r>
            <a:endParaRPr b="0" i="0" sz="2600" u="none" cap="none" strike="noStrike">
              <a:solidFill>
                <a:schemeClr val="dk1"/>
              </a:solidFill>
              <a:latin typeface="Arial"/>
              <a:ea typeface="Arial"/>
              <a:cs typeface="Arial"/>
              <a:sym typeface="Arial"/>
            </a:endParaRPr>
          </a:p>
        </p:txBody>
      </p:sp>
      <p:cxnSp>
        <p:nvCxnSpPr>
          <p:cNvPr id="269" name="Shape 269"/>
          <p:cNvCxnSpPr/>
          <p:nvPr/>
        </p:nvCxnSpPr>
        <p:spPr>
          <a:xfrm>
            <a:off x="1785918" y="1142990"/>
            <a:ext cx="5572164" cy="0"/>
          </a:xfrm>
          <a:prstGeom prst="straightConnector1">
            <a:avLst/>
          </a:prstGeom>
          <a:noFill/>
          <a:ln cap="flat" cmpd="sng" w="9525">
            <a:solidFill>
              <a:schemeClr val="dk1"/>
            </a:solidFill>
            <a:prstDash val="solid"/>
            <a:round/>
            <a:headEnd len="med" w="med" type="none"/>
            <a:tailEnd len="med" w="med" type="none"/>
          </a:ln>
        </p:spPr>
      </p:cxnSp>
      <p:cxnSp>
        <p:nvCxnSpPr>
          <p:cNvPr id="270" name="Shape 270"/>
          <p:cNvCxnSpPr/>
          <p:nvPr/>
        </p:nvCxnSpPr>
        <p:spPr>
          <a:xfrm>
            <a:off x="1785918" y="3929072"/>
            <a:ext cx="5572164"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MELBOURNE</a:t>
            </a:r>
          </a:p>
        </p:txBody>
      </p:sp>
      <p:sp>
        <p:nvSpPr>
          <p:cNvPr id="277" name="Shape 277"/>
          <p:cNvSpPr txBox="1"/>
          <p:nvPr>
            <p:ph idx="1" type="body"/>
          </p:nvPr>
        </p:nvSpPr>
        <p:spPr>
          <a:xfrm>
            <a:off x="1771650" y="1646932"/>
            <a:ext cx="5905500" cy="1849636"/>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BETTER INTEGRATION</a:t>
            </a:r>
          </a:p>
          <a:p>
            <a:pPr indent="-342900" lvl="0" marL="342900" marR="0" rtl="0" algn="l">
              <a:spcBef>
                <a:spcPts val="64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STUDENT HOUSING POLICY</a:t>
            </a:r>
          </a:p>
          <a:p>
            <a:pPr indent="-342900" lvl="0" marL="342900" marR="0" rtl="0" algn="l">
              <a:spcBef>
                <a:spcPts val="640"/>
              </a:spcBef>
              <a:buClr>
                <a:schemeClr val="dk1"/>
              </a:buClr>
              <a:buSzPct val="100000"/>
              <a:buFont typeface="Arial"/>
              <a:buChar char="•"/>
            </a:pPr>
            <a:r>
              <a:rPr b="0" i="0" lang="fr-CA" sz="3200" u="none" cap="none" strike="noStrike">
                <a:solidFill>
                  <a:schemeClr val="dk1"/>
                </a:solidFill>
                <a:latin typeface="Arial"/>
                <a:ea typeface="Arial"/>
                <a:cs typeface="Arial"/>
                <a:sym typeface="Arial"/>
              </a:rPr>
              <a:t>STUDENT CO-OP PROJECT</a:t>
            </a:r>
          </a:p>
        </p:txBody>
      </p:sp>
      <p:sp>
        <p:nvSpPr>
          <p:cNvPr id="278" name="Shape 278"/>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MELBOURNE : BAREPORT CO-OP </a:t>
            </a:r>
          </a:p>
        </p:txBody>
      </p:sp>
      <p:sp>
        <p:nvSpPr>
          <p:cNvPr id="285" name="Shape 285"/>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Capture d’écran 2014-10-30 à 13.50.10.png" id="286" name="Shape 286"/>
          <p:cNvPicPr preferRelativeResize="0"/>
          <p:nvPr/>
        </p:nvPicPr>
        <p:blipFill rotWithShape="1">
          <a:blip r:embed="rId3">
            <a:alphaModFix/>
          </a:blip>
          <a:srcRect b="0" l="0" r="0" t="7765"/>
          <a:stretch/>
        </p:blipFill>
        <p:spPr>
          <a:xfrm>
            <a:off x="0" y="515927"/>
            <a:ext cx="9103766" cy="42133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MELBOURNE : BAREPORT CO-OP </a:t>
            </a:r>
          </a:p>
        </p:txBody>
      </p:sp>
      <p:sp>
        <p:nvSpPr>
          <p:cNvPr id="293" name="Shape 293"/>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Capture d’écran 2014-10-30 à 13.50.10.png" id="294" name="Shape 294"/>
          <p:cNvPicPr preferRelativeResize="0"/>
          <p:nvPr/>
        </p:nvPicPr>
        <p:blipFill rotWithShape="1">
          <a:blip r:embed="rId3">
            <a:alphaModFix/>
          </a:blip>
          <a:srcRect b="0" l="0" r="0" t="7765"/>
          <a:stretch/>
        </p:blipFill>
        <p:spPr>
          <a:xfrm>
            <a:off x="0" y="515927"/>
            <a:ext cx="9103766" cy="4213322"/>
          </a:xfrm>
          <a:prstGeom prst="rect">
            <a:avLst/>
          </a:prstGeom>
          <a:noFill/>
          <a:ln>
            <a:noFill/>
          </a:ln>
        </p:spPr>
      </p:pic>
      <p:sp>
        <p:nvSpPr>
          <p:cNvPr id="295" name="Shape 295"/>
          <p:cNvSpPr/>
          <p:nvPr/>
        </p:nvSpPr>
        <p:spPr>
          <a:xfrm>
            <a:off x="1763688" y="1131590"/>
            <a:ext cx="5616624" cy="2808312"/>
          </a:xfrm>
          <a:prstGeom prst="rect">
            <a:avLst/>
          </a:prstGeom>
          <a:solidFill>
            <a:srgbClr val="FFFFFF">
              <a:alpha val="87843"/>
            </a:srgbClr>
          </a:solid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296" name="Shape 296"/>
          <p:cNvSpPr txBox="1"/>
          <p:nvPr/>
        </p:nvSpPr>
        <p:spPr>
          <a:xfrm>
            <a:off x="0" y="1123950"/>
            <a:ext cx="9143999" cy="2819400"/>
          </a:xfrm>
          <a:prstGeom prst="rect">
            <a:avLst/>
          </a:prstGeom>
          <a:noFill/>
          <a:ln>
            <a:noFill/>
          </a:ln>
        </p:spPr>
        <p:txBody>
          <a:bodyPr anchorCtr="0" anchor="t" bIns="45700" lIns="91425" rIns="91425" wrap="square" tIns="45700">
            <a:noAutofit/>
          </a:bodyPr>
          <a:lstStyle/>
          <a:p>
            <a:pPr indent="-406400" lvl="0" marL="342900" marR="0" rtl="0" algn="ctr">
              <a:lnSpc>
                <a:spcPct val="100000"/>
              </a:lnSpc>
              <a:spcBef>
                <a:spcPts val="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AFFORDABLE HOUSING</a:t>
            </a:r>
            <a:r>
              <a:rPr lang="fr-CA" sz="2600">
                <a:solidFill>
                  <a:schemeClr val="dk1"/>
                </a:solidFill>
              </a:rPr>
              <a:t>:</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FACILITATES CROSS-CULTURAL</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INTEGRATION</a:t>
            </a:r>
          </a:p>
          <a:p>
            <a:pPr indent="-342900" lvl="0" marL="342900" marR="0" rtl="0" algn="ctr">
              <a:spcBef>
                <a:spcPts val="520"/>
              </a:spcBef>
              <a:buSzPct val="25000"/>
              <a:buNone/>
            </a:pPr>
            <a:r>
              <a:rPr lang="fr-CA" sz="2600">
                <a:solidFill>
                  <a:schemeClr val="dk1"/>
                </a:solidFill>
                <a:latin typeface="Arial"/>
                <a:ea typeface="Arial"/>
                <a:cs typeface="Arial"/>
                <a:sym typeface="Arial"/>
              </a:rPr>
              <a:t>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303" name="Shape 303"/>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EDINBURGH</a:t>
            </a:r>
          </a:p>
        </p:txBody>
      </p:sp>
      <p:sp>
        <p:nvSpPr>
          <p:cNvPr id="304" name="Shape 304"/>
          <p:cNvSpPr/>
          <p:nvPr/>
        </p:nvSpPr>
        <p:spPr>
          <a:xfrm>
            <a:off x="0" y="555526"/>
            <a:ext cx="9144000" cy="4176464"/>
          </a:xfrm>
          <a:prstGeom prst="rect">
            <a:avLst/>
          </a:prstGeom>
          <a:no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descr="Capture d’écran 2014-10-24 à 15.26.36.png" id="305" name="Shape 305"/>
          <p:cNvPicPr preferRelativeResize="0"/>
          <p:nvPr/>
        </p:nvPicPr>
        <p:blipFill rotWithShape="1">
          <a:blip r:embed="rId3">
            <a:alphaModFix/>
          </a:blip>
          <a:srcRect b="0" l="0" r="0" t="0"/>
          <a:stretch/>
        </p:blipFill>
        <p:spPr>
          <a:xfrm>
            <a:off x="341" y="483518"/>
            <a:ext cx="9138513" cy="4269490"/>
          </a:xfrm>
          <a:prstGeom prst="rect">
            <a:avLst/>
          </a:prstGeom>
          <a:noFill/>
          <a:ln>
            <a:noFill/>
          </a:ln>
        </p:spPr>
      </p:pic>
      <p:pic>
        <p:nvPicPr>
          <p:cNvPr descr="onglet google MAP.png" id="306" name="Shape 306"/>
          <p:cNvPicPr preferRelativeResize="0"/>
          <p:nvPr/>
        </p:nvPicPr>
        <p:blipFill rotWithShape="1">
          <a:blip r:embed="rId4">
            <a:alphaModFix amt="50000"/>
          </a:blip>
          <a:srcRect b="0" l="0" r="0" t="0"/>
          <a:stretch/>
        </p:blipFill>
        <p:spPr>
          <a:xfrm>
            <a:off x="1672882" y="1430991"/>
            <a:ext cx="306799" cy="348671"/>
          </a:xfrm>
          <a:prstGeom prst="rect">
            <a:avLst/>
          </a:prstGeom>
          <a:noFill/>
          <a:ln>
            <a:noFill/>
          </a:ln>
        </p:spPr>
      </p:pic>
      <p:pic>
        <p:nvPicPr>
          <p:cNvPr descr="onglet google MAP.png" id="307" name="Shape 307"/>
          <p:cNvPicPr preferRelativeResize="0"/>
          <p:nvPr/>
        </p:nvPicPr>
        <p:blipFill rotWithShape="1">
          <a:blip r:embed="rId4">
            <a:alphaModFix/>
          </a:blip>
          <a:srcRect b="0" l="0" r="0" t="0"/>
          <a:stretch/>
        </p:blipFill>
        <p:spPr>
          <a:xfrm>
            <a:off x="3851920" y="987574"/>
            <a:ext cx="306799" cy="348671"/>
          </a:xfrm>
          <a:prstGeom prst="rect">
            <a:avLst/>
          </a:prstGeom>
          <a:noFill/>
          <a:ln>
            <a:noFill/>
          </a:ln>
        </p:spPr>
      </p:pic>
      <p:pic>
        <p:nvPicPr>
          <p:cNvPr descr="onglet google MAP.png" id="308" name="Shape 308"/>
          <p:cNvPicPr preferRelativeResize="0"/>
          <p:nvPr/>
        </p:nvPicPr>
        <p:blipFill rotWithShape="1">
          <a:blip r:embed="rId4">
            <a:alphaModFix amt="50000"/>
          </a:blip>
          <a:srcRect b="0" l="0" r="0" t="0"/>
          <a:stretch/>
        </p:blipFill>
        <p:spPr>
          <a:xfrm>
            <a:off x="4193162" y="1419622"/>
            <a:ext cx="306799" cy="348671"/>
          </a:xfrm>
          <a:prstGeom prst="rect">
            <a:avLst/>
          </a:prstGeom>
          <a:noFill/>
          <a:ln>
            <a:noFill/>
          </a:ln>
        </p:spPr>
      </p:pic>
      <p:pic>
        <p:nvPicPr>
          <p:cNvPr descr="onglet google MAP.png" id="309" name="Shape 309"/>
          <p:cNvPicPr preferRelativeResize="0"/>
          <p:nvPr/>
        </p:nvPicPr>
        <p:blipFill rotWithShape="1">
          <a:blip r:embed="rId4">
            <a:alphaModFix amt="50000"/>
          </a:blip>
          <a:srcRect b="0" l="0" r="0" t="0"/>
          <a:stretch/>
        </p:blipFill>
        <p:spPr>
          <a:xfrm>
            <a:off x="4139952" y="1491630"/>
            <a:ext cx="306799" cy="348671"/>
          </a:xfrm>
          <a:prstGeom prst="rect">
            <a:avLst/>
          </a:prstGeom>
          <a:noFill/>
          <a:ln>
            <a:noFill/>
          </a:ln>
        </p:spPr>
      </p:pic>
      <p:pic>
        <p:nvPicPr>
          <p:cNvPr descr="onglet google MAP.png" id="310" name="Shape 310"/>
          <p:cNvPicPr preferRelativeResize="0"/>
          <p:nvPr/>
        </p:nvPicPr>
        <p:blipFill rotWithShape="1">
          <a:blip r:embed="rId4">
            <a:alphaModFix amt="50000"/>
          </a:blip>
          <a:srcRect b="0" l="0" r="0" t="0"/>
          <a:stretch/>
        </p:blipFill>
        <p:spPr>
          <a:xfrm>
            <a:off x="7884368" y="1791031"/>
            <a:ext cx="306799" cy="348671"/>
          </a:xfrm>
          <a:prstGeom prst="rect">
            <a:avLst/>
          </a:prstGeom>
          <a:noFill/>
          <a:ln>
            <a:noFill/>
          </a:ln>
        </p:spPr>
      </p:pic>
      <p:pic>
        <p:nvPicPr>
          <p:cNvPr descr="onglet google MAP.png" id="311" name="Shape 311"/>
          <p:cNvPicPr preferRelativeResize="0"/>
          <p:nvPr/>
        </p:nvPicPr>
        <p:blipFill rotWithShape="1">
          <a:blip r:embed="rId4">
            <a:alphaModFix amt="50000"/>
          </a:blip>
          <a:srcRect b="0" l="0" r="0" t="0"/>
          <a:stretch/>
        </p:blipFill>
        <p:spPr>
          <a:xfrm>
            <a:off x="8460432" y="4299942"/>
            <a:ext cx="306799" cy="348671"/>
          </a:xfrm>
          <a:prstGeom prst="rect">
            <a:avLst/>
          </a:prstGeom>
          <a:noFill/>
          <a:ln>
            <a:noFill/>
          </a:ln>
        </p:spPr>
      </p:pic>
      <p:sp>
        <p:nvSpPr>
          <p:cNvPr id="312" name="Shape 312"/>
          <p:cNvSpPr/>
          <p:nvPr/>
        </p:nvSpPr>
        <p:spPr>
          <a:xfrm>
            <a:off x="0" y="1809750"/>
            <a:ext cx="9144000" cy="104644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fr-CA" sz="2600" cap="none">
                <a:solidFill>
                  <a:schemeClr val="dk1"/>
                </a:solidFill>
                <a:latin typeface="Arial"/>
                <a:ea typeface="Arial"/>
                <a:cs typeface="Arial"/>
                <a:sym typeface="Arial"/>
              </a:rPr>
              <a:t>CONFLICT WITHIN THE PRIVATE MARKET:</a:t>
            </a:r>
          </a:p>
          <a:p>
            <a:pPr indent="0" lvl="0" marL="0" marR="0" rtl="0" algn="ctr">
              <a:spcBef>
                <a:spcPts val="0"/>
              </a:spcBef>
              <a:buSzPct val="25000"/>
              <a:buNone/>
            </a:pPr>
            <a:r>
              <a:rPr lang="fr-CA" sz="1000" cap="none">
                <a:solidFill>
                  <a:schemeClr val="dk1"/>
                </a:solidFill>
                <a:latin typeface="Arial"/>
                <a:ea typeface="Arial"/>
                <a:cs typeface="Arial"/>
                <a:sym typeface="Arial"/>
              </a:rPr>
              <a:t> </a:t>
            </a:r>
          </a:p>
          <a:p>
            <a:pPr indent="0" lvl="0" marL="0" marR="0" rtl="0" algn="ctr">
              <a:spcBef>
                <a:spcPts val="0"/>
              </a:spcBef>
              <a:buSzPct val="25000"/>
              <a:buNone/>
            </a:pPr>
            <a:r>
              <a:rPr lang="fr-CA" sz="2600" cap="none">
                <a:solidFill>
                  <a:schemeClr val="dk1"/>
                </a:solidFill>
                <a:latin typeface="Arial"/>
                <a:ea typeface="Arial"/>
                <a:cs typeface="Arial"/>
                <a:sym typeface="Arial"/>
              </a:rPr>
              <a:t>STUDENTS MAKE NOISE IN </a:t>
            </a:r>
            <a:r>
              <a:rPr lang="fr-CA" sz="2600">
                <a:solidFill>
                  <a:schemeClr val="dk1"/>
                </a:solidFill>
              </a:rPr>
              <a:t>EDINBURGH</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822"/>
                                        <p:tgtEl>
                                          <p:spTgt spid="307"/>
                                        </p:tgtEl>
                                      </p:cBhvr>
                                    </p:animEffect>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Shape 318"/>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EDINBURGH</a:t>
            </a:r>
          </a:p>
        </p:txBody>
      </p:sp>
      <p:sp>
        <p:nvSpPr>
          <p:cNvPr id="319" name="Shape 319"/>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01.jpg" id="320" name="Shape 320"/>
          <p:cNvPicPr preferRelativeResize="0"/>
          <p:nvPr/>
        </p:nvPicPr>
        <p:blipFill rotWithShape="1">
          <a:blip r:embed="rId3">
            <a:alphaModFix/>
          </a:blip>
          <a:srcRect b="26749" l="0" r="0" t="5055"/>
          <a:stretch/>
        </p:blipFill>
        <p:spPr>
          <a:xfrm>
            <a:off x="-8128" y="555526"/>
            <a:ext cx="9085727" cy="42446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Shape 32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EDINBURGH</a:t>
            </a:r>
          </a:p>
        </p:txBody>
      </p:sp>
      <p:sp>
        <p:nvSpPr>
          <p:cNvPr id="327" name="Shape 327"/>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01.jpg" id="328" name="Shape 328"/>
          <p:cNvPicPr preferRelativeResize="0"/>
          <p:nvPr/>
        </p:nvPicPr>
        <p:blipFill rotWithShape="1">
          <a:blip r:embed="rId3">
            <a:alphaModFix/>
          </a:blip>
          <a:srcRect b="26749" l="0" r="0" t="5055"/>
          <a:stretch/>
        </p:blipFill>
        <p:spPr>
          <a:xfrm>
            <a:off x="-8128" y="555526"/>
            <a:ext cx="9085727" cy="4244648"/>
          </a:xfrm>
          <a:prstGeom prst="rect">
            <a:avLst/>
          </a:prstGeom>
          <a:noFill/>
          <a:ln>
            <a:noFill/>
          </a:ln>
        </p:spPr>
      </p:pic>
      <p:sp>
        <p:nvSpPr>
          <p:cNvPr id="329" name="Shape 329"/>
          <p:cNvSpPr/>
          <p:nvPr/>
        </p:nvSpPr>
        <p:spPr>
          <a:xfrm>
            <a:off x="1763688" y="1131590"/>
            <a:ext cx="5616624" cy="2808312"/>
          </a:xfrm>
          <a:prstGeom prst="rect">
            <a:avLst/>
          </a:prstGeom>
          <a:solidFill>
            <a:srgbClr val="FFFFFF">
              <a:alpha val="49803"/>
            </a:srgbClr>
          </a:solid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330" name="Shape 330"/>
          <p:cNvSpPr txBox="1"/>
          <p:nvPr/>
        </p:nvSpPr>
        <p:spPr>
          <a:xfrm>
            <a:off x="321439" y="1157268"/>
            <a:ext cx="8229600" cy="2786082"/>
          </a:xfrm>
          <a:prstGeom prst="rect">
            <a:avLst/>
          </a:prstGeom>
          <a:noFill/>
          <a:ln>
            <a:noFill/>
          </a:ln>
        </p:spPr>
        <p:txBody>
          <a:bodyPr anchorCtr="0" anchor="t" bIns="45700" lIns="91425" rIns="91425" wrap="square" tIns="45700">
            <a:noAutofit/>
          </a:bodyPr>
          <a:lstStyle/>
          <a:p>
            <a:pPr indent="-406400" lvl="0" marL="342900" marR="0" rtl="0" algn="ctr">
              <a:lnSpc>
                <a:spcPct val="100000"/>
              </a:lnSpc>
              <a:spcBef>
                <a:spcPts val="0"/>
              </a:spcBef>
              <a:spcAft>
                <a:spcPts val="0"/>
              </a:spcAft>
              <a:buClr>
                <a:schemeClr val="dk1"/>
              </a:buClr>
              <a:buSzPct val="100000"/>
              <a:buFont typeface="Arial"/>
              <a:buNone/>
            </a:pPr>
            <a:r>
              <a:t/>
            </a:r>
            <a:endParaRPr b="0" i="0" sz="1000" u="none" cap="none" strike="noStrike">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 A GROWTH IN STUDENT </a:t>
            </a: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POPULATION</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b="0" i="0" sz="1000" u="none" cap="none" strike="noStrike">
              <a:solidFill>
                <a:schemeClr val="dk1"/>
              </a:solidFill>
              <a:latin typeface="Arial"/>
              <a:ea typeface="Arial"/>
              <a:cs typeface="Arial"/>
              <a:sym typeface="Arial"/>
            </a:endParaRPr>
          </a:p>
          <a:p>
            <a:pPr indent="-342900" lvl="0" marL="342900" marR="0" rtl="0" algn="ctr">
              <a:spcBef>
                <a:spcPts val="520"/>
              </a:spcBef>
              <a:buSzPct val="25000"/>
              <a:buNone/>
            </a:pPr>
            <a:r>
              <a:rPr lang="fr-CA" sz="2600">
                <a:solidFill>
                  <a:schemeClr val="dk1"/>
                </a:solidFill>
                <a:latin typeface="Arial"/>
                <a:ea typeface="Arial"/>
                <a:cs typeface="Arial"/>
                <a:sym typeface="Arial"/>
              </a:rPr>
              <a:t>1 /</a:t>
            </a:r>
            <a:r>
              <a:rPr lang="fr-CA" sz="2600">
                <a:solidFill>
                  <a:schemeClr val="dk1"/>
                </a:solidFill>
              </a:rPr>
              <a:t>6</a:t>
            </a:r>
            <a:r>
              <a:rPr lang="fr-CA" sz="2600">
                <a:solidFill>
                  <a:schemeClr val="dk1"/>
                </a:solidFill>
                <a:latin typeface="Arial"/>
                <a:ea typeface="Arial"/>
                <a:cs typeface="Arial"/>
                <a:sym typeface="Arial"/>
              </a:rPr>
              <a:t> PEOPLE ARE STUDENTS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pic>
        <p:nvPicPr>
          <p:cNvPr descr="01.jpg" id="336" name="Shape 336"/>
          <p:cNvPicPr preferRelativeResize="0"/>
          <p:nvPr/>
        </p:nvPicPr>
        <p:blipFill rotWithShape="1">
          <a:blip r:embed="rId3">
            <a:alphaModFix/>
          </a:blip>
          <a:srcRect b="26749" l="0" r="0" t="5055"/>
          <a:stretch/>
        </p:blipFill>
        <p:spPr>
          <a:xfrm>
            <a:off x="-8128" y="555526"/>
            <a:ext cx="9085727" cy="4244648"/>
          </a:xfrm>
          <a:prstGeom prst="rect">
            <a:avLst/>
          </a:prstGeom>
          <a:noFill/>
          <a:ln>
            <a:noFill/>
          </a:ln>
        </p:spPr>
      </p:pic>
      <p:sp>
        <p:nvSpPr>
          <p:cNvPr id="337" name="Shape 337"/>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EDINBURGH</a:t>
            </a:r>
          </a:p>
        </p:txBody>
      </p:sp>
      <p:sp>
        <p:nvSpPr>
          <p:cNvPr id="338" name="Shape 338"/>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339" name="Shape 339"/>
          <p:cNvSpPr/>
          <p:nvPr/>
        </p:nvSpPr>
        <p:spPr>
          <a:xfrm>
            <a:off x="1828800" y="1123950"/>
            <a:ext cx="5486400" cy="2819400"/>
          </a:xfrm>
          <a:prstGeom prst="rect">
            <a:avLst/>
          </a:prstGeom>
          <a:solidFill>
            <a:schemeClr val="lt1">
              <a:alpha val="49803"/>
            </a:schemeClr>
          </a:solidFill>
          <a:ln>
            <a:noFill/>
          </a:ln>
          <a:effectLst>
            <a:outerShdw blurRad="50800"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340" name="Shape 340"/>
          <p:cNvSpPr txBox="1"/>
          <p:nvPr/>
        </p:nvSpPr>
        <p:spPr>
          <a:xfrm>
            <a:off x="-12" y="2097625"/>
            <a:ext cx="9144000" cy="2587500"/>
          </a:xfrm>
          <a:prstGeom prst="rect">
            <a:avLst/>
          </a:prstGeom>
          <a:noFill/>
          <a:ln>
            <a:noFill/>
          </a:ln>
        </p:spPr>
        <p:txBody>
          <a:bodyPr anchorCtr="0" anchor="t" bIns="45700" lIns="91425" rIns="91425" wrap="square" tIns="45700">
            <a:noAutofit/>
          </a:bodyPr>
          <a:lstStyle/>
          <a:p>
            <a:pPr indent="-342900" lvl="0" marL="342900" marR="0" rtl="0" algn="ctr">
              <a:spcBef>
                <a:spcPts val="0"/>
              </a:spcBef>
              <a:buSzPct val="25000"/>
              <a:buNone/>
            </a:pPr>
            <a:r>
              <a:rPr lang="fr-CA" sz="2600">
                <a:solidFill>
                  <a:schemeClr val="dk1"/>
                </a:solidFill>
                <a:latin typeface="Arial"/>
                <a:ea typeface="Arial"/>
                <a:cs typeface="Arial"/>
                <a:sym typeface="Arial"/>
              </a:rPr>
              <a:t>DEDICATED STUDENT HOUSING</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EDINBURGH</a:t>
            </a:r>
          </a:p>
        </p:txBody>
      </p:sp>
      <p:sp>
        <p:nvSpPr>
          <p:cNvPr id="347" name="Shape 347"/>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student-housing_2402882b.jpg" id="348" name="Shape 348"/>
          <p:cNvPicPr preferRelativeResize="0"/>
          <p:nvPr/>
        </p:nvPicPr>
        <p:blipFill rotWithShape="1">
          <a:blip r:embed="rId3">
            <a:alphaModFix/>
          </a:blip>
          <a:srcRect b="4574" l="-398" r="398" t="22349"/>
          <a:stretch/>
        </p:blipFill>
        <p:spPr>
          <a:xfrm>
            <a:off x="-36512" y="555526"/>
            <a:ext cx="9154500" cy="4247410"/>
          </a:xfrm>
          <a:prstGeom prst="rect">
            <a:avLst/>
          </a:prstGeom>
          <a:noFill/>
          <a:ln>
            <a:noFill/>
          </a:ln>
        </p:spPr>
      </p:pic>
      <p:sp>
        <p:nvSpPr>
          <p:cNvPr id="349" name="Shape 349"/>
          <p:cNvSpPr/>
          <p:nvPr/>
        </p:nvSpPr>
        <p:spPr>
          <a:xfrm>
            <a:off x="1763688" y="1131590"/>
            <a:ext cx="5616624" cy="2808312"/>
          </a:xfrm>
          <a:prstGeom prst="rect">
            <a:avLst/>
          </a:prstGeom>
          <a:solidFill>
            <a:srgbClr val="FFFFFF">
              <a:alpha val="64705"/>
            </a:srgbClr>
          </a:solid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350" name="Shape 350"/>
          <p:cNvSpPr txBox="1"/>
          <p:nvPr/>
        </p:nvSpPr>
        <p:spPr>
          <a:xfrm>
            <a:off x="321439" y="1157268"/>
            <a:ext cx="8229600" cy="2786082"/>
          </a:xfrm>
          <a:prstGeom prst="rect">
            <a:avLst/>
          </a:prstGeom>
          <a:noFill/>
          <a:ln>
            <a:noFill/>
          </a:ln>
        </p:spPr>
        <p:txBody>
          <a:bodyPr anchorCtr="0" anchor="t" bIns="45700" lIns="91425" rIns="91425" wrap="square" tIns="45700">
            <a:noAutofit/>
          </a:bodyPr>
          <a:lstStyle/>
          <a:p>
            <a:pPr indent="-406400" lvl="0" marL="342900" marR="0" rtl="0" algn="ctr">
              <a:lnSpc>
                <a:spcPct val="100000"/>
              </a:lnSpc>
              <a:spcBef>
                <a:spcPts val="0"/>
              </a:spcBef>
              <a:spcAft>
                <a:spcPts val="0"/>
              </a:spcAft>
              <a:buClr>
                <a:schemeClr val="dk1"/>
              </a:buClr>
              <a:buSzPct val="100000"/>
              <a:buFont typeface="Arial"/>
              <a:buNone/>
            </a:pPr>
            <a:r>
              <a:t/>
            </a:r>
            <a:endParaRPr b="0" i="0" sz="1000" u="none" cap="none" strike="noStrike">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A CONCENTRATION IN THE </a:t>
            </a: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CENTRAL AREAS </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HIGHER RENTS</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COMPETITION FOR HOUSING  </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t/>
            </a:r>
            <a:endParaRPr sz="26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p:nvPr/>
        </p:nvSpPr>
        <p:spPr>
          <a:xfrm>
            <a:off x="-26" y="5222008"/>
            <a:ext cx="1967217" cy="421576"/>
          </a:xfrm>
          <a:custGeom>
            <a:pathLst>
              <a:path extrusionOk="0" h="120000" w="120000">
                <a:moveTo>
                  <a:pt x="119845" y="0"/>
                </a:moveTo>
                <a:lnTo>
                  <a:pt x="112614" y="60493"/>
                </a:lnTo>
                <a:lnTo>
                  <a:pt x="120000" y="119540"/>
                </a:lnTo>
                <a:lnTo>
                  <a:pt x="1" y="120000"/>
                </a:lnTo>
                <a:lnTo>
                  <a:pt x="0" y="719"/>
                </a:lnTo>
                <a:lnTo>
                  <a:pt x="119845" y="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descr="C:\Users\Laurent\Dropbox\UTILE\Visuels\Multimédia\Éléments powerpoint\Logo UTILE site blanc trsp.png" id="154" name="Shape 154"/>
          <p:cNvPicPr preferRelativeResize="0"/>
          <p:nvPr/>
        </p:nvPicPr>
        <p:blipFill rotWithShape="1">
          <a:blip r:embed="rId3">
            <a:alphaModFix/>
          </a:blip>
          <a:srcRect b="23567" l="0" r="0" t="0"/>
          <a:stretch/>
        </p:blipFill>
        <p:spPr>
          <a:xfrm>
            <a:off x="456613" y="5310359"/>
            <a:ext cx="902088" cy="215462"/>
          </a:xfrm>
          <a:prstGeom prst="rect">
            <a:avLst/>
          </a:prstGeom>
          <a:noFill/>
          <a:ln>
            <a:noFill/>
          </a:ln>
        </p:spPr>
      </p:pic>
      <p:sp>
        <p:nvSpPr>
          <p:cNvPr id="155" name="Shape 155"/>
          <p:cNvSpPr/>
          <p:nvPr/>
        </p:nvSpPr>
        <p:spPr>
          <a:xfrm>
            <a:off x="1843759" y="5214974"/>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FFF200"/>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56" name="Shape 156"/>
          <p:cNvSpPr/>
          <p:nvPr/>
        </p:nvSpPr>
        <p:spPr>
          <a:xfrm>
            <a:off x="3633783" y="5214974"/>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00AC4F"/>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57" name="Shape 157"/>
          <p:cNvSpPr/>
          <p:nvPr/>
        </p:nvSpPr>
        <p:spPr>
          <a:xfrm>
            <a:off x="5419383" y="5214974"/>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F26522"/>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58" name="Shape 158"/>
          <p:cNvSpPr/>
          <p:nvPr/>
        </p:nvSpPr>
        <p:spPr>
          <a:xfrm>
            <a:off x="7204983" y="5209613"/>
            <a:ext cx="1963758" cy="433971"/>
          </a:xfrm>
          <a:custGeom>
            <a:pathLst>
              <a:path extrusionOk="0" h="120000" w="120000">
                <a:moveTo>
                  <a:pt x="118488" y="120000"/>
                </a:moveTo>
                <a:cubicBezTo>
                  <a:pt x="118472" y="118006"/>
                  <a:pt x="119839" y="72191"/>
                  <a:pt x="118488" y="60743"/>
                </a:cubicBezTo>
                <a:cubicBezTo>
                  <a:pt x="119999" y="50355"/>
                  <a:pt x="118527" y="0"/>
                  <a:pt x="118488" y="1482"/>
                </a:cubicBezTo>
                <a:lnTo>
                  <a:pt x="7329" y="2967"/>
                </a:lnTo>
                <a:lnTo>
                  <a:pt x="0" y="61498"/>
                </a:lnTo>
                <a:lnTo>
                  <a:pt x="7329" y="119249"/>
                </a:lnTo>
                <a:lnTo>
                  <a:pt x="118488" y="12000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59" name="Shape 159"/>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160" name="Shape 160"/>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ABOUT US</a:t>
            </a:r>
          </a:p>
        </p:txBody>
      </p:sp>
      <p:sp>
        <p:nvSpPr>
          <p:cNvPr id="161" name="Shape 161"/>
          <p:cNvSpPr txBox="1"/>
          <p:nvPr/>
        </p:nvSpPr>
        <p:spPr>
          <a:xfrm>
            <a:off x="0" y="1569053"/>
            <a:ext cx="9144000" cy="2005394"/>
          </a:xfrm>
          <a:prstGeom prst="rect">
            <a:avLst/>
          </a:prstGeom>
          <a:noFill/>
          <a:ln>
            <a:noFill/>
          </a:ln>
        </p:spPr>
        <p:txBody>
          <a:bodyPr anchorCtr="0" anchor="t" bIns="45700" lIns="91425" rIns="91425" wrap="square" tIns="45700">
            <a:noAutofit/>
          </a:bodyPr>
          <a:lstStyle/>
          <a:p>
            <a:pPr indent="-342900" lvl="0" marL="342900" marR="0" rtl="0" algn="ctr">
              <a:spcBef>
                <a:spcPts val="520"/>
              </a:spcBef>
              <a:spcAft>
                <a:spcPts val="0"/>
              </a:spcAft>
              <a:buSzPct val="25000"/>
              <a:buNone/>
            </a:pPr>
            <a:r>
              <a:rPr lang="fr-CA" sz="2600">
                <a:solidFill>
                  <a:schemeClr val="dk1"/>
                </a:solidFill>
              </a:rPr>
              <a:t>Both Members of CSU Housing Committee </a:t>
            </a:r>
          </a:p>
          <a:p>
            <a:pPr indent="-342900" lvl="0" marL="342900" marR="0" rtl="0" algn="ctr">
              <a:spcBef>
                <a:spcPts val="520"/>
              </a:spcBef>
              <a:buSzPct val="25000"/>
              <a:buNone/>
            </a:pPr>
            <a:r>
              <a:t/>
            </a:r>
            <a:endParaRPr sz="2600">
              <a:solidFill>
                <a:schemeClr val="dk1"/>
              </a:solidFill>
            </a:endParaRPr>
          </a:p>
          <a:p>
            <a:pPr indent="-342900" lvl="0" marL="342900" marR="0" rtl="0" algn="ctr">
              <a:spcBef>
                <a:spcPts val="520"/>
              </a:spcBef>
              <a:buSzPct val="25000"/>
              <a:buNone/>
            </a:pPr>
            <a:r>
              <a:rPr lang="fr-CA" sz="2600">
                <a:solidFill>
                  <a:schemeClr val="dk1"/>
                </a:solidFill>
              </a:rPr>
              <a:t>Undergrad Students at Concordia </a:t>
            </a:r>
          </a:p>
        </p:txBody>
      </p:sp>
      <p:cxnSp>
        <p:nvCxnSpPr>
          <p:cNvPr id="162" name="Shape 162"/>
          <p:cNvCxnSpPr/>
          <p:nvPr/>
        </p:nvCxnSpPr>
        <p:spPr>
          <a:xfrm>
            <a:off x="1785918" y="1142990"/>
            <a:ext cx="5572164" cy="0"/>
          </a:xfrm>
          <a:prstGeom prst="straightConnector1">
            <a:avLst/>
          </a:prstGeom>
          <a:noFill/>
          <a:ln cap="flat" cmpd="sng" w="9525">
            <a:solidFill>
              <a:schemeClr val="dk1"/>
            </a:solidFill>
            <a:prstDash val="solid"/>
            <a:round/>
            <a:headEnd len="med" w="med" type="none"/>
            <a:tailEnd len="med" w="med" type="none"/>
          </a:ln>
        </p:spPr>
      </p:cxnSp>
      <p:cxnSp>
        <p:nvCxnSpPr>
          <p:cNvPr id="163" name="Shape 163"/>
          <p:cNvCxnSpPr/>
          <p:nvPr/>
        </p:nvCxnSpPr>
        <p:spPr>
          <a:xfrm>
            <a:off x="1785918" y="3929072"/>
            <a:ext cx="5572164" cy="0"/>
          </a:xfrm>
          <a:prstGeom prst="straightConnector1">
            <a:avLst/>
          </a:prstGeom>
          <a:noFill/>
          <a:ln cap="flat" cmpd="sng" w="9525">
            <a:solidFill>
              <a:schemeClr val="dk1"/>
            </a:solidFill>
            <a:prstDash val="solid"/>
            <a:round/>
            <a:headEnd len="med" w="med" type="none"/>
            <a:tailEnd len="med" w="med" type="none"/>
          </a:ln>
        </p:spPr>
      </p:cxnSp>
      <p:sp>
        <p:nvSpPr>
          <p:cNvPr id="164" name="Shape 164"/>
          <p:cNvSpPr/>
          <p:nvPr/>
        </p:nvSpPr>
        <p:spPr>
          <a:xfrm>
            <a:off x="1812007" y="4730400"/>
            <a:ext cx="7339941" cy="433971"/>
          </a:xfrm>
          <a:custGeom>
            <a:pathLst>
              <a:path extrusionOk="0" h="120000" w="120000">
                <a:moveTo>
                  <a:pt x="119595" y="120000"/>
                </a:moveTo>
                <a:cubicBezTo>
                  <a:pt x="119591" y="118006"/>
                  <a:pt x="119957" y="72191"/>
                  <a:pt x="119595" y="60743"/>
                </a:cubicBezTo>
                <a:cubicBezTo>
                  <a:pt x="120000" y="50355"/>
                  <a:pt x="119605" y="0"/>
                  <a:pt x="119595" y="1482"/>
                </a:cubicBezTo>
                <a:lnTo>
                  <a:pt x="1961" y="2967"/>
                </a:lnTo>
                <a:lnTo>
                  <a:pt x="0" y="61498"/>
                </a:lnTo>
                <a:lnTo>
                  <a:pt x="1961" y="119249"/>
                </a:lnTo>
                <a:lnTo>
                  <a:pt x="119595" y="12000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EDINBURGH</a:t>
            </a:r>
          </a:p>
        </p:txBody>
      </p:sp>
      <p:sp>
        <p:nvSpPr>
          <p:cNvPr id="357" name="Shape 357"/>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358" name="Shape 358"/>
          <p:cNvSpPr txBox="1"/>
          <p:nvPr/>
        </p:nvSpPr>
        <p:spPr>
          <a:xfrm>
            <a:off x="0" y="1123950"/>
            <a:ext cx="9144000" cy="278608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STUDENT GHETTOS</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CONFLICTS WITH NEARBY RESIDENTS</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VULNERABLE STUDENTS IN THE </a:t>
            </a: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HOUSING MARKET</a:t>
            </a:r>
          </a:p>
        </p:txBody>
      </p:sp>
      <p:cxnSp>
        <p:nvCxnSpPr>
          <p:cNvPr id="359" name="Shape 359"/>
          <p:cNvCxnSpPr/>
          <p:nvPr/>
        </p:nvCxnSpPr>
        <p:spPr>
          <a:xfrm>
            <a:off x="1785918" y="1142990"/>
            <a:ext cx="5572164" cy="0"/>
          </a:xfrm>
          <a:prstGeom prst="straightConnector1">
            <a:avLst/>
          </a:prstGeom>
          <a:noFill/>
          <a:ln cap="flat" cmpd="sng" w="9525">
            <a:solidFill>
              <a:schemeClr val="dk1"/>
            </a:solidFill>
            <a:prstDash val="solid"/>
            <a:round/>
            <a:headEnd len="med" w="med" type="none"/>
            <a:tailEnd len="med" w="med" type="none"/>
          </a:ln>
        </p:spPr>
      </p:cxnSp>
      <p:cxnSp>
        <p:nvCxnSpPr>
          <p:cNvPr id="360" name="Shape 360"/>
          <p:cNvCxnSpPr/>
          <p:nvPr/>
        </p:nvCxnSpPr>
        <p:spPr>
          <a:xfrm>
            <a:off x="1785918" y="3929072"/>
            <a:ext cx="5572164"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EDINBURGH</a:t>
            </a:r>
          </a:p>
        </p:txBody>
      </p:sp>
      <p:sp>
        <p:nvSpPr>
          <p:cNvPr id="367" name="Shape 367"/>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copy-studentsbanner copie.png" id="368" name="Shape 368"/>
          <p:cNvPicPr preferRelativeResize="0"/>
          <p:nvPr/>
        </p:nvPicPr>
        <p:blipFill rotWithShape="1">
          <a:blip r:embed="rId3">
            <a:alphaModFix/>
          </a:blip>
          <a:srcRect b="0" l="0" r="0" t="0"/>
          <a:stretch/>
        </p:blipFill>
        <p:spPr>
          <a:xfrm>
            <a:off x="6781800" y="742950"/>
            <a:ext cx="2095500" cy="2095500"/>
          </a:xfrm>
          <a:prstGeom prst="rect">
            <a:avLst/>
          </a:prstGeom>
          <a:noFill/>
          <a:ln>
            <a:noFill/>
          </a:ln>
        </p:spPr>
      </p:pic>
      <p:sp>
        <p:nvSpPr>
          <p:cNvPr id="369" name="Shape 369"/>
          <p:cNvSpPr txBox="1"/>
          <p:nvPr>
            <p:ph idx="1" type="body"/>
          </p:nvPr>
        </p:nvSpPr>
        <p:spPr>
          <a:xfrm>
            <a:off x="1969283" y="1710341"/>
            <a:ext cx="5510234" cy="1775809"/>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PUBLIC POLICY </a:t>
            </a:r>
          </a:p>
          <a:p>
            <a:pPr indent="-342900" lvl="0" marL="342900" marR="0" rtl="0" algn="l">
              <a:spcBef>
                <a:spcPts val="64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COOPERATIVE MOVEMENT </a:t>
            </a:r>
          </a:p>
          <a:p>
            <a:pPr indent="-342900" lvl="0" marL="342900" marR="0" rtl="0" algn="l">
              <a:spcBef>
                <a:spcPts val="640"/>
              </a:spcBef>
              <a:buClr>
                <a:schemeClr val="dk1"/>
              </a:buClr>
              <a:buSzPct val="100000"/>
              <a:buFont typeface="Arial"/>
              <a:buChar char="•"/>
            </a:pPr>
            <a:r>
              <a:rPr b="0" i="0" lang="fr-CA" sz="3200" u="none" cap="none" strike="noStrike">
                <a:solidFill>
                  <a:schemeClr val="dk1"/>
                </a:solidFill>
                <a:latin typeface="Arial"/>
                <a:ea typeface="Arial"/>
                <a:cs typeface="Arial"/>
                <a:sym typeface="Arial"/>
              </a:rPr>
              <a:t>STUDENT CO-OP PROJECT</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SEOUL</a:t>
            </a:r>
          </a:p>
        </p:txBody>
      </p:sp>
      <p:sp>
        <p:nvSpPr>
          <p:cNvPr id="376" name="Shape 376"/>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5484942843_f5d92500aa_o.jpg" id="377" name="Shape 377"/>
          <p:cNvPicPr preferRelativeResize="0"/>
          <p:nvPr/>
        </p:nvPicPr>
        <p:blipFill rotWithShape="1">
          <a:blip r:embed="rId3">
            <a:alphaModFix/>
          </a:blip>
          <a:srcRect b="19160" l="0" r="0" t="12036"/>
          <a:stretch/>
        </p:blipFill>
        <p:spPr>
          <a:xfrm>
            <a:off x="0" y="555526"/>
            <a:ext cx="9056218" cy="415400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SEOUL</a:t>
            </a:r>
          </a:p>
        </p:txBody>
      </p:sp>
      <p:sp>
        <p:nvSpPr>
          <p:cNvPr id="384" name="Shape 384"/>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5484942843_f5d92500aa_o.jpg" id="385" name="Shape 385"/>
          <p:cNvPicPr preferRelativeResize="0"/>
          <p:nvPr/>
        </p:nvPicPr>
        <p:blipFill rotWithShape="1">
          <a:blip r:embed="rId3">
            <a:alphaModFix/>
          </a:blip>
          <a:srcRect b="19160" l="0" r="0" t="12036"/>
          <a:stretch/>
        </p:blipFill>
        <p:spPr>
          <a:xfrm>
            <a:off x="0" y="555526"/>
            <a:ext cx="9056218" cy="4154009"/>
          </a:xfrm>
          <a:prstGeom prst="rect">
            <a:avLst/>
          </a:prstGeom>
          <a:noFill/>
          <a:ln>
            <a:noFill/>
          </a:ln>
        </p:spPr>
      </p:pic>
      <p:sp>
        <p:nvSpPr>
          <p:cNvPr id="386" name="Shape 386"/>
          <p:cNvSpPr/>
          <p:nvPr/>
        </p:nvSpPr>
        <p:spPr>
          <a:xfrm>
            <a:off x="1763688" y="1131590"/>
            <a:ext cx="5616624" cy="2808312"/>
          </a:xfrm>
          <a:prstGeom prst="rect">
            <a:avLst/>
          </a:prstGeom>
          <a:solidFill>
            <a:srgbClr val="FFFFFF">
              <a:alpha val="49803"/>
            </a:srgbClr>
          </a:solid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387" name="Shape 387"/>
          <p:cNvSpPr txBox="1"/>
          <p:nvPr/>
        </p:nvSpPr>
        <p:spPr>
          <a:xfrm>
            <a:off x="0" y="1123950"/>
            <a:ext cx="9144000" cy="2786082"/>
          </a:xfrm>
          <a:prstGeom prst="rect">
            <a:avLst/>
          </a:prstGeom>
          <a:noFill/>
          <a:ln>
            <a:noFill/>
          </a:ln>
        </p:spPr>
        <p:txBody>
          <a:bodyPr anchorCtr="0" anchor="t" bIns="45700" lIns="91425" rIns="91425" wrap="square" tIns="45700">
            <a:noAutofit/>
          </a:bodyPr>
          <a:lstStyle/>
          <a:p>
            <a:pPr indent="-508000" lvl="0" marL="342900" marR="0" rtl="0" algn="ctr">
              <a:lnSpc>
                <a:spcPct val="100000"/>
              </a:lnSpc>
              <a:spcBef>
                <a:spcPts val="0"/>
              </a:spcBef>
              <a:spcAft>
                <a:spcPts val="0"/>
              </a:spcAft>
              <a:buClr>
                <a:schemeClr val="dk1"/>
              </a:buClr>
              <a:buSzPct val="100000"/>
              <a:buFont typeface="Arial"/>
              <a:buNone/>
            </a:pPr>
            <a:r>
              <a:t/>
            </a:r>
            <a:endParaRPr sz="26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FIRST STUDENT CITY </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OF THE COUNTRY</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A LIMITED HOUSING MARKET</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t/>
            </a:r>
            <a:endParaRPr sz="26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pic>
        <p:nvPicPr>
          <p:cNvPr descr="5484942843_f5d92500aa_o.jpg" id="393" name="Shape 393"/>
          <p:cNvPicPr preferRelativeResize="0"/>
          <p:nvPr/>
        </p:nvPicPr>
        <p:blipFill rotWithShape="1">
          <a:blip r:embed="rId3">
            <a:alphaModFix/>
          </a:blip>
          <a:srcRect b="19160" l="0" r="0" t="12036"/>
          <a:stretch/>
        </p:blipFill>
        <p:spPr>
          <a:xfrm>
            <a:off x="0" y="555526"/>
            <a:ext cx="9056218" cy="4154009"/>
          </a:xfrm>
          <a:prstGeom prst="rect">
            <a:avLst/>
          </a:prstGeom>
          <a:noFill/>
          <a:ln>
            <a:noFill/>
          </a:ln>
        </p:spPr>
      </p:pic>
      <p:sp>
        <p:nvSpPr>
          <p:cNvPr id="394" name="Shape 394"/>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SEOUL</a:t>
            </a:r>
          </a:p>
        </p:txBody>
      </p:sp>
      <p:sp>
        <p:nvSpPr>
          <p:cNvPr id="395" name="Shape 395"/>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396" name="Shape 396"/>
          <p:cNvSpPr/>
          <p:nvPr/>
        </p:nvSpPr>
        <p:spPr>
          <a:xfrm>
            <a:off x="1828800" y="1123950"/>
            <a:ext cx="5486400" cy="2819400"/>
          </a:xfrm>
          <a:prstGeom prst="rect">
            <a:avLst/>
          </a:prstGeom>
          <a:solidFill>
            <a:schemeClr val="lt1">
              <a:alpha val="49803"/>
            </a:schemeClr>
          </a:solidFill>
          <a:ln>
            <a:noFill/>
          </a:ln>
          <a:effectLst>
            <a:outerShdw blurRad="50800"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id="397" name="Shape 397"/>
          <p:cNvPicPr preferRelativeResize="0"/>
          <p:nvPr/>
        </p:nvPicPr>
        <p:blipFill rotWithShape="1">
          <a:blip r:embed="rId4">
            <a:alphaModFix/>
          </a:blip>
          <a:srcRect b="0" l="0" r="0" t="0"/>
          <a:stretch/>
        </p:blipFill>
        <p:spPr>
          <a:xfrm>
            <a:off x="2514600" y="1428750"/>
            <a:ext cx="4114800" cy="2286000"/>
          </a:xfrm>
          <a:prstGeom prst="rect">
            <a:avLst/>
          </a:prstGeom>
          <a:noFill/>
          <a:ln>
            <a:noFill/>
          </a:ln>
        </p:spPr>
      </p:pic>
      <p:sp>
        <p:nvSpPr>
          <p:cNvPr id="398" name="Shape 398"/>
          <p:cNvSpPr txBox="1"/>
          <p:nvPr/>
        </p:nvSpPr>
        <p:spPr>
          <a:xfrm>
            <a:off x="0" y="1352550"/>
            <a:ext cx="9144000" cy="2587352"/>
          </a:xfrm>
          <a:prstGeom prst="rect">
            <a:avLst/>
          </a:prstGeom>
          <a:noFill/>
          <a:ln>
            <a:noFill/>
          </a:ln>
        </p:spPr>
        <p:txBody>
          <a:bodyPr anchorCtr="0" anchor="t" bIns="45700" lIns="91425" rIns="91425" wrap="square" tIns="45700">
            <a:noAutofit/>
          </a:bodyPr>
          <a:lstStyle/>
          <a:p>
            <a:pPr indent="-342900" lvl="0" marL="342900" marR="0" rtl="0" algn="ctr">
              <a:spcBef>
                <a:spcPts val="0"/>
              </a:spcBef>
              <a:buSzPct val="25000"/>
              <a:buNone/>
            </a:pPr>
            <a:r>
              <a:rPr lang="fr-CA" sz="2600">
                <a:solidFill>
                  <a:schemeClr val="dk1"/>
                </a:solidFill>
                <a:latin typeface="Arial"/>
                <a:ea typeface="Arial"/>
                <a:cs typeface="Arial"/>
                <a:sym typeface="Arial"/>
              </a:rPr>
              <a:t>DEDICATED STUDENT HOUSING</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Shape 404"/>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SEOUL</a:t>
            </a:r>
          </a:p>
        </p:txBody>
      </p:sp>
      <p:sp>
        <p:nvSpPr>
          <p:cNvPr id="405" name="Shape 405"/>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4666559838_f0949e62f9_o.jpg" id="406" name="Shape 406"/>
          <p:cNvPicPr preferRelativeResize="0"/>
          <p:nvPr/>
        </p:nvPicPr>
        <p:blipFill rotWithShape="1">
          <a:blip r:embed="rId3">
            <a:alphaModFix/>
          </a:blip>
          <a:srcRect b="27561" l="0" r="0" t="16602"/>
          <a:stretch/>
        </p:blipFill>
        <p:spPr>
          <a:xfrm>
            <a:off x="-36512" y="555526"/>
            <a:ext cx="9190521" cy="4190779"/>
          </a:xfrm>
          <a:prstGeom prst="rect">
            <a:avLst/>
          </a:prstGeom>
          <a:noFill/>
          <a:ln>
            <a:noFill/>
          </a:ln>
        </p:spPr>
      </p:pic>
      <p:sp>
        <p:nvSpPr>
          <p:cNvPr id="407" name="Shape 407"/>
          <p:cNvSpPr/>
          <p:nvPr/>
        </p:nvSpPr>
        <p:spPr>
          <a:xfrm>
            <a:off x="1763688" y="1131590"/>
            <a:ext cx="5616624" cy="2808312"/>
          </a:xfrm>
          <a:prstGeom prst="rect">
            <a:avLst/>
          </a:prstGeom>
          <a:solidFill>
            <a:srgbClr val="FFFFFF">
              <a:alpha val="49803"/>
            </a:srgbClr>
          </a:solid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408" name="Shape 408"/>
          <p:cNvSpPr txBox="1"/>
          <p:nvPr/>
        </p:nvSpPr>
        <p:spPr>
          <a:xfrm>
            <a:off x="321439" y="1157268"/>
            <a:ext cx="8229600" cy="2786082"/>
          </a:xfrm>
          <a:prstGeom prst="rect">
            <a:avLst/>
          </a:prstGeom>
          <a:noFill/>
          <a:ln>
            <a:noFill/>
          </a:ln>
        </p:spPr>
        <p:txBody>
          <a:bodyPr anchorCtr="0" anchor="t" bIns="45700" lIns="91425" rIns="91425" wrap="square" tIns="45700">
            <a:noAutofit/>
          </a:bodyPr>
          <a:lstStyle/>
          <a:p>
            <a:pPr indent="-406400" lvl="0" marL="342900" marR="0" rtl="0" algn="ctr">
              <a:lnSpc>
                <a:spcPct val="100000"/>
              </a:lnSpc>
              <a:spcBef>
                <a:spcPts val="0"/>
              </a:spcBef>
              <a:spcAft>
                <a:spcPts val="0"/>
              </a:spcAft>
              <a:buClr>
                <a:schemeClr val="dk1"/>
              </a:buClr>
              <a:buSzPct val="100000"/>
              <a:buFont typeface="Arial"/>
              <a:buNone/>
            </a:pPr>
            <a:r>
              <a:t/>
            </a:r>
            <a:endParaRPr b="0" i="0" sz="1000" u="none" cap="none" strike="noStrike">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MORE THAN 200 000 PUBLIC</a:t>
            </a: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HOUSING UNITS BUILT</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60% FOR YOUNG AND STUDENTS</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2 TYPES OF HOUSINGS</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t/>
            </a:r>
            <a:endParaRPr sz="26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Shape 414"/>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SEOUL</a:t>
            </a:r>
          </a:p>
        </p:txBody>
      </p:sp>
      <p:sp>
        <p:nvSpPr>
          <p:cNvPr id="415" name="Shape 415"/>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137133704176_20130617.JPG" id="416" name="Shape 416"/>
          <p:cNvPicPr preferRelativeResize="0"/>
          <p:nvPr/>
        </p:nvPicPr>
        <p:blipFill rotWithShape="1">
          <a:blip r:embed="rId3">
            <a:alphaModFix/>
          </a:blip>
          <a:srcRect b="0" l="0" r="0" t="0"/>
          <a:stretch/>
        </p:blipFill>
        <p:spPr>
          <a:xfrm>
            <a:off x="5148065" y="699542"/>
            <a:ext cx="2802928" cy="1824859"/>
          </a:xfrm>
          <a:prstGeom prst="rect">
            <a:avLst/>
          </a:prstGeom>
          <a:noFill/>
          <a:ln>
            <a:noFill/>
          </a:ln>
        </p:spPr>
      </p:pic>
      <p:pic>
        <p:nvPicPr>
          <p:cNvPr descr="137133719678_20130617.JPG" id="417" name="Shape 417"/>
          <p:cNvPicPr preferRelativeResize="0"/>
          <p:nvPr/>
        </p:nvPicPr>
        <p:blipFill rotWithShape="1">
          <a:blip r:embed="rId4">
            <a:alphaModFix/>
          </a:blip>
          <a:srcRect b="0" l="0" r="0" t="0"/>
          <a:stretch/>
        </p:blipFill>
        <p:spPr>
          <a:xfrm>
            <a:off x="5148064" y="2703073"/>
            <a:ext cx="2802929" cy="1884713"/>
          </a:xfrm>
          <a:prstGeom prst="rect">
            <a:avLst/>
          </a:prstGeom>
          <a:noFill/>
          <a:ln>
            <a:noFill/>
          </a:ln>
        </p:spPr>
      </p:pic>
      <p:sp>
        <p:nvSpPr>
          <p:cNvPr id="418" name="Shape 418"/>
          <p:cNvSpPr txBox="1"/>
          <p:nvPr/>
        </p:nvSpPr>
        <p:spPr>
          <a:xfrm>
            <a:off x="-1836712" y="699542"/>
            <a:ext cx="9144000" cy="3528392"/>
          </a:xfrm>
          <a:prstGeom prst="rect">
            <a:avLst/>
          </a:prstGeom>
          <a:noFill/>
          <a:ln>
            <a:noFill/>
          </a:ln>
        </p:spPr>
        <p:txBody>
          <a:bodyPr anchorCtr="0" anchor="t" bIns="45700" lIns="91425" rIns="91425" wrap="square" tIns="45700">
            <a:noAutofit/>
          </a:bodyPr>
          <a:lstStyle/>
          <a:p>
            <a:pPr indent="-342900" lvl="0" marL="342900" marR="0" rtl="0" algn="ctr">
              <a:lnSpc>
                <a:spcPct val="90000"/>
              </a:lnSpc>
              <a:spcBef>
                <a:spcPts val="0"/>
              </a:spcBef>
              <a:spcAft>
                <a:spcPts val="0"/>
              </a:spcAft>
              <a:buSzPct val="25000"/>
              <a:buNone/>
            </a:pPr>
            <a:r>
              <a:t/>
            </a:r>
            <a:endParaRPr sz="2600">
              <a:solidFill>
                <a:schemeClr val="dk1"/>
              </a:solidFill>
              <a:latin typeface="Arial"/>
              <a:ea typeface="Arial"/>
              <a:cs typeface="Arial"/>
              <a:sym typeface="Arial"/>
            </a:endParaRPr>
          </a:p>
          <a:p>
            <a:pPr indent="-342900" lvl="0" marL="342900" marR="0" rtl="0" algn="ctr">
              <a:lnSpc>
                <a:spcPct val="90000"/>
              </a:lnSpc>
              <a:spcBef>
                <a:spcPts val="520"/>
              </a:spcBef>
              <a:spcAft>
                <a:spcPts val="0"/>
              </a:spcAft>
              <a:buSzPct val="25000"/>
              <a:buNone/>
            </a:pPr>
            <a:r>
              <a:rPr lang="fr-CA" sz="2600">
                <a:solidFill>
                  <a:schemeClr val="dk1"/>
                </a:solidFill>
                <a:latin typeface="Arial"/>
                <a:ea typeface="Arial"/>
                <a:cs typeface="Arial"/>
                <a:sym typeface="Arial"/>
              </a:rPr>
              <a:t>“HAPPY DORMITORY”</a:t>
            </a:r>
          </a:p>
          <a:p>
            <a:pPr indent="-342900" lvl="0" marL="342900" marR="0" rtl="0" algn="ctr">
              <a:lnSpc>
                <a:spcPct val="90000"/>
              </a:lnSpc>
              <a:spcBef>
                <a:spcPts val="520"/>
              </a:spcBef>
              <a:spcAft>
                <a:spcPts val="0"/>
              </a:spcAft>
              <a:buSzPct val="25000"/>
              <a:buNone/>
            </a:pPr>
            <a:r>
              <a:rPr lang="fr-CA" sz="2600">
                <a:solidFill>
                  <a:schemeClr val="dk1"/>
                </a:solidFill>
                <a:latin typeface="Arial"/>
                <a:ea typeface="Arial"/>
                <a:cs typeface="Arial"/>
                <a:sym typeface="Arial"/>
              </a:rPr>
              <a:t>KWANGJIN DISTRICT</a:t>
            </a:r>
          </a:p>
          <a:p>
            <a:pPr indent="-406400" lvl="0" marL="342900" marR="0" rtl="0" algn="ctr">
              <a:lnSpc>
                <a:spcPct val="9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9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9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9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9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9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9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342900" lvl="0" marL="342900" marR="0" rtl="0" algn="ctr">
              <a:lnSpc>
                <a:spcPct val="90000"/>
              </a:lnSpc>
              <a:spcBef>
                <a:spcPts val="520"/>
              </a:spcBef>
              <a:spcAft>
                <a:spcPts val="0"/>
              </a:spcAft>
              <a:buSzPct val="25000"/>
              <a:buNone/>
            </a:pPr>
            <a:r>
              <a:rPr lang="fr-CA" sz="2600">
                <a:solidFill>
                  <a:schemeClr val="dk1"/>
                </a:solidFill>
                <a:latin typeface="Arial"/>
                <a:ea typeface="Arial"/>
                <a:cs typeface="Arial"/>
                <a:sym typeface="Arial"/>
              </a:rPr>
              <a:t>“HOPE DORMITORY”</a:t>
            </a:r>
          </a:p>
          <a:p>
            <a:pPr indent="-342900" lvl="0" marL="342900" marR="0" rtl="0" algn="ctr">
              <a:lnSpc>
                <a:spcPct val="90000"/>
              </a:lnSpc>
              <a:spcBef>
                <a:spcPts val="520"/>
              </a:spcBef>
              <a:spcAft>
                <a:spcPts val="0"/>
              </a:spcAft>
              <a:buSzPct val="25000"/>
              <a:buNone/>
            </a:pPr>
            <a:r>
              <a:rPr lang="fr-CA" sz="2600">
                <a:solidFill>
                  <a:schemeClr val="dk1"/>
                </a:solidFill>
                <a:latin typeface="Arial"/>
                <a:ea typeface="Arial"/>
                <a:cs typeface="Arial"/>
                <a:sym typeface="Arial"/>
              </a:rPr>
              <a:t>MAPO DISTRICT</a:t>
            </a:r>
          </a:p>
          <a:p>
            <a:pPr indent="-342900" lvl="0" marL="342900" marR="0" rtl="0" algn="ctr">
              <a:lnSpc>
                <a:spcPct val="90000"/>
              </a:lnSpc>
              <a:spcBef>
                <a:spcPts val="520"/>
              </a:spcBef>
              <a:spcAft>
                <a:spcPts val="0"/>
              </a:spcAft>
              <a:buSzPct val="25000"/>
              <a:buNone/>
            </a:pPr>
            <a:r>
              <a:t/>
            </a:r>
            <a:endParaRPr sz="2600">
              <a:solidFill>
                <a:schemeClr val="dk1"/>
              </a:solidFill>
              <a:latin typeface="Arial"/>
              <a:ea typeface="Arial"/>
              <a:cs typeface="Arial"/>
              <a:sym typeface="Arial"/>
            </a:endParaRPr>
          </a:p>
          <a:p>
            <a:pPr indent="-406400" lvl="0" marL="342900" marR="0" rtl="0" algn="ctr">
              <a:lnSpc>
                <a:spcPct val="9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9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9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Shape 424"/>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SEOUL</a:t>
            </a:r>
          </a:p>
        </p:txBody>
      </p:sp>
      <p:sp>
        <p:nvSpPr>
          <p:cNvPr id="425" name="Shape 425"/>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426" name="Shape 426"/>
          <p:cNvSpPr txBox="1"/>
          <p:nvPr/>
        </p:nvSpPr>
        <p:spPr>
          <a:xfrm>
            <a:off x="0" y="1123950"/>
            <a:ext cx="9144000" cy="278608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60"/>
              </a:spcBef>
              <a:spcAft>
                <a:spcPts val="0"/>
              </a:spcAft>
              <a:buSzPct val="25000"/>
              <a:buNone/>
            </a:pPr>
            <a:r>
              <a:rPr lang="fr-CA" sz="2800">
                <a:solidFill>
                  <a:schemeClr val="dk1"/>
                </a:solidFill>
                <a:latin typeface="Arial"/>
                <a:ea typeface="Arial"/>
                <a:cs typeface="Arial"/>
                <a:sym typeface="Arial"/>
              </a:rPr>
              <a:t>MASSIVE PUBLIC RESPONSE</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60"/>
              </a:spcBef>
              <a:spcAft>
                <a:spcPts val="0"/>
              </a:spcAft>
              <a:buSzPct val="25000"/>
              <a:buNone/>
            </a:pPr>
            <a:r>
              <a:rPr lang="fr-CA" sz="2800">
                <a:solidFill>
                  <a:schemeClr val="dk1"/>
                </a:solidFill>
                <a:latin typeface="Arial"/>
                <a:ea typeface="Arial"/>
                <a:cs typeface="Arial"/>
                <a:sym typeface="Arial"/>
              </a:rPr>
              <a:t>WHAT KIND OF STUDENT HOUSING ?</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200"/>
              </a:spcBef>
              <a:buSzPct val="25000"/>
              <a:buNone/>
            </a:pPr>
            <a:r>
              <a:t/>
            </a:r>
            <a:endParaRPr sz="1000">
              <a:solidFill>
                <a:schemeClr val="dk1"/>
              </a:solidFill>
              <a:latin typeface="Arial"/>
              <a:ea typeface="Arial"/>
              <a:cs typeface="Arial"/>
              <a:sym typeface="Arial"/>
            </a:endParaRPr>
          </a:p>
        </p:txBody>
      </p:sp>
      <p:cxnSp>
        <p:nvCxnSpPr>
          <p:cNvPr id="427" name="Shape 427"/>
          <p:cNvCxnSpPr/>
          <p:nvPr/>
        </p:nvCxnSpPr>
        <p:spPr>
          <a:xfrm>
            <a:off x="1785918" y="1142990"/>
            <a:ext cx="5572164" cy="0"/>
          </a:xfrm>
          <a:prstGeom prst="straightConnector1">
            <a:avLst/>
          </a:prstGeom>
          <a:noFill/>
          <a:ln cap="flat" cmpd="sng" w="9525">
            <a:solidFill>
              <a:schemeClr val="dk1"/>
            </a:solidFill>
            <a:prstDash val="solid"/>
            <a:round/>
            <a:headEnd len="med" w="med" type="none"/>
            <a:tailEnd len="med" w="med" type="none"/>
          </a:ln>
        </p:spPr>
      </p:cxnSp>
      <p:cxnSp>
        <p:nvCxnSpPr>
          <p:cNvPr id="428" name="Shape 428"/>
          <p:cNvCxnSpPr/>
          <p:nvPr/>
        </p:nvCxnSpPr>
        <p:spPr>
          <a:xfrm>
            <a:off x="1785918" y="3929072"/>
            <a:ext cx="5572164"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Shape 434"/>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SEOUL</a:t>
            </a:r>
          </a:p>
        </p:txBody>
      </p:sp>
      <p:sp>
        <p:nvSpPr>
          <p:cNvPr id="435" name="Shape 435"/>
          <p:cNvSpPr txBox="1"/>
          <p:nvPr>
            <p:ph idx="1" type="body"/>
          </p:nvPr>
        </p:nvSpPr>
        <p:spPr>
          <a:xfrm>
            <a:off x="1409700" y="1428750"/>
            <a:ext cx="6629400" cy="23622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RETHINKING STUDENT HOUSING</a:t>
            </a:r>
          </a:p>
          <a:p>
            <a:pPr indent="-342900" lvl="0" marL="342900" marR="0" rtl="0" algn="l">
              <a:spcBef>
                <a:spcPts val="64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SUPPORT FROM </a:t>
            </a:r>
            <a:br>
              <a:rPr b="0" i="0" lang="fr-CA" sz="3200" u="none" cap="none" strike="noStrike">
                <a:solidFill>
                  <a:schemeClr val="dk1"/>
                </a:solidFill>
                <a:latin typeface="Arial"/>
                <a:ea typeface="Arial"/>
                <a:cs typeface="Arial"/>
                <a:sym typeface="Arial"/>
              </a:rPr>
            </a:br>
            <a:r>
              <a:rPr b="0" i="0" lang="fr-CA" sz="3200" u="none" cap="none" strike="noStrike">
                <a:solidFill>
                  <a:schemeClr val="dk1"/>
                </a:solidFill>
                <a:latin typeface="Arial"/>
                <a:ea typeface="Arial"/>
                <a:cs typeface="Arial"/>
                <a:sym typeface="Arial"/>
              </a:rPr>
              <a:t>THE PRIVATE MARKET</a:t>
            </a:r>
          </a:p>
          <a:p>
            <a:pPr indent="-342900" lvl="0" marL="342900" marR="0" rtl="0" algn="l">
              <a:spcBef>
                <a:spcPts val="640"/>
              </a:spcBef>
              <a:buClr>
                <a:schemeClr val="dk1"/>
              </a:buClr>
              <a:buSzPct val="100000"/>
              <a:buFont typeface="Arial"/>
              <a:buChar char="•"/>
            </a:pPr>
            <a:r>
              <a:rPr b="0" i="0" lang="fr-CA" sz="3200" u="none" cap="none" strike="noStrike">
                <a:solidFill>
                  <a:schemeClr val="dk1"/>
                </a:solidFill>
                <a:latin typeface="Arial"/>
                <a:ea typeface="Arial"/>
                <a:cs typeface="Arial"/>
                <a:sym typeface="Arial"/>
              </a:rPr>
              <a:t>FERTILE GROUND FOR COOPS</a:t>
            </a:r>
          </a:p>
        </p:txBody>
      </p:sp>
      <p:sp>
        <p:nvSpPr>
          <p:cNvPr id="436" name="Shape 436"/>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Shape 442"/>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SEOUL : WOOZOO HOUSE</a:t>
            </a:r>
          </a:p>
        </p:txBody>
      </p:sp>
      <p:sp>
        <p:nvSpPr>
          <p:cNvPr id="443" name="Shape 443"/>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444" name="Shape 444"/>
          <p:cNvSpPr txBox="1"/>
          <p:nvPr/>
        </p:nvSpPr>
        <p:spPr>
          <a:xfrm>
            <a:off x="10566400" y="1549400"/>
            <a:ext cx="184666"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p:txBody>
      </p:sp>
      <p:pic>
        <p:nvPicPr>
          <p:cNvPr descr="01.jpg" id="445" name="Shape 445"/>
          <p:cNvPicPr preferRelativeResize="0"/>
          <p:nvPr/>
        </p:nvPicPr>
        <p:blipFill rotWithShape="1">
          <a:blip r:embed="rId3">
            <a:alphaModFix/>
          </a:blip>
          <a:srcRect b="0" l="0" r="0" t="0"/>
          <a:stretch/>
        </p:blipFill>
        <p:spPr>
          <a:xfrm>
            <a:off x="57810" y="2715766"/>
            <a:ext cx="2929379" cy="1943438"/>
          </a:xfrm>
          <a:prstGeom prst="rect">
            <a:avLst/>
          </a:prstGeom>
          <a:noFill/>
          <a:ln>
            <a:noFill/>
          </a:ln>
        </p:spPr>
      </p:pic>
      <p:pic>
        <p:nvPicPr>
          <p:cNvPr descr="03.jpg" id="446" name="Shape 446"/>
          <p:cNvPicPr preferRelativeResize="0"/>
          <p:nvPr/>
        </p:nvPicPr>
        <p:blipFill rotWithShape="1">
          <a:blip r:embed="rId4">
            <a:alphaModFix/>
          </a:blip>
          <a:srcRect b="0" l="0" r="0" t="0"/>
          <a:stretch/>
        </p:blipFill>
        <p:spPr>
          <a:xfrm>
            <a:off x="6156176" y="2715766"/>
            <a:ext cx="2931269" cy="1938335"/>
          </a:xfrm>
          <a:prstGeom prst="rect">
            <a:avLst/>
          </a:prstGeom>
          <a:noFill/>
          <a:ln>
            <a:noFill/>
          </a:ln>
        </p:spPr>
      </p:pic>
      <p:pic>
        <p:nvPicPr>
          <p:cNvPr descr="01 (1).jpg" id="447" name="Shape 447"/>
          <p:cNvPicPr preferRelativeResize="0"/>
          <p:nvPr/>
        </p:nvPicPr>
        <p:blipFill rotWithShape="1">
          <a:blip r:embed="rId5">
            <a:alphaModFix/>
          </a:blip>
          <a:srcRect b="0" l="0" r="0" t="0"/>
          <a:stretch/>
        </p:blipFill>
        <p:spPr>
          <a:xfrm>
            <a:off x="3059832" y="699542"/>
            <a:ext cx="2926109" cy="19417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INTRODUCTION</a:t>
            </a:r>
          </a:p>
        </p:txBody>
      </p:sp>
      <p:sp>
        <p:nvSpPr>
          <p:cNvPr id="171" name="Shape 171"/>
          <p:cNvSpPr txBox="1"/>
          <p:nvPr/>
        </p:nvSpPr>
        <p:spPr>
          <a:xfrm>
            <a:off x="321439" y="1214428"/>
            <a:ext cx="8229600" cy="278608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28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A LARGER ACCESS TO EDUCATION</a:t>
            </a:r>
          </a:p>
          <a:p>
            <a:pPr indent="-342900" lvl="0" marL="342900" marR="0" rtl="0" algn="ctr">
              <a:spcBef>
                <a:spcPts val="200"/>
              </a:spcBef>
              <a:spcAft>
                <a:spcPts val="0"/>
              </a:spcAft>
              <a:buSzPct val="25000"/>
              <a:buNone/>
            </a:pPr>
            <a:r>
              <a:t/>
            </a:r>
            <a:endParaRPr b="0" i="0" sz="1000" u="none" cap="none" strike="noStrike">
              <a:solidFill>
                <a:schemeClr val="dk1"/>
              </a:solidFill>
              <a:latin typeface="Arial"/>
              <a:ea typeface="Arial"/>
              <a:cs typeface="Arial"/>
              <a:sym typeface="Arial"/>
            </a:endParaRPr>
          </a:p>
          <a:p>
            <a:pPr indent="-342900" lvl="0" marL="342900" marR="0" rtl="0" algn="ctr">
              <a:spcBef>
                <a:spcPts val="520"/>
              </a:spcBef>
              <a:buSzPct val="25000"/>
              <a:buNone/>
            </a:pPr>
            <a:r>
              <a:rPr lang="fr-CA" sz="2600">
                <a:solidFill>
                  <a:schemeClr val="dk1"/>
                </a:solidFill>
                <a:latin typeface="Arial"/>
                <a:ea typeface="Arial"/>
                <a:cs typeface="Arial"/>
                <a:sym typeface="Arial"/>
              </a:rPr>
              <a:t>A MORE MOBILE STUDENT POPULATION </a:t>
            </a:r>
          </a:p>
        </p:txBody>
      </p:sp>
      <p:cxnSp>
        <p:nvCxnSpPr>
          <p:cNvPr id="172" name="Shape 172"/>
          <p:cNvCxnSpPr/>
          <p:nvPr/>
        </p:nvCxnSpPr>
        <p:spPr>
          <a:xfrm>
            <a:off x="1785918" y="1142990"/>
            <a:ext cx="5572164" cy="0"/>
          </a:xfrm>
          <a:prstGeom prst="straightConnector1">
            <a:avLst/>
          </a:prstGeom>
          <a:noFill/>
          <a:ln cap="flat" cmpd="sng" w="9525">
            <a:solidFill>
              <a:schemeClr val="dk1"/>
            </a:solidFill>
            <a:prstDash val="solid"/>
            <a:round/>
            <a:headEnd len="med" w="med" type="none"/>
            <a:tailEnd len="med" w="med" type="none"/>
          </a:ln>
        </p:spPr>
      </p:cxnSp>
      <p:cxnSp>
        <p:nvCxnSpPr>
          <p:cNvPr id="173" name="Shape 173"/>
          <p:cNvCxnSpPr/>
          <p:nvPr/>
        </p:nvCxnSpPr>
        <p:spPr>
          <a:xfrm>
            <a:off x="1785918" y="3929072"/>
            <a:ext cx="5572164" cy="0"/>
          </a:xfrm>
          <a:prstGeom prst="straightConnector1">
            <a:avLst/>
          </a:prstGeom>
          <a:noFill/>
          <a:ln cap="flat" cmpd="sng" w="9525">
            <a:solidFill>
              <a:schemeClr val="dk1"/>
            </a:solidFill>
            <a:prstDash val="solid"/>
            <a:round/>
            <a:headEnd len="med" w="med" type="none"/>
            <a:tailEnd len="med" w="med" type="none"/>
          </a:ln>
        </p:spPr>
      </p:cxnSp>
      <p:sp>
        <p:nvSpPr>
          <p:cNvPr id="174" name="Shape 174"/>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175" name="Shape 175"/>
          <p:cNvSpPr/>
          <p:nvPr/>
        </p:nvSpPr>
        <p:spPr>
          <a:xfrm>
            <a:off x="-26" y="5222008"/>
            <a:ext cx="1967217" cy="421576"/>
          </a:xfrm>
          <a:custGeom>
            <a:pathLst>
              <a:path extrusionOk="0" h="120000" w="120000">
                <a:moveTo>
                  <a:pt x="119845" y="0"/>
                </a:moveTo>
                <a:lnTo>
                  <a:pt x="112614" y="60493"/>
                </a:lnTo>
                <a:lnTo>
                  <a:pt x="120000" y="119540"/>
                </a:lnTo>
                <a:lnTo>
                  <a:pt x="1" y="120000"/>
                </a:lnTo>
                <a:lnTo>
                  <a:pt x="0" y="719"/>
                </a:lnTo>
                <a:lnTo>
                  <a:pt x="119845" y="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descr="C:\Users\Laurent\Dropbox\UTILE\Visuels\Multimédia\Éléments powerpoint\Logo UTILE site blanc trsp.png" id="176" name="Shape 176"/>
          <p:cNvPicPr preferRelativeResize="0"/>
          <p:nvPr/>
        </p:nvPicPr>
        <p:blipFill rotWithShape="1">
          <a:blip r:embed="rId3">
            <a:alphaModFix/>
          </a:blip>
          <a:srcRect b="23567" l="0" r="0" t="0"/>
          <a:stretch/>
        </p:blipFill>
        <p:spPr>
          <a:xfrm>
            <a:off x="456613" y="5310359"/>
            <a:ext cx="902088" cy="215462"/>
          </a:xfrm>
          <a:prstGeom prst="rect">
            <a:avLst/>
          </a:prstGeom>
          <a:noFill/>
          <a:ln>
            <a:noFill/>
          </a:ln>
        </p:spPr>
      </p:pic>
      <p:sp>
        <p:nvSpPr>
          <p:cNvPr id="177" name="Shape 177"/>
          <p:cNvSpPr/>
          <p:nvPr/>
        </p:nvSpPr>
        <p:spPr>
          <a:xfrm>
            <a:off x="1843759" y="5214974"/>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FFF200"/>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78" name="Shape 178"/>
          <p:cNvSpPr/>
          <p:nvPr/>
        </p:nvSpPr>
        <p:spPr>
          <a:xfrm>
            <a:off x="3633783" y="5214974"/>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00AC4F"/>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79" name="Shape 179"/>
          <p:cNvSpPr/>
          <p:nvPr/>
        </p:nvSpPr>
        <p:spPr>
          <a:xfrm>
            <a:off x="5419383" y="5214974"/>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F26522"/>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180" name="Shape 180"/>
          <p:cNvSpPr/>
          <p:nvPr/>
        </p:nvSpPr>
        <p:spPr>
          <a:xfrm>
            <a:off x="1812007" y="4730400"/>
            <a:ext cx="7339941" cy="433971"/>
          </a:xfrm>
          <a:custGeom>
            <a:pathLst>
              <a:path extrusionOk="0" h="120000" w="120000">
                <a:moveTo>
                  <a:pt x="119595" y="120000"/>
                </a:moveTo>
                <a:cubicBezTo>
                  <a:pt x="119591" y="118006"/>
                  <a:pt x="119957" y="72191"/>
                  <a:pt x="119595" y="60743"/>
                </a:cubicBezTo>
                <a:cubicBezTo>
                  <a:pt x="120000" y="50355"/>
                  <a:pt x="119605" y="0"/>
                  <a:pt x="119595" y="1482"/>
                </a:cubicBezTo>
                <a:lnTo>
                  <a:pt x="1961" y="2967"/>
                </a:lnTo>
                <a:lnTo>
                  <a:pt x="0" y="61498"/>
                </a:lnTo>
                <a:lnTo>
                  <a:pt x="1961" y="119249"/>
                </a:lnTo>
                <a:lnTo>
                  <a:pt x="119595" y="12000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2" presetSubtype="2">
                                  <p:stCondLst>
                                    <p:cond delay="0"/>
                                  </p:stCondLst>
                                  <p:childTnLst>
                                    <p:anim calcmode="lin" valueType="num">
                                      <p:cBhvr additive="base">
                                        <p:cTn dur="2000"/>
                                        <p:tgtEl>
                                          <p:spTgt spid="180"/>
                                        </p:tgtEl>
                                        <p:attrNameLst>
                                          <p:attrName>ppt_x</p:attrName>
                                        </p:attrNameLst>
                                      </p:cBhvr>
                                      <p:tavLst>
                                        <p:tav fmla="" tm="0">
                                          <p:val>
                                            <p:strVal val="#ppt_x"/>
                                          </p:val>
                                        </p:tav>
                                        <p:tav fmla="" tm="100000">
                                          <p:val>
                                            <p:strVal val="#ppt_x+1"/>
                                          </p:val>
                                        </p:tav>
                                      </p:tavLst>
                                    </p:anim>
                                    <p:set>
                                      <p:cBhvr>
                                        <p:cTn dur="1" fill="hold">
                                          <p:stCondLst>
                                            <p:cond delay="2000"/>
                                          </p:stCondLst>
                                        </p:cTn>
                                        <p:tgtEl>
                                          <p:spTgt spid="1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Shape 453"/>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454" name="Shape 454"/>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GRENOBLE</a:t>
            </a:r>
          </a:p>
        </p:txBody>
      </p:sp>
      <p:sp>
        <p:nvSpPr>
          <p:cNvPr id="455" name="Shape 455"/>
          <p:cNvSpPr/>
          <p:nvPr/>
        </p:nvSpPr>
        <p:spPr>
          <a:xfrm>
            <a:off x="0" y="555526"/>
            <a:ext cx="9144000" cy="4176464"/>
          </a:xfrm>
          <a:prstGeom prst="rect">
            <a:avLst/>
          </a:prstGeom>
          <a:no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descr="Capture d’écran 2014-10-24 à 15.26.36.png" id="456" name="Shape 456"/>
          <p:cNvPicPr preferRelativeResize="0"/>
          <p:nvPr/>
        </p:nvPicPr>
        <p:blipFill rotWithShape="1">
          <a:blip r:embed="rId3">
            <a:alphaModFix/>
          </a:blip>
          <a:srcRect b="0" l="0" r="0" t="0"/>
          <a:stretch/>
        </p:blipFill>
        <p:spPr>
          <a:xfrm>
            <a:off x="341" y="483518"/>
            <a:ext cx="9138513" cy="4269490"/>
          </a:xfrm>
          <a:prstGeom prst="rect">
            <a:avLst/>
          </a:prstGeom>
          <a:noFill/>
          <a:ln>
            <a:noFill/>
          </a:ln>
        </p:spPr>
      </p:pic>
      <p:pic>
        <p:nvPicPr>
          <p:cNvPr descr="onglet google MAP.png" id="457" name="Shape 457"/>
          <p:cNvPicPr preferRelativeResize="0"/>
          <p:nvPr/>
        </p:nvPicPr>
        <p:blipFill rotWithShape="1">
          <a:blip r:embed="rId4">
            <a:alphaModFix amt="50000"/>
          </a:blip>
          <a:srcRect b="0" l="0" r="0" t="0"/>
          <a:stretch/>
        </p:blipFill>
        <p:spPr>
          <a:xfrm>
            <a:off x="1672882" y="1430991"/>
            <a:ext cx="306799" cy="348671"/>
          </a:xfrm>
          <a:prstGeom prst="rect">
            <a:avLst/>
          </a:prstGeom>
          <a:noFill/>
          <a:ln>
            <a:noFill/>
          </a:ln>
        </p:spPr>
      </p:pic>
      <p:pic>
        <p:nvPicPr>
          <p:cNvPr descr="onglet google MAP.png" id="458" name="Shape 458"/>
          <p:cNvPicPr preferRelativeResize="0"/>
          <p:nvPr/>
        </p:nvPicPr>
        <p:blipFill rotWithShape="1">
          <a:blip r:embed="rId4">
            <a:alphaModFix amt="50000"/>
          </a:blip>
          <a:srcRect b="0" l="0" r="0" t="0"/>
          <a:stretch/>
        </p:blipFill>
        <p:spPr>
          <a:xfrm>
            <a:off x="3851920" y="987574"/>
            <a:ext cx="306799" cy="348671"/>
          </a:xfrm>
          <a:prstGeom prst="rect">
            <a:avLst/>
          </a:prstGeom>
          <a:noFill/>
          <a:ln>
            <a:noFill/>
          </a:ln>
        </p:spPr>
      </p:pic>
      <p:pic>
        <p:nvPicPr>
          <p:cNvPr descr="onglet google MAP.png" id="459" name="Shape 459"/>
          <p:cNvPicPr preferRelativeResize="0"/>
          <p:nvPr/>
        </p:nvPicPr>
        <p:blipFill rotWithShape="1">
          <a:blip r:embed="rId4">
            <a:alphaModFix amt="50000"/>
          </a:blip>
          <a:srcRect b="0" l="0" r="0" t="0"/>
          <a:stretch/>
        </p:blipFill>
        <p:spPr>
          <a:xfrm>
            <a:off x="4193162" y="1419622"/>
            <a:ext cx="306799" cy="348671"/>
          </a:xfrm>
          <a:prstGeom prst="rect">
            <a:avLst/>
          </a:prstGeom>
          <a:noFill/>
          <a:ln>
            <a:noFill/>
          </a:ln>
        </p:spPr>
      </p:pic>
      <p:pic>
        <p:nvPicPr>
          <p:cNvPr descr="onglet google MAP.png" id="460" name="Shape 460"/>
          <p:cNvPicPr preferRelativeResize="0"/>
          <p:nvPr/>
        </p:nvPicPr>
        <p:blipFill rotWithShape="1">
          <a:blip r:embed="rId4">
            <a:alphaModFix/>
          </a:blip>
          <a:srcRect b="0" l="0" r="0" t="0"/>
          <a:stretch/>
        </p:blipFill>
        <p:spPr>
          <a:xfrm>
            <a:off x="4139952" y="1491630"/>
            <a:ext cx="306799" cy="348671"/>
          </a:xfrm>
          <a:prstGeom prst="rect">
            <a:avLst/>
          </a:prstGeom>
          <a:noFill/>
          <a:ln>
            <a:noFill/>
          </a:ln>
        </p:spPr>
      </p:pic>
      <p:pic>
        <p:nvPicPr>
          <p:cNvPr descr="onglet google MAP.png" id="461" name="Shape 461"/>
          <p:cNvPicPr preferRelativeResize="0"/>
          <p:nvPr/>
        </p:nvPicPr>
        <p:blipFill rotWithShape="1">
          <a:blip r:embed="rId4">
            <a:alphaModFix amt="50000"/>
          </a:blip>
          <a:srcRect b="0" l="0" r="0" t="0"/>
          <a:stretch/>
        </p:blipFill>
        <p:spPr>
          <a:xfrm>
            <a:off x="7884368" y="1791031"/>
            <a:ext cx="306799" cy="348671"/>
          </a:xfrm>
          <a:prstGeom prst="rect">
            <a:avLst/>
          </a:prstGeom>
          <a:noFill/>
          <a:ln>
            <a:noFill/>
          </a:ln>
        </p:spPr>
      </p:pic>
      <p:pic>
        <p:nvPicPr>
          <p:cNvPr descr="onglet google MAP.png" id="462" name="Shape 462"/>
          <p:cNvPicPr preferRelativeResize="0"/>
          <p:nvPr/>
        </p:nvPicPr>
        <p:blipFill rotWithShape="1">
          <a:blip r:embed="rId4">
            <a:alphaModFix amt="50000"/>
          </a:blip>
          <a:srcRect b="0" l="0" r="0" t="0"/>
          <a:stretch/>
        </p:blipFill>
        <p:spPr>
          <a:xfrm>
            <a:off x="8460432" y="4299942"/>
            <a:ext cx="306799" cy="348671"/>
          </a:xfrm>
          <a:prstGeom prst="rect">
            <a:avLst/>
          </a:prstGeom>
          <a:noFill/>
          <a:ln>
            <a:noFill/>
          </a:ln>
        </p:spPr>
      </p:pic>
      <p:sp>
        <p:nvSpPr>
          <p:cNvPr id="463" name="Shape 463"/>
          <p:cNvSpPr/>
          <p:nvPr/>
        </p:nvSpPr>
        <p:spPr>
          <a:xfrm>
            <a:off x="1600200" y="1809750"/>
            <a:ext cx="6324600" cy="104644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fr-CA" sz="2600" cap="none">
                <a:solidFill>
                  <a:schemeClr val="dk1"/>
                </a:solidFill>
                <a:latin typeface="Arial"/>
                <a:ea typeface="Arial"/>
                <a:cs typeface="Arial"/>
                <a:sym typeface="Arial"/>
              </a:rPr>
              <a:t>THE PUBLIC ACTION IS OUT OF BREATH :</a:t>
            </a:r>
          </a:p>
          <a:p>
            <a:pPr indent="0" lvl="0" marL="0" marR="0" rtl="0" algn="ctr">
              <a:spcBef>
                <a:spcPts val="0"/>
              </a:spcBef>
              <a:buSzPct val="25000"/>
              <a:buNone/>
            </a:pPr>
            <a:r>
              <a:rPr lang="fr-CA" sz="1000" cap="none">
                <a:solidFill>
                  <a:schemeClr val="dk1"/>
                </a:solidFill>
                <a:latin typeface="Arial"/>
                <a:ea typeface="Arial"/>
                <a:cs typeface="Arial"/>
                <a:sym typeface="Arial"/>
              </a:rPr>
              <a:t> </a:t>
            </a:r>
          </a:p>
          <a:p>
            <a:pPr indent="0" lvl="0" marL="0" marR="0" rtl="0" algn="ctr">
              <a:spcBef>
                <a:spcPts val="0"/>
              </a:spcBef>
              <a:buSzPct val="25000"/>
              <a:buNone/>
            </a:pPr>
            <a:r>
              <a:rPr lang="fr-CA" sz="2600" cap="none">
                <a:solidFill>
                  <a:schemeClr val="dk1"/>
                </a:solidFill>
                <a:latin typeface="Arial"/>
                <a:ea typeface="Arial"/>
                <a:cs typeface="Arial"/>
                <a:sym typeface="Arial"/>
              </a:rPr>
              <a:t>THE NEED FOR RENEWAL</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822"/>
                                        <p:tgtEl>
                                          <p:spTgt spid="460"/>
                                        </p:tgtEl>
                                      </p:cBhvr>
                                    </p:animEffect>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Shape 469"/>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GRENOBLE</a:t>
            </a:r>
          </a:p>
        </p:txBody>
      </p:sp>
      <p:sp>
        <p:nvSpPr>
          <p:cNvPr id="470" name="Shape 470"/>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IMG_GRE.jpg" id="471" name="Shape 471"/>
          <p:cNvPicPr preferRelativeResize="0"/>
          <p:nvPr/>
        </p:nvPicPr>
        <p:blipFill rotWithShape="1">
          <a:blip r:embed="rId3">
            <a:alphaModFix/>
          </a:blip>
          <a:srcRect b="21271" l="0" r="0" t="8468"/>
          <a:stretch/>
        </p:blipFill>
        <p:spPr>
          <a:xfrm>
            <a:off x="0" y="514350"/>
            <a:ext cx="9009888" cy="425806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Shape 477"/>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GRENOBLE</a:t>
            </a:r>
          </a:p>
        </p:txBody>
      </p:sp>
      <p:sp>
        <p:nvSpPr>
          <p:cNvPr id="478" name="Shape 478"/>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IMG_GRE.jpg" id="479" name="Shape 479"/>
          <p:cNvPicPr preferRelativeResize="0"/>
          <p:nvPr/>
        </p:nvPicPr>
        <p:blipFill rotWithShape="1">
          <a:blip r:embed="rId3">
            <a:alphaModFix/>
          </a:blip>
          <a:srcRect b="21271" l="0" r="0" t="8468"/>
          <a:stretch/>
        </p:blipFill>
        <p:spPr>
          <a:xfrm>
            <a:off x="0" y="514350"/>
            <a:ext cx="9009888" cy="4258061"/>
          </a:xfrm>
          <a:prstGeom prst="rect">
            <a:avLst/>
          </a:prstGeom>
          <a:noFill/>
          <a:ln>
            <a:noFill/>
          </a:ln>
        </p:spPr>
      </p:pic>
      <p:sp>
        <p:nvSpPr>
          <p:cNvPr id="480" name="Shape 480"/>
          <p:cNvSpPr/>
          <p:nvPr/>
        </p:nvSpPr>
        <p:spPr>
          <a:xfrm>
            <a:off x="1828800" y="1123950"/>
            <a:ext cx="5486400" cy="2819400"/>
          </a:xfrm>
          <a:prstGeom prst="rect">
            <a:avLst/>
          </a:prstGeom>
          <a:solidFill>
            <a:schemeClr val="lt1">
              <a:alpha val="49803"/>
            </a:schemeClr>
          </a:solidFill>
          <a:ln>
            <a:noFill/>
          </a:ln>
          <a:effectLst>
            <a:outerShdw blurRad="50800"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481" name="Shape 481"/>
          <p:cNvSpPr txBox="1"/>
          <p:nvPr/>
        </p:nvSpPr>
        <p:spPr>
          <a:xfrm>
            <a:off x="0" y="1131590"/>
            <a:ext cx="9144000" cy="280831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26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COMPETITION BETWEEN CITIES</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HIGH RENTS ON THE MARKET</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buSzPct val="25000"/>
              <a:buNone/>
            </a:pPr>
            <a:r>
              <a:rPr lang="fr-CA" sz="2600">
                <a:solidFill>
                  <a:schemeClr val="dk1"/>
                </a:solidFill>
                <a:latin typeface="Arial"/>
                <a:ea typeface="Arial"/>
                <a:cs typeface="Arial"/>
                <a:sym typeface="Arial"/>
              </a:rPr>
              <a:t>A LOSS IN STUDENT ENROLLMENT </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Shape 487"/>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GRENOBLE</a:t>
            </a:r>
          </a:p>
        </p:txBody>
      </p:sp>
      <p:sp>
        <p:nvSpPr>
          <p:cNvPr id="488" name="Shape 488"/>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IMG_GRE.jpg" id="489" name="Shape 489"/>
          <p:cNvPicPr preferRelativeResize="0"/>
          <p:nvPr/>
        </p:nvPicPr>
        <p:blipFill rotWithShape="1">
          <a:blip r:embed="rId3">
            <a:alphaModFix/>
          </a:blip>
          <a:srcRect b="21271" l="0" r="0" t="8468"/>
          <a:stretch/>
        </p:blipFill>
        <p:spPr>
          <a:xfrm>
            <a:off x="0" y="514350"/>
            <a:ext cx="9009888" cy="4258061"/>
          </a:xfrm>
          <a:prstGeom prst="rect">
            <a:avLst/>
          </a:prstGeom>
          <a:noFill/>
          <a:ln>
            <a:noFill/>
          </a:ln>
        </p:spPr>
      </p:pic>
      <p:sp>
        <p:nvSpPr>
          <p:cNvPr id="490" name="Shape 490"/>
          <p:cNvSpPr/>
          <p:nvPr/>
        </p:nvSpPr>
        <p:spPr>
          <a:xfrm>
            <a:off x="1828800" y="1123950"/>
            <a:ext cx="5486400" cy="2819400"/>
          </a:xfrm>
          <a:prstGeom prst="rect">
            <a:avLst/>
          </a:prstGeom>
          <a:solidFill>
            <a:schemeClr val="lt1">
              <a:alpha val="49803"/>
            </a:schemeClr>
          </a:solidFill>
          <a:ln>
            <a:noFill/>
          </a:ln>
          <a:effectLst>
            <a:outerShdw blurRad="50800"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id="491" name="Shape 491"/>
          <p:cNvPicPr preferRelativeResize="0"/>
          <p:nvPr/>
        </p:nvPicPr>
        <p:blipFill rotWithShape="1">
          <a:blip r:embed="rId4">
            <a:alphaModFix/>
          </a:blip>
          <a:srcRect b="0" l="0" r="0" t="0"/>
          <a:stretch/>
        </p:blipFill>
        <p:spPr>
          <a:xfrm>
            <a:off x="2514600" y="1428750"/>
            <a:ext cx="4114800" cy="2286000"/>
          </a:xfrm>
          <a:prstGeom prst="rect">
            <a:avLst/>
          </a:prstGeom>
          <a:noFill/>
          <a:ln>
            <a:noFill/>
          </a:ln>
        </p:spPr>
      </p:pic>
      <p:sp>
        <p:nvSpPr>
          <p:cNvPr id="492" name="Shape 492"/>
          <p:cNvSpPr txBox="1"/>
          <p:nvPr/>
        </p:nvSpPr>
        <p:spPr>
          <a:xfrm>
            <a:off x="0" y="1352550"/>
            <a:ext cx="9144000" cy="2587352"/>
          </a:xfrm>
          <a:prstGeom prst="rect">
            <a:avLst/>
          </a:prstGeom>
          <a:noFill/>
          <a:ln>
            <a:noFill/>
          </a:ln>
        </p:spPr>
        <p:txBody>
          <a:bodyPr anchorCtr="0" anchor="t" bIns="45700" lIns="91425" rIns="91425" wrap="square" tIns="45700">
            <a:noAutofit/>
          </a:bodyPr>
          <a:lstStyle/>
          <a:p>
            <a:pPr indent="-342900" lvl="0" marL="342900" marR="0" rtl="0" algn="ctr">
              <a:spcBef>
                <a:spcPts val="0"/>
              </a:spcBef>
              <a:buSzPct val="25000"/>
              <a:buNone/>
            </a:pPr>
            <a:r>
              <a:rPr lang="fr-CA" sz="2600">
                <a:solidFill>
                  <a:schemeClr val="dk1"/>
                </a:solidFill>
                <a:latin typeface="Arial"/>
                <a:ea typeface="Arial"/>
                <a:cs typeface="Arial"/>
                <a:sym typeface="Arial"/>
              </a:rPr>
              <a:t>DEDICATED STUDENT HOUSING</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Shape 498"/>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GRENOBLE</a:t>
            </a:r>
          </a:p>
        </p:txBody>
      </p:sp>
      <p:sp>
        <p:nvSpPr>
          <p:cNvPr id="499" name="Shape 499"/>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500" name="Shape 500"/>
          <p:cNvSpPr/>
          <p:nvPr/>
        </p:nvSpPr>
        <p:spPr>
          <a:xfrm>
            <a:off x="1828800" y="1123950"/>
            <a:ext cx="5486400" cy="2819400"/>
          </a:xfrm>
          <a:prstGeom prst="rect">
            <a:avLst/>
          </a:prstGeom>
          <a:solidFill>
            <a:schemeClr val="lt1">
              <a:alpha val="49803"/>
            </a:schemeClr>
          </a:solid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501" name="Shape 501"/>
          <p:cNvSpPr txBox="1"/>
          <p:nvPr/>
        </p:nvSpPr>
        <p:spPr>
          <a:xfrm>
            <a:off x="0" y="1131590"/>
            <a:ext cx="9144000" cy="280831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26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COMPETITION BETWEEN CITIES</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HIGH RENTS ON THE MARKET</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buSzPct val="25000"/>
              <a:buNone/>
            </a:pPr>
            <a:r>
              <a:rPr lang="fr-CA" sz="2600">
                <a:solidFill>
                  <a:schemeClr val="dk1"/>
                </a:solidFill>
                <a:latin typeface="Arial"/>
                <a:ea typeface="Arial"/>
                <a:cs typeface="Arial"/>
                <a:sym typeface="Arial"/>
              </a:rPr>
              <a:t>A LOSS IN STUDENT ENROLLMENT </a:t>
            </a:r>
          </a:p>
        </p:txBody>
      </p:sp>
      <p:pic>
        <p:nvPicPr>
          <p:cNvPr descr="IMG_CROUS.jpg" id="502" name="Shape 502"/>
          <p:cNvPicPr preferRelativeResize="0"/>
          <p:nvPr/>
        </p:nvPicPr>
        <p:blipFill rotWithShape="1">
          <a:blip r:embed="rId3">
            <a:alphaModFix/>
          </a:blip>
          <a:srcRect b="11110" l="0" r="0" t="0"/>
          <a:stretch/>
        </p:blipFill>
        <p:spPr>
          <a:xfrm>
            <a:off x="0" y="590550"/>
            <a:ext cx="9121140" cy="418094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Shape 508"/>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GRENOBLE</a:t>
            </a:r>
          </a:p>
        </p:txBody>
      </p:sp>
      <p:sp>
        <p:nvSpPr>
          <p:cNvPr id="509" name="Shape 509"/>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510" name="Shape 510"/>
          <p:cNvSpPr/>
          <p:nvPr/>
        </p:nvSpPr>
        <p:spPr>
          <a:xfrm>
            <a:off x="1828800" y="1123950"/>
            <a:ext cx="5486400" cy="2819400"/>
          </a:xfrm>
          <a:prstGeom prst="rect">
            <a:avLst/>
          </a:prstGeom>
          <a:solidFill>
            <a:schemeClr val="lt1">
              <a:alpha val="49803"/>
            </a:schemeClr>
          </a:solid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511" name="Shape 511"/>
          <p:cNvSpPr txBox="1"/>
          <p:nvPr/>
        </p:nvSpPr>
        <p:spPr>
          <a:xfrm>
            <a:off x="0" y="1131590"/>
            <a:ext cx="9144000" cy="280831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26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COMPETITION BETWEEN CITIES</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HIGH RENTS ON THE MARKET</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buSzPct val="25000"/>
              <a:buNone/>
            </a:pPr>
            <a:r>
              <a:rPr lang="fr-CA" sz="2600">
                <a:solidFill>
                  <a:schemeClr val="dk1"/>
                </a:solidFill>
                <a:latin typeface="Arial"/>
                <a:ea typeface="Arial"/>
                <a:cs typeface="Arial"/>
                <a:sym typeface="Arial"/>
              </a:rPr>
              <a:t>A LOSS IN STUDENT ENROLLMENT </a:t>
            </a:r>
          </a:p>
        </p:txBody>
      </p:sp>
      <p:pic>
        <p:nvPicPr>
          <p:cNvPr descr="IMG_CROUS.jpg" id="512" name="Shape 512"/>
          <p:cNvPicPr preferRelativeResize="0"/>
          <p:nvPr/>
        </p:nvPicPr>
        <p:blipFill rotWithShape="1">
          <a:blip r:embed="rId3">
            <a:alphaModFix/>
          </a:blip>
          <a:srcRect b="11110" l="0" r="0" t="0"/>
          <a:stretch/>
        </p:blipFill>
        <p:spPr>
          <a:xfrm>
            <a:off x="0" y="590550"/>
            <a:ext cx="9121140" cy="4180942"/>
          </a:xfrm>
          <a:prstGeom prst="rect">
            <a:avLst/>
          </a:prstGeom>
          <a:noFill/>
          <a:ln>
            <a:noFill/>
          </a:ln>
        </p:spPr>
      </p:pic>
      <p:sp>
        <p:nvSpPr>
          <p:cNvPr id="513" name="Shape 513"/>
          <p:cNvSpPr/>
          <p:nvPr/>
        </p:nvSpPr>
        <p:spPr>
          <a:xfrm>
            <a:off x="1981200" y="1276350"/>
            <a:ext cx="5486400" cy="2819400"/>
          </a:xfrm>
          <a:prstGeom prst="rect">
            <a:avLst/>
          </a:prstGeom>
          <a:solidFill>
            <a:schemeClr val="lt1">
              <a:alpha val="49803"/>
            </a:schemeClr>
          </a:solid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514" name="Shape 514"/>
          <p:cNvSpPr txBox="1"/>
          <p:nvPr/>
        </p:nvSpPr>
        <p:spPr>
          <a:xfrm>
            <a:off x="152400" y="1283990"/>
            <a:ext cx="9144000" cy="280831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26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STATE-OWNED HOUSING</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CHEAP RENTS</a:t>
            </a:r>
          </a:p>
          <a:p>
            <a:pPr indent="-342900" lvl="0" marL="342900" marR="0" rtl="0" algn="ctr">
              <a:spcBef>
                <a:spcPts val="200"/>
              </a:spcBef>
              <a:spcAft>
                <a:spcPts val="0"/>
              </a:spcAft>
              <a:buSzPct val="25000"/>
              <a:buNone/>
            </a:pPr>
            <a:r>
              <a:rPr lang="fr-CA" sz="1000">
                <a:solidFill>
                  <a:schemeClr val="dk1"/>
                </a:solidFill>
                <a:latin typeface="Arial"/>
                <a:ea typeface="Arial"/>
                <a:cs typeface="Arial"/>
                <a:sym typeface="Arial"/>
              </a:rPr>
              <a:t> </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OLD HOUSING STOCK</a:t>
            </a:r>
          </a:p>
          <a:p>
            <a:pPr indent="-342900" lvl="0" marL="342900" marR="0" rtl="0" algn="ctr">
              <a:spcBef>
                <a:spcPts val="200"/>
              </a:spcBef>
              <a:spcAft>
                <a:spcPts val="0"/>
              </a:spcAft>
              <a:buSzPct val="25000"/>
              <a:buNone/>
            </a:pPr>
            <a:br>
              <a:rPr lang="fr-CA" sz="1000">
                <a:solidFill>
                  <a:schemeClr val="dk1"/>
                </a:solidFill>
                <a:latin typeface="Arial"/>
                <a:ea typeface="Arial"/>
                <a:cs typeface="Arial"/>
                <a:sym typeface="Arial"/>
              </a:rPr>
            </a:br>
          </a:p>
          <a:p>
            <a:pPr indent="-342900" lvl="0" marL="342900" marR="0" rtl="0" algn="ctr">
              <a:spcBef>
                <a:spcPts val="520"/>
              </a:spcBef>
              <a:buSzPct val="25000"/>
              <a:buNone/>
            </a:pPr>
            <a:br>
              <a:rPr lang="fr-CA" sz="2600">
                <a:solidFill>
                  <a:schemeClr val="dk1"/>
                </a:solidFill>
                <a:latin typeface="Arial"/>
                <a:ea typeface="Arial"/>
                <a:cs typeface="Arial"/>
                <a:sym typeface="Arial"/>
              </a:rPr>
            </a:br>
            <a:br>
              <a:rPr lang="fr-CA" sz="2600">
                <a:solidFill>
                  <a:schemeClr val="dk1"/>
                </a:solidFill>
                <a:latin typeface="Arial"/>
                <a:ea typeface="Arial"/>
                <a:cs typeface="Arial"/>
                <a:sym typeface="Arial"/>
              </a:rPr>
            </a:b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Shape 520"/>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GRENOBLE</a:t>
            </a:r>
          </a:p>
        </p:txBody>
      </p:sp>
      <p:cxnSp>
        <p:nvCxnSpPr>
          <p:cNvPr id="521" name="Shape 521"/>
          <p:cNvCxnSpPr/>
          <p:nvPr/>
        </p:nvCxnSpPr>
        <p:spPr>
          <a:xfrm>
            <a:off x="1785918" y="1142990"/>
            <a:ext cx="5572164" cy="0"/>
          </a:xfrm>
          <a:prstGeom prst="straightConnector1">
            <a:avLst/>
          </a:prstGeom>
          <a:noFill/>
          <a:ln cap="flat" cmpd="sng" w="9525">
            <a:solidFill>
              <a:schemeClr val="dk1"/>
            </a:solidFill>
            <a:prstDash val="solid"/>
            <a:round/>
            <a:headEnd len="med" w="med" type="none"/>
            <a:tailEnd len="med" w="med" type="none"/>
          </a:ln>
        </p:spPr>
      </p:cxnSp>
      <p:cxnSp>
        <p:nvCxnSpPr>
          <p:cNvPr id="522" name="Shape 522"/>
          <p:cNvCxnSpPr/>
          <p:nvPr/>
        </p:nvCxnSpPr>
        <p:spPr>
          <a:xfrm>
            <a:off x="1785918" y="3929072"/>
            <a:ext cx="5572164" cy="0"/>
          </a:xfrm>
          <a:prstGeom prst="straightConnector1">
            <a:avLst/>
          </a:prstGeom>
          <a:noFill/>
          <a:ln cap="flat" cmpd="sng" w="9525">
            <a:solidFill>
              <a:schemeClr val="dk1"/>
            </a:solidFill>
            <a:prstDash val="solid"/>
            <a:round/>
            <a:headEnd len="med" w="med" type="none"/>
            <a:tailEnd len="med" w="med" type="none"/>
          </a:ln>
        </p:spPr>
      </p:cxnSp>
      <p:sp>
        <p:nvSpPr>
          <p:cNvPr id="523" name="Shape 523"/>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524" name="Shape 524"/>
          <p:cNvSpPr txBox="1"/>
          <p:nvPr/>
        </p:nvSpPr>
        <p:spPr>
          <a:xfrm>
            <a:off x="0" y="1167594"/>
            <a:ext cx="9144000" cy="2775756"/>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LIMITED AFFORDABLE HOUSING</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AN IMPERFECT PUBLIC OFFER</a:t>
            </a:r>
          </a:p>
          <a:p>
            <a:pPr indent="-342900" lvl="0" marL="342900" marR="0" rtl="0" algn="ctr">
              <a:spcBef>
                <a:spcPts val="520"/>
              </a:spcBef>
              <a:spcAft>
                <a:spcPts val="0"/>
              </a:spcAft>
              <a:buSzPct val="25000"/>
              <a:buNone/>
            </a:pPr>
            <a:r>
              <a:t/>
            </a:r>
            <a:endParaRPr sz="26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buSzPct val="25000"/>
              <a:buNone/>
            </a:pPr>
            <a:r>
              <a:t/>
            </a:r>
            <a:endParaRPr sz="26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Shape 530"/>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GRENOBLE</a:t>
            </a:r>
          </a:p>
        </p:txBody>
      </p:sp>
      <p:sp>
        <p:nvSpPr>
          <p:cNvPr id="531" name="Shape 531"/>
          <p:cNvSpPr txBox="1"/>
          <p:nvPr>
            <p:ph idx="1" type="body"/>
          </p:nvPr>
        </p:nvSpPr>
        <p:spPr>
          <a:xfrm>
            <a:off x="2057400" y="1703189"/>
            <a:ext cx="5410200" cy="1737122"/>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PUBLIC POLICY </a:t>
            </a:r>
          </a:p>
          <a:p>
            <a:pPr indent="-342900" lvl="0" marL="342900" marR="0" rtl="0" algn="l">
              <a:spcBef>
                <a:spcPts val="64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COOPERATIVE MOVEMENT</a:t>
            </a:r>
          </a:p>
          <a:p>
            <a:pPr indent="-342900" lvl="0" marL="342900" marR="0" rtl="0" algn="l">
              <a:spcBef>
                <a:spcPts val="64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KOT-À-PROJET (KAP)</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p:txBody>
      </p:sp>
      <p:sp>
        <p:nvSpPr>
          <p:cNvPr id="532" name="Shape 532"/>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IMG_AggloGRE.pdf" id="533" name="Shape 533"/>
          <p:cNvPicPr preferRelativeResize="0"/>
          <p:nvPr/>
        </p:nvPicPr>
        <p:blipFill rotWithShape="1">
          <a:blip r:embed="rId3">
            <a:alphaModFix/>
          </a:blip>
          <a:srcRect b="0" l="0" r="0" t="0"/>
          <a:stretch/>
        </p:blipFill>
        <p:spPr>
          <a:xfrm>
            <a:off x="4662499" y="-400050"/>
            <a:ext cx="4466264" cy="3462370"/>
          </a:xfrm>
          <a:prstGeom prst="rect">
            <a:avLst/>
          </a:prstGeom>
          <a:noFill/>
          <a:ln>
            <a:noFill/>
          </a:ln>
        </p:spPr>
      </p:pic>
      <p:pic>
        <p:nvPicPr>
          <p:cNvPr descr="IMG_habicoop.psd" id="534" name="Shape 534"/>
          <p:cNvPicPr preferRelativeResize="0"/>
          <p:nvPr/>
        </p:nvPicPr>
        <p:blipFill rotWithShape="1">
          <a:blip r:embed="rId4">
            <a:alphaModFix/>
          </a:blip>
          <a:srcRect b="0" l="0" r="0" t="0"/>
          <a:stretch/>
        </p:blipFill>
        <p:spPr>
          <a:xfrm>
            <a:off x="0" y="3257550"/>
            <a:ext cx="2356295" cy="1327099"/>
          </a:xfrm>
          <a:prstGeom prst="rect">
            <a:avLst/>
          </a:prstGeom>
          <a:noFill/>
          <a:ln>
            <a:noFill/>
          </a:ln>
        </p:spPr>
      </p:pic>
      <p:pic>
        <p:nvPicPr>
          <p:cNvPr descr="logo_kaps1.png" id="535" name="Shape 535"/>
          <p:cNvPicPr preferRelativeResize="0"/>
          <p:nvPr/>
        </p:nvPicPr>
        <p:blipFill rotWithShape="1">
          <a:blip r:embed="rId5">
            <a:alphaModFix/>
          </a:blip>
          <a:srcRect b="0" l="0" r="0" t="0"/>
          <a:stretch/>
        </p:blipFill>
        <p:spPr>
          <a:xfrm>
            <a:off x="6400800" y="2571750"/>
            <a:ext cx="2510954" cy="209166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Shape 541"/>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GRENOBLE</a:t>
            </a:r>
          </a:p>
        </p:txBody>
      </p:sp>
      <p:sp>
        <p:nvSpPr>
          <p:cNvPr id="542" name="Shape 542"/>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543" name="Shape 543"/>
          <p:cNvSpPr txBox="1"/>
          <p:nvPr/>
        </p:nvSpPr>
        <p:spPr>
          <a:xfrm>
            <a:off x="838200" y="287150"/>
            <a:ext cx="3429000" cy="1524000"/>
          </a:xfrm>
          <a:prstGeom prst="rect">
            <a:avLst/>
          </a:prstGeom>
          <a:noFill/>
          <a:ln>
            <a:noFill/>
          </a:ln>
        </p:spPr>
        <p:txBody>
          <a:bodyPr anchorCtr="0" anchor="t" bIns="45700" lIns="91425" rIns="91425" wrap="square" tIns="45700">
            <a:noAutofit/>
          </a:bodyPr>
          <a:lstStyle/>
          <a:p>
            <a:pPr indent="-342900" lvl="0" marL="342900" marR="0" rtl="0" algn="ctr">
              <a:lnSpc>
                <a:spcPct val="80000"/>
              </a:lnSpc>
              <a:spcBef>
                <a:spcPts val="0"/>
              </a:spcBef>
              <a:spcAft>
                <a:spcPts val="0"/>
              </a:spcAft>
              <a:buSzPct val="25000"/>
              <a:buNone/>
            </a:pPr>
            <a:r>
              <a:t/>
            </a:r>
            <a:endParaRPr sz="2405">
              <a:solidFill>
                <a:schemeClr val="dk1"/>
              </a:solidFill>
              <a:latin typeface="Arial"/>
              <a:ea typeface="Arial"/>
              <a:cs typeface="Arial"/>
              <a:sym typeface="Arial"/>
            </a:endParaRPr>
          </a:p>
          <a:p>
            <a:pPr indent="-342900" lvl="0" marL="342900" marR="0" rtl="0" algn="ctr">
              <a:lnSpc>
                <a:spcPct val="80000"/>
              </a:lnSpc>
              <a:spcBef>
                <a:spcPts val="481"/>
              </a:spcBef>
              <a:spcAft>
                <a:spcPts val="0"/>
              </a:spcAft>
              <a:buSzPct val="25000"/>
              <a:buNone/>
            </a:pPr>
            <a:r>
              <a:rPr lang="fr-CA" sz="2405">
                <a:solidFill>
                  <a:schemeClr val="dk1"/>
                </a:solidFill>
                <a:latin typeface="Arial"/>
                <a:ea typeface="Arial"/>
                <a:cs typeface="Arial"/>
                <a:sym typeface="Arial"/>
              </a:rPr>
              <a:t>KAPS</a:t>
            </a:r>
          </a:p>
          <a:p>
            <a:pPr indent="-342900" lvl="0" marL="342900" marR="0" rtl="0" algn="ctr">
              <a:lnSpc>
                <a:spcPct val="80000"/>
              </a:lnSpc>
              <a:spcBef>
                <a:spcPts val="481"/>
              </a:spcBef>
              <a:spcAft>
                <a:spcPts val="0"/>
              </a:spcAft>
              <a:buSzPct val="25000"/>
              <a:buNone/>
            </a:pPr>
            <a:r>
              <a:rPr lang="fr-CA" sz="2405">
                <a:solidFill>
                  <a:schemeClr val="dk1"/>
                </a:solidFill>
                <a:latin typeface="Arial"/>
                <a:ea typeface="Arial"/>
                <a:cs typeface="Arial"/>
                <a:sym typeface="Arial"/>
              </a:rPr>
              <a:t>REALISING </a:t>
            </a:r>
          </a:p>
          <a:p>
            <a:pPr indent="-342900" lvl="0" marL="342900" marR="0" rtl="0" algn="ctr">
              <a:lnSpc>
                <a:spcPct val="80000"/>
              </a:lnSpc>
              <a:spcBef>
                <a:spcPts val="481"/>
              </a:spcBef>
              <a:spcAft>
                <a:spcPts val="0"/>
              </a:spcAft>
              <a:buSzPct val="25000"/>
              <a:buNone/>
            </a:pPr>
            <a:r>
              <a:rPr lang="fr-CA" sz="2405">
                <a:solidFill>
                  <a:schemeClr val="dk1"/>
                </a:solidFill>
                <a:latin typeface="Arial"/>
                <a:ea typeface="Arial"/>
                <a:cs typeface="Arial"/>
                <a:sym typeface="Arial"/>
              </a:rPr>
              <a:t>COLLECTIVE PROJETS</a:t>
            </a:r>
          </a:p>
          <a:p>
            <a:pPr indent="-401637" lvl="0" marL="342900" marR="0" rtl="0" algn="ctr">
              <a:lnSpc>
                <a:spcPct val="80000"/>
              </a:lnSpc>
              <a:spcBef>
                <a:spcPts val="185"/>
              </a:spcBef>
              <a:spcAft>
                <a:spcPts val="0"/>
              </a:spcAft>
              <a:buClr>
                <a:schemeClr val="dk1"/>
              </a:buClr>
              <a:buSzPct val="100000"/>
              <a:buFont typeface="Arial"/>
              <a:buNone/>
            </a:pPr>
            <a:r>
              <a:t/>
            </a:r>
            <a:endParaRPr sz="925">
              <a:solidFill>
                <a:schemeClr val="dk1"/>
              </a:solidFill>
              <a:latin typeface="Arial"/>
              <a:ea typeface="Arial"/>
              <a:cs typeface="Arial"/>
              <a:sym typeface="Arial"/>
            </a:endParaRPr>
          </a:p>
          <a:p>
            <a:pPr indent="-401637" lvl="0" marL="342900" marR="0" rtl="0" algn="ctr">
              <a:lnSpc>
                <a:spcPct val="80000"/>
              </a:lnSpc>
              <a:spcBef>
                <a:spcPts val="185"/>
              </a:spcBef>
              <a:spcAft>
                <a:spcPts val="0"/>
              </a:spcAft>
              <a:buClr>
                <a:schemeClr val="dk1"/>
              </a:buClr>
              <a:buSzPct val="100000"/>
              <a:buFont typeface="Arial"/>
              <a:buNone/>
            </a:pPr>
            <a:r>
              <a:t/>
            </a:r>
            <a:endParaRPr sz="925">
              <a:solidFill>
                <a:schemeClr val="dk1"/>
              </a:solidFill>
              <a:latin typeface="Arial"/>
              <a:ea typeface="Arial"/>
              <a:cs typeface="Arial"/>
              <a:sym typeface="Arial"/>
            </a:endParaRPr>
          </a:p>
          <a:p>
            <a:pPr indent="-401637" lvl="0" marL="342900" marR="0" rtl="0" algn="ctr">
              <a:lnSpc>
                <a:spcPct val="80000"/>
              </a:lnSpc>
              <a:spcBef>
                <a:spcPts val="185"/>
              </a:spcBef>
              <a:spcAft>
                <a:spcPts val="0"/>
              </a:spcAft>
              <a:buClr>
                <a:schemeClr val="dk1"/>
              </a:buClr>
              <a:buSzPct val="100000"/>
              <a:buFont typeface="Arial"/>
              <a:buNone/>
            </a:pPr>
            <a:r>
              <a:t/>
            </a:r>
            <a:endParaRPr sz="925">
              <a:solidFill>
                <a:schemeClr val="dk1"/>
              </a:solidFill>
              <a:latin typeface="Arial"/>
              <a:ea typeface="Arial"/>
              <a:cs typeface="Arial"/>
              <a:sym typeface="Arial"/>
            </a:endParaRPr>
          </a:p>
          <a:p>
            <a:pPr indent="-401637" lvl="0" marL="342900" marR="0" rtl="0" algn="ctr">
              <a:lnSpc>
                <a:spcPct val="80000"/>
              </a:lnSpc>
              <a:spcBef>
                <a:spcPts val="185"/>
              </a:spcBef>
              <a:spcAft>
                <a:spcPts val="0"/>
              </a:spcAft>
              <a:buClr>
                <a:schemeClr val="dk1"/>
              </a:buClr>
              <a:buSzPct val="100000"/>
              <a:buFont typeface="Arial"/>
              <a:buNone/>
            </a:pPr>
            <a:r>
              <a:t/>
            </a:r>
            <a:endParaRPr sz="925">
              <a:solidFill>
                <a:schemeClr val="dk1"/>
              </a:solidFill>
              <a:latin typeface="Arial"/>
              <a:ea typeface="Arial"/>
              <a:cs typeface="Arial"/>
              <a:sym typeface="Arial"/>
            </a:endParaRPr>
          </a:p>
          <a:p>
            <a:pPr indent="-401637" lvl="0" marL="342900" marR="0" rtl="0" algn="ctr">
              <a:lnSpc>
                <a:spcPct val="80000"/>
              </a:lnSpc>
              <a:spcBef>
                <a:spcPts val="185"/>
              </a:spcBef>
              <a:spcAft>
                <a:spcPts val="0"/>
              </a:spcAft>
              <a:buClr>
                <a:schemeClr val="dk1"/>
              </a:buClr>
              <a:buSzPct val="100000"/>
              <a:buFont typeface="Arial"/>
              <a:buNone/>
            </a:pPr>
            <a:r>
              <a:t/>
            </a:r>
            <a:endParaRPr sz="925">
              <a:solidFill>
                <a:schemeClr val="dk1"/>
              </a:solidFill>
              <a:latin typeface="Arial"/>
              <a:ea typeface="Arial"/>
              <a:cs typeface="Arial"/>
              <a:sym typeface="Arial"/>
            </a:endParaRPr>
          </a:p>
          <a:p>
            <a:pPr indent="-401637" lvl="0" marL="342900" marR="0" rtl="0" algn="ctr">
              <a:lnSpc>
                <a:spcPct val="80000"/>
              </a:lnSpc>
              <a:spcBef>
                <a:spcPts val="185"/>
              </a:spcBef>
              <a:spcAft>
                <a:spcPts val="0"/>
              </a:spcAft>
              <a:buClr>
                <a:schemeClr val="dk1"/>
              </a:buClr>
              <a:buSzPct val="100000"/>
              <a:buFont typeface="Arial"/>
              <a:buNone/>
            </a:pPr>
            <a:r>
              <a:t/>
            </a:r>
            <a:endParaRPr sz="925">
              <a:solidFill>
                <a:schemeClr val="dk1"/>
              </a:solidFill>
              <a:latin typeface="Arial"/>
              <a:ea typeface="Arial"/>
              <a:cs typeface="Arial"/>
              <a:sym typeface="Arial"/>
            </a:endParaRPr>
          </a:p>
          <a:p>
            <a:pPr indent="-401637" lvl="0" marL="342900" marR="0" rtl="0" algn="ctr">
              <a:lnSpc>
                <a:spcPct val="80000"/>
              </a:lnSpc>
              <a:spcBef>
                <a:spcPts val="185"/>
              </a:spcBef>
              <a:spcAft>
                <a:spcPts val="0"/>
              </a:spcAft>
              <a:buClr>
                <a:schemeClr val="dk1"/>
              </a:buClr>
              <a:buSzPct val="100000"/>
              <a:buFont typeface="Arial"/>
              <a:buNone/>
            </a:pPr>
            <a:r>
              <a:t/>
            </a:r>
            <a:endParaRPr sz="925">
              <a:solidFill>
                <a:schemeClr val="dk1"/>
              </a:solidFill>
              <a:latin typeface="Arial"/>
              <a:ea typeface="Arial"/>
              <a:cs typeface="Arial"/>
              <a:sym typeface="Arial"/>
            </a:endParaRPr>
          </a:p>
          <a:p>
            <a:pPr indent="-342900" lvl="0" marL="342900" marR="0" rtl="0" algn="ctr">
              <a:lnSpc>
                <a:spcPct val="80000"/>
              </a:lnSpc>
              <a:spcBef>
                <a:spcPts val="481"/>
              </a:spcBef>
              <a:spcAft>
                <a:spcPts val="0"/>
              </a:spcAft>
              <a:buSzPct val="25000"/>
              <a:buNone/>
            </a:pPr>
            <a:r>
              <a:t/>
            </a:r>
            <a:endParaRPr sz="2405">
              <a:solidFill>
                <a:schemeClr val="dk1"/>
              </a:solidFill>
              <a:latin typeface="Arial"/>
              <a:ea typeface="Arial"/>
              <a:cs typeface="Arial"/>
              <a:sym typeface="Arial"/>
            </a:endParaRPr>
          </a:p>
          <a:p>
            <a:pPr indent="-401637" lvl="0" marL="342900" marR="0" rtl="0" algn="ctr">
              <a:lnSpc>
                <a:spcPct val="80000"/>
              </a:lnSpc>
              <a:spcBef>
                <a:spcPts val="185"/>
              </a:spcBef>
              <a:spcAft>
                <a:spcPts val="0"/>
              </a:spcAft>
              <a:buClr>
                <a:schemeClr val="dk1"/>
              </a:buClr>
              <a:buSzPct val="100000"/>
              <a:buFont typeface="Arial"/>
              <a:buNone/>
            </a:pPr>
            <a:r>
              <a:t/>
            </a:r>
            <a:endParaRPr sz="925">
              <a:solidFill>
                <a:schemeClr val="dk1"/>
              </a:solidFill>
              <a:latin typeface="Arial"/>
              <a:ea typeface="Arial"/>
              <a:cs typeface="Arial"/>
              <a:sym typeface="Arial"/>
            </a:endParaRPr>
          </a:p>
          <a:p>
            <a:pPr indent="-401637" lvl="0" marL="342900" marR="0" rtl="0" algn="ctr">
              <a:lnSpc>
                <a:spcPct val="80000"/>
              </a:lnSpc>
              <a:spcBef>
                <a:spcPts val="185"/>
              </a:spcBef>
              <a:spcAft>
                <a:spcPts val="0"/>
              </a:spcAft>
              <a:buClr>
                <a:schemeClr val="dk1"/>
              </a:buClr>
              <a:buSzPct val="100000"/>
              <a:buFont typeface="Arial"/>
              <a:buNone/>
            </a:pPr>
            <a:r>
              <a:t/>
            </a:r>
            <a:endParaRPr sz="925">
              <a:solidFill>
                <a:schemeClr val="dk1"/>
              </a:solidFill>
              <a:latin typeface="Arial"/>
              <a:ea typeface="Arial"/>
              <a:cs typeface="Arial"/>
              <a:sym typeface="Arial"/>
            </a:endParaRPr>
          </a:p>
          <a:p>
            <a:pPr indent="-401637" lvl="0" marL="342900" marR="0" rtl="0" algn="ctr">
              <a:lnSpc>
                <a:spcPct val="80000"/>
              </a:lnSpc>
              <a:spcBef>
                <a:spcPts val="185"/>
              </a:spcBef>
              <a:spcAft>
                <a:spcPts val="0"/>
              </a:spcAft>
              <a:buClr>
                <a:schemeClr val="dk1"/>
              </a:buClr>
              <a:buSzPct val="100000"/>
              <a:buFont typeface="Arial"/>
              <a:buNone/>
            </a:pPr>
            <a:r>
              <a:t/>
            </a:r>
            <a:endParaRPr sz="925">
              <a:solidFill>
                <a:schemeClr val="dk1"/>
              </a:solidFill>
              <a:latin typeface="Arial"/>
              <a:ea typeface="Arial"/>
              <a:cs typeface="Arial"/>
              <a:sym typeface="Arial"/>
            </a:endParaRPr>
          </a:p>
        </p:txBody>
      </p:sp>
      <p:pic>
        <p:nvPicPr>
          <p:cNvPr descr="mistral-kaps.jpg" id="544" name="Shape 544"/>
          <p:cNvPicPr preferRelativeResize="0"/>
          <p:nvPr/>
        </p:nvPicPr>
        <p:blipFill rotWithShape="1">
          <a:blip r:embed="rId3">
            <a:alphaModFix/>
          </a:blip>
          <a:srcRect b="0" l="0" r="0" t="0"/>
          <a:stretch/>
        </p:blipFill>
        <p:spPr>
          <a:xfrm>
            <a:off x="914400" y="2419350"/>
            <a:ext cx="3435572" cy="1928019"/>
          </a:xfrm>
          <a:prstGeom prst="rect">
            <a:avLst/>
          </a:prstGeom>
          <a:noFill/>
          <a:ln>
            <a:noFill/>
          </a:ln>
        </p:spPr>
      </p:pic>
      <p:pic>
        <p:nvPicPr>
          <p:cNvPr descr="Habitat_ccoperatif12.jpg" id="545" name="Shape 545"/>
          <p:cNvPicPr preferRelativeResize="0"/>
          <p:nvPr/>
        </p:nvPicPr>
        <p:blipFill rotWithShape="1">
          <a:blip r:embed="rId4">
            <a:alphaModFix/>
          </a:blip>
          <a:srcRect b="0" l="0" r="0" t="0"/>
          <a:stretch/>
        </p:blipFill>
        <p:spPr>
          <a:xfrm>
            <a:off x="5105400" y="742950"/>
            <a:ext cx="3420428" cy="2279343"/>
          </a:xfrm>
          <a:prstGeom prst="rect">
            <a:avLst/>
          </a:prstGeom>
          <a:noFill/>
          <a:ln>
            <a:noFill/>
          </a:ln>
        </p:spPr>
      </p:pic>
      <p:sp>
        <p:nvSpPr>
          <p:cNvPr id="546" name="Shape 546"/>
          <p:cNvSpPr txBox="1"/>
          <p:nvPr/>
        </p:nvSpPr>
        <p:spPr>
          <a:xfrm>
            <a:off x="5105400" y="2571750"/>
            <a:ext cx="3429000" cy="1872208"/>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26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HABICOOP</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COMING SOON FOR STUDENTS</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t/>
            </a:r>
            <a:endParaRPr sz="26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Shape 552"/>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553" name="Shape 553"/>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GENEVA</a:t>
            </a:r>
          </a:p>
        </p:txBody>
      </p:sp>
      <p:sp>
        <p:nvSpPr>
          <p:cNvPr id="554" name="Shape 554"/>
          <p:cNvSpPr/>
          <p:nvPr/>
        </p:nvSpPr>
        <p:spPr>
          <a:xfrm>
            <a:off x="0" y="555526"/>
            <a:ext cx="9144000" cy="4176464"/>
          </a:xfrm>
          <a:prstGeom prst="rect">
            <a:avLst/>
          </a:prstGeom>
          <a:no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descr="Capture d’écran 2014-10-24 à 15.26.36.png" id="555" name="Shape 555"/>
          <p:cNvPicPr preferRelativeResize="0"/>
          <p:nvPr/>
        </p:nvPicPr>
        <p:blipFill rotWithShape="1">
          <a:blip r:embed="rId3">
            <a:alphaModFix/>
          </a:blip>
          <a:srcRect b="0" l="0" r="0" t="0"/>
          <a:stretch/>
        </p:blipFill>
        <p:spPr>
          <a:xfrm>
            <a:off x="341" y="483518"/>
            <a:ext cx="9138513" cy="4269490"/>
          </a:xfrm>
          <a:prstGeom prst="rect">
            <a:avLst/>
          </a:prstGeom>
          <a:noFill/>
          <a:ln>
            <a:noFill/>
          </a:ln>
        </p:spPr>
      </p:pic>
      <p:pic>
        <p:nvPicPr>
          <p:cNvPr descr="onglet google MAP.png" id="556" name="Shape 556"/>
          <p:cNvPicPr preferRelativeResize="0"/>
          <p:nvPr/>
        </p:nvPicPr>
        <p:blipFill rotWithShape="1">
          <a:blip r:embed="rId4">
            <a:alphaModFix amt="50000"/>
          </a:blip>
          <a:srcRect b="0" l="0" r="0" t="0"/>
          <a:stretch/>
        </p:blipFill>
        <p:spPr>
          <a:xfrm>
            <a:off x="1672882" y="1430991"/>
            <a:ext cx="306799" cy="348671"/>
          </a:xfrm>
          <a:prstGeom prst="rect">
            <a:avLst/>
          </a:prstGeom>
          <a:noFill/>
          <a:ln>
            <a:noFill/>
          </a:ln>
        </p:spPr>
      </p:pic>
      <p:pic>
        <p:nvPicPr>
          <p:cNvPr descr="onglet google MAP.png" id="557" name="Shape 557"/>
          <p:cNvPicPr preferRelativeResize="0"/>
          <p:nvPr/>
        </p:nvPicPr>
        <p:blipFill rotWithShape="1">
          <a:blip r:embed="rId4">
            <a:alphaModFix amt="50000"/>
          </a:blip>
          <a:srcRect b="0" l="0" r="0" t="0"/>
          <a:stretch/>
        </p:blipFill>
        <p:spPr>
          <a:xfrm>
            <a:off x="3851920" y="987574"/>
            <a:ext cx="306799" cy="348671"/>
          </a:xfrm>
          <a:prstGeom prst="rect">
            <a:avLst/>
          </a:prstGeom>
          <a:noFill/>
          <a:ln>
            <a:noFill/>
          </a:ln>
        </p:spPr>
      </p:pic>
      <p:pic>
        <p:nvPicPr>
          <p:cNvPr descr="onglet google MAP.png" id="558" name="Shape 558"/>
          <p:cNvPicPr preferRelativeResize="0"/>
          <p:nvPr/>
        </p:nvPicPr>
        <p:blipFill rotWithShape="1">
          <a:blip r:embed="rId4">
            <a:alphaModFix/>
          </a:blip>
          <a:srcRect b="0" l="0" r="0" t="0"/>
          <a:stretch/>
        </p:blipFill>
        <p:spPr>
          <a:xfrm>
            <a:off x="4193162" y="1419622"/>
            <a:ext cx="306799" cy="348671"/>
          </a:xfrm>
          <a:prstGeom prst="rect">
            <a:avLst/>
          </a:prstGeom>
          <a:noFill/>
          <a:ln>
            <a:noFill/>
          </a:ln>
        </p:spPr>
      </p:pic>
      <p:pic>
        <p:nvPicPr>
          <p:cNvPr descr="onglet google MAP.png" id="559" name="Shape 559"/>
          <p:cNvPicPr preferRelativeResize="0"/>
          <p:nvPr/>
        </p:nvPicPr>
        <p:blipFill rotWithShape="1">
          <a:blip r:embed="rId4">
            <a:alphaModFix amt="50000"/>
          </a:blip>
          <a:srcRect b="0" l="0" r="0" t="0"/>
          <a:stretch/>
        </p:blipFill>
        <p:spPr>
          <a:xfrm>
            <a:off x="7884368" y="1791031"/>
            <a:ext cx="306799" cy="348671"/>
          </a:xfrm>
          <a:prstGeom prst="rect">
            <a:avLst/>
          </a:prstGeom>
          <a:noFill/>
          <a:ln>
            <a:noFill/>
          </a:ln>
        </p:spPr>
      </p:pic>
      <p:pic>
        <p:nvPicPr>
          <p:cNvPr descr="onglet google MAP.png" id="560" name="Shape 560"/>
          <p:cNvPicPr preferRelativeResize="0"/>
          <p:nvPr/>
        </p:nvPicPr>
        <p:blipFill rotWithShape="1">
          <a:blip r:embed="rId4">
            <a:alphaModFix amt="50000"/>
          </a:blip>
          <a:srcRect b="0" l="0" r="0" t="0"/>
          <a:stretch/>
        </p:blipFill>
        <p:spPr>
          <a:xfrm>
            <a:off x="8460432" y="4299942"/>
            <a:ext cx="306799" cy="348671"/>
          </a:xfrm>
          <a:prstGeom prst="rect">
            <a:avLst/>
          </a:prstGeom>
          <a:noFill/>
          <a:ln>
            <a:noFill/>
          </a:ln>
        </p:spPr>
      </p:pic>
      <p:pic>
        <p:nvPicPr>
          <p:cNvPr descr="onglet google MAP.png" id="561" name="Shape 561"/>
          <p:cNvPicPr preferRelativeResize="0"/>
          <p:nvPr/>
        </p:nvPicPr>
        <p:blipFill rotWithShape="1">
          <a:blip r:embed="rId4">
            <a:alphaModFix amt="50000"/>
          </a:blip>
          <a:srcRect b="0" l="0" r="0" t="0"/>
          <a:stretch/>
        </p:blipFill>
        <p:spPr>
          <a:xfrm>
            <a:off x="4139952" y="1491630"/>
            <a:ext cx="306799" cy="348671"/>
          </a:xfrm>
          <a:prstGeom prst="rect">
            <a:avLst/>
          </a:prstGeom>
          <a:noFill/>
          <a:ln>
            <a:noFill/>
          </a:ln>
        </p:spPr>
      </p:pic>
      <p:sp>
        <p:nvSpPr>
          <p:cNvPr id="562" name="Shape 562"/>
          <p:cNvSpPr/>
          <p:nvPr/>
        </p:nvSpPr>
        <p:spPr>
          <a:xfrm>
            <a:off x="0" y="2190750"/>
            <a:ext cx="9144000" cy="492443"/>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fr-CA" sz="2600" cap="none">
                <a:solidFill>
                  <a:schemeClr val="dk1"/>
                </a:solidFill>
                <a:latin typeface="Arial"/>
                <a:ea typeface="Arial"/>
                <a:cs typeface="Arial"/>
                <a:sym typeface="Arial"/>
              </a:rPr>
              <a:t>THE CO-OP PARADISE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822"/>
                                        <p:tgtEl>
                                          <p:spTgt spid="558"/>
                                        </p:tgtEl>
                                      </p:cBhvr>
                                    </p:animEffect>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INTRODUCTION</a:t>
            </a:r>
          </a:p>
        </p:txBody>
      </p:sp>
      <p:sp>
        <p:nvSpPr>
          <p:cNvPr id="187" name="Shape 187"/>
          <p:cNvSpPr txBox="1"/>
          <p:nvPr/>
        </p:nvSpPr>
        <p:spPr>
          <a:xfrm>
            <a:off x="0" y="1131590"/>
            <a:ext cx="9144000" cy="280831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rPr lang="fr-CA" sz="2800">
                <a:solidFill>
                  <a:schemeClr val="dk1"/>
                </a:solidFill>
                <a:latin typeface="Arial"/>
                <a:ea typeface="Arial"/>
                <a:cs typeface="Arial"/>
                <a:sym typeface="Arial"/>
              </a:rPr>
              <a:t> </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ACCOMMODATE </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AN INCREASING NUMBER </a:t>
            </a:r>
          </a:p>
          <a:p>
            <a:pPr indent="-342900" lvl="0" marL="342900" marR="0" rtl="0" algn="ctr">
              <a:spcBef>
                <a:spcPts val="520"/>
              </a:spcBef>
              <a:buSzPct val="25000"/>
              <a:buNone/>
            </a:pPr>
            <a:r>
              <a:rPr lang="fr-CA" sz="2600">
                <a:solidFill>
                  <a:schemeClr val="dk1"/>
                </a:solidFill>
                <a:latin typeface="Arial"/>
                <a:ea typeface="Arial"/>
                <a:cs typeface="Arial"/>
                <a:sym typeface="Arial"/>
              </a:rPr>
              <a:t>OF STUDENTS</a:t>
            </a:r>
          </a:p>
        </p:txBody>
      </p:sp>
      <p:cxnSp>
        <p:nvCxnSpPr>
          <p:cNvPr id="188" name="Shape 188"/>
          <p:cNvCxnSpPr/>
          <p:nvPr/>
        </p:nvCxnSpPr>
        <p:spPr>
          <a:xfrm>
            <a:off x="1785918" y="1142990"/>
            <a:ext cx="5572164" cy="0"/>
          </a:xfrm>
          <a:prstGeom prst="straightConnector1">
            <a:avLst/>
          </a:prstGeom>
          <a:noFill/>
          <a:ln cap="flat" cmpd="sng" w="9525">
            <a:solidFill>
              <a:schemeClr val="dk1"/>
            </a:solidFill>
            <a:prstDash val="solid"/>
            <a:round/>
            <a:headEnd len="med" w="med" type="none"/>
            <a:tailEnd len="med" w="med" type="none"/>
          </a:ln>
        </p:spPr>
      </p:cxnSp>
      <p:cxnSp>
        <p:nvCxnSpPr>
          <p:cNvPr id="189" name="Shape 189"/>
          <p:cNvCxnSpPr/>
          <p:nvPr/>
        </p:nvCxnSpPr>
        <p:spPr>
          <a:xfrm>
            <a:off x="1785918" y="3929072"/>
            <a:ext cx="5572164" cy="0"/>
          </a:xfrm>
          <a:prstGeom prst="straightConnector1">
            <a:avLst/>
          </a:prstGeom>
          <a:noFill/>
          <a:ln cap="flat" cmpd="sng" w="9525">
            <a:solidFill>
              <a:schemeClr val="dk1"/>
            </a:solidFill>
            <a:prstDash val="solid"/>
            <a:round/>
            <a:headEnd len="med" w="med" type="none"/>
            <a:tailEnd len="med" w="med" type="none"/>
          </a:ln>
        </p:spPr>
      </p:cxnSp>
      <p:sp>
        <p:nvSpPr>
          <p:cNvPr id="190" name="Shape 190"/>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Shape 568"/>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GENEVA</a:t>
            </a:r>
          </a:p>
        </p:txBody>
      </p:sp>
      <p:sp>
        <p:nvSpPr>
          <p:cNvPr id="569" name="Shape 569"/>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5832852600_0b245727c6_o.jpg" id="570" name="Shape 570"/>
          <p:cNvPicPr preferRelativeResize="0"/>
          <p:nvPr/>
        </p:nvPicPr>
        <p:blipFill rotWithShape="1">
          <a:blip r:embed="rId3">
            <a:alphaModFix/>
          </a:blip>
          <a:srcRect b="15090" l="0" r="0" t="15498"/>
          <a:stretch/>
        </p:blipFill>
        <p:spPr>
          <a:xfrm>
            <a:off x="-36512" y="555526"/>
            <a:ext cx="9140118" cy="419766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Shape 57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GENEVA</a:t>
            </a:r>
          </a:p>
        </p:txBody>
      </p:sp>
      <p:sp>
        <p:nvSpPr>
          <p:cNvPr id="577" name="Shape 577"/>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5832852600_0b245727c6_o.jpg" id="578" name="Shape 578"/>
          <p:cNvPicPr preferRelativeResize="0"/>
          <p:nvPr/>
        </p:nvPicPr>
        <p:blipFill rotWithShape="1">
          <a:blip r:embed="rId3">
            <a:alphaModFix/>
          </a:blip>
          <a:srcRect b="15090" l="0" r="0" t="15498"/>
          <a:stretch/>
        </p:blipFill>
        <p:spPr>
          <a:xfrm>
            <a:off x="-36512" y="555526"/>
            <a:ext cx="9140118" cy="4197669"/>
          </a:xfrm>
          <a:prstGeom prst="rect">
            <a:avLst/>
          </a:prstGeom>
          <a:noFill/>
          <a:ln>
            <a:noFill/>
          </a:ln>
        </p:spPr>
      </p:pic>
      <p:sp>
        <p:nvSpPr>
          <p:cNvPr id="579" name="Shape 579"/>
          <p:cNvSpPr/>
          <p:nvPr/>
        </p:nvSpPr>
        <p:spPr>
          <a:xfrm>
            <a:off x="1763688" y="1131590"/>
            <a:ext cx="5616624" cy="2808312"/>
          </a:xfrm>
          <a:prstGeom prst="rect">
            <a:avLst/>
          </a:prstGeom>
          <a:solidFill>
            <a:srgbClr val="FFFFFF">
              <a:alpha val="61960"/>
            </a:srgbClr>
          </a:solid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580" name="Shape 580"/>
          <p:cNvSpPr txBox="1"/>
          <p:nvPr/>
        </p:nvSpPr>
        <p:spPr>
          <a:xfrm>
            <a:off x="0" y="1123950"/>
            <a:ext cx="9144000" cy="2786082"/>
          </a:xfrm>
          <a:prstGeom prst="rect">
            <a:avLst/>
          </a:prstGeom>
          <a:noFill/>
          <a:ln>
            <a:noFill/>
          </a:ln>
        </p:spPr>
        <p:txBody>
          <a:bodyPr anchorCtr="0" anchor="t" bIns="45700" lIns="91425" rIns="91425" wrap="square" tIns="45700">
            <a:noAutofit/>
          </a:bodyPr>
          <a:lstStyle/>
          <a:p>
            <a:pPr indent="-406400" lvl="0" marL="342900" marR="0" rtl="0" algn="ctr">
              <a:lnSpc>
                <a:spcPct val="100000"/>
              </a:lnSpc>
              <a:spcBef>
                <a:spcPts val="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ONE OF THE MOST EXPENSIVE </a:t>
            </a: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EUROPEAN CITIES</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HOUSING CRISIS IN THE 1980s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Shape 58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GENEVA</a:t>
            </a:r>
          </a:p>
        </p:txBody>
      </p:sp>
      <p:sp>
        <p:nvSpPr>
          <p:cNvPr id="587" name="Shape 587"/>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9741637424_61c2468de7_o.jpg" id="588" name="Shape 588"/>
          <p:cNvPicPr preferRelativeResize="0"/>
          <p:nvPr/>
        </p:nvPicPr>
        <p:blipFill rotWithShape="1">
          <a:blip r:embed="rId3">
            <a:alphaModFix/>
          </a:blip>
          <a:srcRect b="2537" l="0" r="0" t="5553"/>
          <a:stretch/>
        </p:blipFill>
        <p:spPr>
          <a:xfrm>
            <a:off x="0" y="533400"/>
            <a:ext cx="9196623" cy="4267039"/>
          </a:xfrm>
          <a:prstGeom prst="rect">
            <a:avLst/>
          </a:prstGeom>
          <a:noFill/>
          <a:ln>
            <a:noFill/>
          </a:ln>
        </p:spPr>
      </p:pic>
      <p:sp>
        <p:nvSpPr>
          <p:cNvPr id="589" name="Shape 589"/>
          <p:cNvSpPr/>
          <p:nvPr/>
        </p:nvSpPr>
        <p:spPr>
          <a:xfrm>
            <a:off x="1763688" y="1131590"/>
            <a:ext cx="5616624" cy="2808312"/>
          </a:xfrm>
          <a:prstGeom prst="rect">
            <a:avLst/>
          </a:prstGeom>
          <a:solidFill>
            <a:srgbClr val="FFFFFF">
              <a:alpha val="49803"/>
            </a:srgbClr>
          </a:solid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590" name="Shape 590"/>
          <p:cNvSpPr txBox="1"/>
          <p:nvPr/>
        </p:nvSpPr>
        <p:spPr>
          <a:xfrm>
            <a:off x="0" y="1123950"/>
            <a:ext cx="9144000" cy="2786082"/>
          </a:xfrm>
          <a:prstGeom prst="rect">
            <a:avLst/>
          </a:prstGeom>
          <a:noFill/>
          <a:ln>
            <a:noFill/>
          </a:ln>
        </p:spPr>
        <p:txBody>
          <a:bodyPr anchorCtr="0" anchor="t" bIns="45700" lIns="91425" rIns="91425" wrap="square" tIns="45700">
            <a:noAutofit/>
          </a:bodyPr>
          <a:lstStyle/>
          <a:p>
            <a:pPr indent="-406400" lvl="0" marL="342900" marR="0" rtl="0" algn="ctr">
              <a:lnSpc>
                <a:spcPct val="100000"/>
              </a:lnSpc>
              <a:spcBef>
                <a:spcPts val="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COOPERATIVE SOLUTION : </a:t>
            </a: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THE CIGÜE</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FAVORABLE POLICY FRAMEWORK</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FINANCIAL SUPPORT </a:t>
            </a:r>
          </a:p>
          <a:p>
            <a:pPr indent="-508000" lvl="0" marL="342900" marR="0" rtl="0" algn="ctr">
              <a:lnSpc>
                <a:spcPct val="100000"/>
              </a:lnSpc>
              <a:spcBef>
                <a:spcPts val="520"/>
              </a:spcBef>
              <a:spcAft>
                <a:spcPts val="0"/>
              </a:spcAft>
              <a:buClr>
                <a:schemeClr val="dk1"/>
              </a:buClr>
              <a:buSzPct val="100000"/>
              <a:buFont typeface="Arial"/>
              <a:buNone/>
            </a:pPr>
            <a:r>
              <a:t/>
            </a:r>
            <a:endParaRPr sz="2600">
              <a:solidFill>
                <a:schemeClr val="dk1"/>
              </a:solidFill>
              <a:latin typeface="Arial"/>
              <a:ea typeface="Arial"/>
              <a:cs typeface="Arial"/>
              <a:sym typeface="Arial"/>
            </a:endParaRPr>
          </a:p>
          <a:p>
            <a:pPr indent="-342900" lvl="0" marL="342900" marR="0" rtl="0" algn="ctr">
              <a:spcBef>
                <a:spcPts val="160"/>
              </a:spcBef>
              <a:spcAft>
                <a:spcPts val="0"/>
              </a:spcAft>
              <a:buSzPct val="25000"/>
              <a:buNone/>
            </a:pPr>
            <a:r>
              <a:t/>
            </a:r>
            <a:endParaRPr sz="8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Shape 59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GENEVA</a:t>
            </a:r>
          </a:p>
        </p:txBody>
      </p:sp>
      <p:sp>
        <p:nvSpPr>
          <p:cNvPr id="597" name="Shape 597"/>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598" name="Shape 598"/>
          <p:cNvSpPr txBox="1"/>
          <p:nvPr/>
        </p:nvSpPr>
        <p:spPr>
          <a:xfrm>
            <a:off x="0" y="1123950"/>
            <a:ext cx="9144000" cy="278608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26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THE NEED FOR AFFORDABLE HOUSING</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 STUDENT MOBILISATION</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PUBLIC SUPPORT </a:t>
            </a:r>
          </a:p>
          <a:p>
            <a:pPr indent="-508000" lvl="0" marL="342900" marR="0" rtl="0" algn="ctr">
              <a:lnSpc>
                <a:spcPct val="100000"/>
              </a:lnSpc>
              <a:spcBef>
                <a:spcPts val="520"/>
              </a:spcBef>
              <a:spcAft>
                <a:spcPts val="0"/>
              </a:spcAft>
              <a:buClr>
                <a:schemeClr val="dk1"/>
              </a:buClr>
              <a:buSzPct val="100000"/>
              <a:buFont typeface="Arial"/>
              <a:buNone/>
            </a:pPr>
            <a:r>
              <a:t/>
            </a:r>
            <a:endParaRPr sz="26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t/>
            </a:r>
            <a:endParaRPr sz="26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t/>
            </a:r>
            <a:endParaRPr sz="2600">
              <a:solidFill>
                <a:schemeClr val="dk1"/>
              </a:solidFill>
              <a:latin typeface="Arial"/>
              <a:ea typeface="Arial"/>
              <a:cs typeface="Arial"/>
              <a:sym typeface="Arial"/>
            </a:endParaRPr>
          </a:p>
        </p:txBody>
      </p:sp>
      <p:cxnSp>
        <p:nvCxnSpPr>
          <p:cNvPr id="599" name="Shape 599"/>
          <p:cNvCxnSpPr/>
          <p:nvPr/>
        </p:nvCxnSpPr>
        <p:spPr>
          <a:xfrm>
            <a:off x="1785918" y="1142990"/>
            <a:ext cx="5572164" cy="0"/>
          </a:xfrm>
          <a:prstGeom prst="straightConnector1">
            <a:avLst/>
          </a:prstGeom>
          <a:noFill/>
          <a:ln cap="flat" cmpd="sng" w="9525">
            <a:solidFill>
              <a:schemeClr val="dk1"/>
            </a:solidFill>
            <a:prstDash val="solid"/>
            <a:round/>
            <a:headEnd len="med" w="med" type="none"/>
            <a:tailEnd len="med" w="med" type="none"/>
          </a:ln>
        </p:spPr>
      </p:cxnSp>
      <p:cxnSp>
        <p:nvCxnSpPr>
          <p:cNvPr id="600" name="Shape 600"/>
          <p:cNvCxnSpPr/>
          <p:nvPr/>
        </p:nvCxnSpPr>
        <p:spPr>
          <a:xfrm>
            <a:off x="1785918" y="3929072"/>
            <a:ext cx="5572164"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Shape 60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GENEVA</a:t>
            </a:r>
          </a:p>
        </p:txBody>
      </p:sp>
      <p:sp>
        <p:nvSpPr>
          <p:cNvPr id="607" name="Shape 607"/>
          <p:cNvSpPr txBox="1"/>
          <p:nvPr>
            <p:ph idx="1" type="body"/>
          </p:nvPr>
        </p:nvSpPr>
        <p:spPr>
          <a:xfrm>
            <a:off x="1143000" y="1306132"/>
            <a:ext cx="7186634" cy="2561018"/>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NEW STUDENT HOUSING STOCK</a:t>
            </a:r>
          </a:p>
          <a:p>
            <a:pPr indent="-342900" lvl="0" marL="342900" marR="0" rtl="0" algn="l">
              <a:spcBef>
                <a:spcPts val="64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SUPPORT FROM THE PUBLIC SECTOR </a:t>
            </a:r>
          </a:p>
          <a:p>
            <a:pPr indent="-342900" lvl="0" marL="342900" marR="0" rtl="0" algn="l">
              <a:spcBef>
                <a:spcPts val="64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A SUSTAINABLE STUDENT</a:t>
            </a:r>
          </a:p>
          <a:p>
            <a:pPr indent="-546100" lvl="0" marL="342900" marR="0" rtl="0" algn="l">
              <a:spcBef>
                <a:spcPts val="640"/>
              </a:spcBef>
              <a:buClr>
                <a:schemeClr val="dk1"/>
              </a:buClr>
              <a:buSzPct val="100000"/>
              <a:buFont typeface="Arial"/>
              <a:buNone/>
            </a:pPr>
            <a:r>
              <a:rPr b="0" i="0" lang="fr-CA" sz="3200" u="none" cap="none" strike="noStrike">
                <a:solidFill>
                  <a:schemeClr val="dk1"/>
                </a:solidFill>
                <a:latin typeface="Arial"/>
                <a:ea typeface="Arial"/>
                <a:cs typeface="Arial"/>
                <a:sym typeface="Arial"/>
              </a:rPr>
              <a:t> COOPERATIVE MOVEMENT </a:t>
            </a:r>
          </a:p>
        </p:txBody>
      </p:sp>
      <p:sp>
        <p:nvSpPr>
          <p:cNvPr id="608" name="Shape 608"/>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Shape 614"/>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GENEVA : THE CIGÜE</a:t>
            </a:r>
          </a:p>
        </p:txBody>
      </p:sp>
      <p:sp>
        <p:nvSpPr>
          <p:cNvPr id="615" name="Shape 615"/>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geneve_logement_etudiant_une_cooperative_contre_le_racket_locatif_october_2010.jpg" id="616" name="Shape 616"/>
          <p:cNvPicPr preferRelativeResize="0"/>
          <p:nvPr/>
        </p:nvPicPr>
        <p:blipFill rotWithShape="1">
          <a:blip r:embed="rId3">
            <a:alphaModFix/>
          </a:blip>
          <a:srcRect b="0" l="0" r="0" t="0"/>
          <a:stretch/>
        </p:blipFill>
        <p:spPr>
          <a:xfrm>
            <a:off x="5181600" y="1181286"/>
            <a:ext cx="3707904" cy="2780928"/>
          </a:xfrm>
          <a:prstGeom prst="rect">
            <a:avLst/>
          </a:prstGeom>
          <a:noFill/>
          <a:ln>
            <a:noFill/>
          </a:ln>
        </p:spPr>
      </p:pic>
      <p:sp>
        <p:nvSpPr>
          <p:cNvPr id="617" name="Shape 617"/>
          <p:cNvSpPr txBox="1"/>
          <p:nvPr/>
        </p:nvSpPr>
        <p:spPr>
          <a:xfrm>
            <a:off x="0" y="1178709"/>
            <a:ext cx="5220072" cy="2786082"/>
          </a:xfrm>
          <a:prstGeom prst="rect">
            <a:avLst/>
          </a:prstGeom>
          <a:noFill/>
          <a:ln>
            <a:noFill/>
          </a:ln>
        </p:spPr>
        <p:txBody>
          <a:bodyPr anchorCtr="0" anchor="t" bIns="45700" lIns="91425" rIns="91425" wrap="square" tIns="45700">
            <a:noAutofit/>
          </a:bodyPr>
          <a:lstStyle/>
          <a:p>
            <a:pPr indent="-406400" lvl="0" marL="342900" marR="0" rtl="0" algn="ctr">
              <a:lnSpc>
                <a:spcPct val="100000"/>
              </a:lnSpc>
              <a:spcBef>
                <a:spcPts val="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MORE THAN 450 ROOMS</a:t>
            </a: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30 ADRESSES</a:t>
            </a:r>
          </a:p>
          <a:p>
            <a:pPr indent="-508000" lvl="0" marL="342900" marR="0" rtl="0" algn="ctr">
              <a:lnSpc>
                <a:spcPct val="100000"/>
              </a:lnSpc>
              <a:spcBef>
                <a:spcPts val="520"/>
              </a:spcBef>
              <a:spcAft>
                <a:spcPts val="0"/>
              </a:spcAft>
              <a:buClr>
                <a:schemeClr val="dk1"/>
              </a:buClr>
              <a:buSzPct val="100000"/>
              <a:buFont typeface="Arial"/>
              <a:buNone/>
            </a:pPr>
            <a:r>
              <a:t/>
            </a:r>
            <a:endParaRPr sz="26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“NO COMPARISON WITH OTHER HOUSING SOLUTIONS”</a:t>
            </a:r>
          </a:p>
          <a:p>
            <a:pPr indent="-508000" lvl="0" marL="342900" marR="0" rtl="0" algn="ctr">
              <a:lnSpc>
                <a:spcPct val="100000"/>
              </a:lnSpc>
              <a:spcBef>
                <a:spcPts val="520"/>
              </a:spcBef>
              <a:spcAft>
                <a:spcPts val="0"/>
              </a:spcAft>
              <a:buClr>
                <a:schemeClr val="dk1"/>
              </a:buClr>
              <a:buSzPct val="100000"/>
              <a:buFont typeface="Arial"/>
              <a:buNone/>
            </a:pPr>
            <a:r>
              <a:t/>
            </a:r>
            <a:endParaRPr sz="26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sp>
        <p:nvSpPr>
          <p:cNvPr id="623" name="Shape 623"/>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624" name="Shape 624"/>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MONTREAL</a:t>
            </a:r>
          </a:p>
        </p:txBody>
      </p:sp>
      <p:sp>
        <p:nvSpPr>
          <p:cNvPr id="625" name="Shape 625"/>
          <p:cNvSpPr/>
          <p:nvPr/>
        </p:nvSpPr>
        <p:spPr>
          <a:xfrm>
            <a:off x="0" y="555526"/>
            <a:ext cx="9144000" cy="4176464"/>
          </a:xfrm>
          <a:prstGeom prst="rect">
            <a:avLst/>
          </a:prstGeom>
          <a:no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descr="Capture d’écran 2014-10-24 à 15.26.36.png" id="626" name="Shape 626"/>
          <p:cNvPicPr preferRelativeResize="0"/>
          <p:nvPr/>
        </p:nvPicPr>
        <p:blipFill rotWithShape="1">
          <a:blip r:embed="rId3">
            <a:alphaModFix/>
          </a:blip>
          <a:srcRect b="0" l="0" r="0" t="0"/>
          <a:stretch/>
        </p:blipFill>
        <p:spPr>
          <a:xfrm>
            <a:off x="341" y="483518"/>
            <a:ext cx="9138513" cy="4269490"/>
          </a:xfrm>
          <a:prstGeom prst="rect">
            <a:avLst/>
          </a:prstGeom>
          <a:noFill/>
          <a:ln>
            <a:noFill/>
          </a:ln>
        </p:spPr>
      </p:pic>
      <p:pic>
        <p:nvPicPr>
          <p:cNvPr descr="onglet google MAP.png" id="627" name="Shape 627"/>
          <p:cNvPicPr preferRelativeResize="0"/>
          <p:nvPr/>
        </p:nvPicPr>
        <p:blipFill rotWithShape="1">
          <a:blip r:embed="rId4">
            <a:alphaModFix/>
          </a:blip>
          <a:srcRect b="0" l="0" r="0" t="0"/>
          <a:stretch/>
        </p:blipFill>
        <p:spPr>
          <a:xfrm>
            <a:off x="1672882" y="1430991"/>
            <a:ext cx="306799" cy="348671"/>
          </a:xfrm>
          <a:prstGeom prst="rect">
            <a:avLst/>
          </a:prstGeom>
          <a:noFill/>
          <a:ln>
            <a:noFill/>
          </a:ln>
        </p:spPr>
      </p:pic>
      <p:pic>
        <p:nvPicPr>
          <p:cNvPr descr="onglet google MAP.png" id="628" name="Shape 628"/>
          <p:cNvPicPr preferRelativeResize="0"/>
          <p:nvPr/>
        </p:nvPicPr>
        <p:blipFill rotWithShape="1">
          <a:blip r:embed="rId4">
            <a:alphaModFix amt="50000"/>
          </a:blip>
          <a:srcRect b="0" l="0" r="0" t="0"/>
          <a:stretch/>
        </p:blipFill>
        <p:spPr>
          <a:xfrm>
            <a:off x="3851920" y="987574"/>
            <a:ext cx="306799" cy="348671"/>
          </a:xfrm>
          <a:prstGeom prst="rect">
            <a:avLst/>
          </a:prstGeom>
          <a:noFill/>
          <a:ln>
            <a:noFill/>
          </a:ln>
        </p:spPr>
      </p:pic>
      <p:pic>
        <p:nvPicPr>
          <p:cNvPr descr="onglet google MAP.png" id="629" name="Shape 629"/>
          <p:cNvPicPr preferRelativeResize="0"/>
          <p:nvPr/>
        </p:nvPicPr>
        <p:blipFill rotWithShape="1">
          <a:blip r:embed="rId4">
            <a:alphaModFix amt="50000"/>
          </a:blip>
          <a:srcRect b="0" l="0" r="0" t="0"/>
          <a:stretch/>
        </p:blipFill>
        <p:spPr>
          <a:xfrm>
            <a:off x="4193162" y="1419622"/>
            <a:ext cx="306799" cy="348671"/>
          </a:xfrm>
          <a:prstGeom prst="rect">
            <a:avLst/>
          </a:prstGeom>
          <a:noFill/>
          <a:ln>
            <a:noFill/>
          </a:ln>
        </p:spPr>
      </p:pic>
      <p:pic>
        <p:nvPicPr>
          <p:cNvPr descr="onglet google MAP.png" id="630" name="Shape 630"/>
          <p:cNvPicPr preferRelativeResize="0"/>
          <p:nvPr/>
        </p:nvPicPr>
        <p:blipFill rotWithShape="1">
          <a:blip r:embed="rId4">
            <a:alphaModFix amt="50000"/>
          </a:blip>
          <a:srcRect b="0" l="0" r="0" t="0"/>
          <a:stretch/>
        </p:blipFill>
        <p:spPr>
          <a:xfrm>
            <a:off x="4139952" y="1491630"/>
            <a:ext cx="306799" cy="348671"/>
          </a:xfrm>
          <a:prstGeom prst="rect">
            <a:avLst/>
          </a:prstGeom>
          <a:noFill/>
          <a:ln>
            <a:noFill/>
          </a:ln>
        </p:spPr>
      </p:pic>
      <p:pic>
        <p:nvPicPr>
          <p:cNvPr descr="onglet google MAP.png" id="631" name="Shape 631"/>
          <p:cNvPicPr preferRelativeResize="0"/>
          <p:nvPr/>
        </p:nvPicPr>
        <p:blipFill rotWithShape="1">
          <a:blip r:embed="rId4">
            <a:alphaModFix amt="50000"/>
          </a:blip>
          <a:srcRect b="0" l="0" r="0" t="0"/>
          <a:stretch/>
        </p:blipFill>
        <p:spPr>
          <a:xfrm>
            <a:off x="7884368" y="1791031"/>
            <a:ext cx="306799" cy="348671"/>
          </a:xfrm>
          <a:prstGeom prst="rect">
            <a:avLst/>
          </a:prstGeom>
          <a:noFill/>
          <a:ln>
            <a:noFill/>
          </a:ln>
        </p:spPr>
      </p:pic>
      <p:pic>
        <p:nvPicPr>
          <p:cNvPr descr="onglet google MAP.png" id="632" name="Shape 632"/>
          <p:cNvPicPr preferRelativeResize="0"/>
          <p:nvPr/>
        </p:nvPicPr>
        <p:blipFill rotWithShape="1">
          <a:blip r:embed="rId4">
            <a:alphaModFix amt="50000"/>
          </a:blip>
          <a:srcRect b="0" l="0" r="0" t="0"/>
          <a:stretch/>
        </p:blipFill>
        <p:spPr>
          <a:xfrm>
            <a:off x="8460432" y="4299942"/>
            <a:ext cx="306799" cy="348671"/>
          </a:xfrm>
          <a:prstGeom prst="rect">
            <a:avLst/>
          </a:prstGeom>
          <a:noFill/>
          <a:ln>
            <a:noFill/>
          </a:ln>
        </p:spPr>
      </p:pic>
      <p:sp>
        <p:nvSpPr>
          <p:cNvPr id="633" name="Shape 633"/>
          <p:cNvSpPr/>
          <p:nvPr/>
        </p:nvSpPr>
        <p:spPr>
          <a:xfrm>
            <a:off x="0" y="1809750"/>
            <a:ext cx="9144000" cy="892552"/>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fr-CA" sz="2600" cap="none">
                <a:solidFill>
                  <a:schemeClr val="dk1"/>
                </a:solidFill>
                <a:latin typeface="Arial"/>
                <a:ea typeface="Arial"/>
                <a:cs typeface="Arial"/>
                <a:sym typeface="Arial"/>
              </a:rPr>
              <a:t>TOWARDS STUDENT CO-OPS : </a:t>
            </a:r>
          </a:p>
          <a:p>
            <a:pPr indent="0" lvl="0" marL="0" marR="0" rtl="0" algn="ctr">
              <a:spcBef>
                <a:spcPts val="0"/>
              </a:spcBef>
              <a:buSzPct val="25000"/>
              <a:buNone/>
            </a:pPr>
            <a:r>
              <a:rPr lang="fr-CA" sz="2600" cap="none">
                <a:solidFill>
                  <a:schemeClr val="dk1"/>
                </a:solidFill>
                <a:latin typeface="Arial"/>
                <a:ea typeface="Arial"/>
                <a:cs typeface="Arial"/>
                <a:sym typeface="Arial"/>
              </a:rPr>
              <a:t>A TURNING POINT FOR MONTREAL</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822"/>
                                        <p:tgtEl>
                                          <p:spTgt spid="627"/>
                                        </p:tgtEl>
                                      </p:cBhvr>
                                    </p:animEffect>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1000"/>
                                        <p:tgtEl>
                                          <p:spTgt spid="6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sp>
        <p:nvSpPr>
          <p:cNvPr id="639" name="Shape 639"/>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MONTREAL</a:t>
            </a:r>
          </a:p>
        </p:txBody>
      </p:sp>
      <p:sp>
        <p:nvSpPr>
          <p:cNvPr id="640" name="Shape 640"/>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IMG_8010.JPG" id="641" name="Shape 641"/>
          <p:cNvPicPr preferRelativeResize="0"/>
          <p:nvPr/>
        </p:nvPicPr>
        <p:blipFill rotWithShape="1">
          <a:blip r:embed="rId3">
            <a:alphaModFix/>
          </a:blip>
          <a:srcRect b="35000" l="0" r="0" t="3333"/>
          <a:stretch/>
        </p:blipFill>
        <p:spPr>
          <a:xfrm>
            <a:off x="0" y="552450"/>
            <a:ext cx="9012327" cy="4168201"/>
          </a:xfrm>
          <a:prstGeom prst="rect">
            <a:avLst/>
          </a:prstGeom>
          <a:noFill/>
          <a:ln>
            <a:noFill/>
          </a:ln>
        </p:spPr>
      </p:pic>
      <p:sp>
        <p:nvSpPr>
          <p:cNvPr id="642" name="Shape 642"/>
          <p:cNvSpPr txBox="1"/>
          <p:nvPr/>
        </p:nvSpPr>
        <p:spPr>
          <a:xfrm>
            <a:off x="6786578" y="4500576"/>
            <a:ext cx="2357422" cy="276999"/>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lang="fr-CA" sz="1200">
                <a:solidFill>
                  <a:schemeClr val="lt1"/>
                </a:solidFill>
                <a:latin typeface="Arial"/>
                <a:ea typeface="Arial"/>
                <a:cs typeface="Arial"/>
                <a:sym typeface="Arial"/>
              </a:rPr>
              <a:t>Photo : Francely Rocher</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pic>
        <p:nvPicPr>
          <p:cNvPr descr="IMG_8010.JPG" id="648" name="Shape 648"/>
          <p:cNvPicPr preferRelativeResize="0"/>
          <p:nvPr/>
        </p:nvPicPr>
        <p:blipFill rotWithShape="1">
          <a:blip r:embed="rId3">
            <a:alphaModFix/>
          </a:blip>
          <a:srcRect b="35000" l="0" r="0" t="3333"/>
          <a:stretch/>
        </p:blipFill>
        <p:spPr>
          <a:xfrm>
            <a:off x="0" y="552450"/>
            <a:ext cx="9012327" cy="4168201"/>
          </a:xfrm>
          <a:prstGeom prst="rect">
            <a:avLst/>
          </a:prstGeom>
          <a:noFill/>
          <a:ln>
            <a:noFill/>
          </a:ln>
        </p:spPr>
      </p:pic>
      <p:sp>
        <p:nvSpPr>
          <p:cNvPr id="649" name="Shape 649"/>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MONTREAL</a:t>
            </a:r>
          </a:p>
        </p:txBody>
      </p:sp>
      <p:sp>
        <p:nvSpPr>
          <p:cNvPr id="650" name="Shape 650"/>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651" name="Shape 651"/>
          <p:cNvSpPr/>
          <p:nvPr/>
        </p:nvSpPr>
        <p:spPr>
          <a:xfrm>
            <a:off x="1828800" y="1123950"/>
            <a:ext cx="5486400" cy="2819400"/>
          </a:xfrm>
          <a:prstGeom prst="rect">
            <a:avLst/>
          </a:prstGeom>
          <a:solidFill>
            <a:schemeClr val="lt1">
              <a:alpha val="49803"/>
            </a:schemeClr>
          </a:solidFill>
          <a:ln>
            <a:noFill/>
          </a:ln>
          <a:effectLst>
            <a:outerShdw blurRad="50800"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652" name="Shape 652"/>
          <p:cNvSpPr txBox="1"/>
          <p:nvPr/>
        </p:nvSpPr>
        <p:spPr>
          <a:xfrm>
            <a:off x="0" y="1123950"/>
            <a:ext cx="9144000" cy="280831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rPr lang="fr-CA" sz="2600">
                <a:solidFill>
                  <a:schemeClr val="dk1"/>
                </a:solidFill>
                <a:latin typeface="Arial"/>
                <a:ea typeface="Arial"/>
                <a:cs typeface="Arial"/>
                <a:sym typeface="Arial"/>
              </a:rPr>
              <a:t>ONE OF THE CHEAPEST</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NORTH AMERICAN CITIES</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A STUDENT MELTING POT</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A CONCENTRATION IN THE </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CENTRAL AREAS </a:t>
            </a:r>
          </a:p>
          <a:p>
            <a:pPr indent="-342900" lvl="0" marL="342900" marR="0" rtl="0" algn="ctr">
              <a:spcBef>
                <a:spcPts val="200"/>
              </a:spcBef>
              <a:buSzPct val="25000"/>
              <a:buNone/>
            </a:pPr>
            <a:r>
              <a:t/>
            </a:r>
            <a:endParaRPr sz="1000">
              <a:solidFill>
                <a:schemeClr val="dk1"/>
              </a:solidFill>
              <a:latin typeface="Arial"/>
              <a:ea typeface="Arial"/>
              <a:cs typeface="Arial"/>
              <a:sym typeface="Arial"/>
            </a:endParaRPr>
          </a:p>
        </p:txBody>
      </p:sp>
      <p:sp>
        <p:nvSpPr>
          <p:cNvPr id="653" name="Shape 653"/>
          <p:cNvSpPr txBox="1"/>
          <p:nvPr/>
        </p:nvSpPr>
        <p:spPr>
          <a:xfrm>
            <a:off x="6786578" y="4500576"/>
            <a:ext cx="2357422" cy="276999"/>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lang="fr-CA" sz="1200">
                <a:solidFill>
                  <a:schemeClr val="lt1"/>
                </a:solidFill>
                <a:latin typeface="Arial"/>
                <a:ea typeface="Arial"/>
                <a:cs typeface="Arial"/>
                <a:sym typeface="Arial"/>
              </a:rPr>
              <a:t>Photo : Francely Rocher</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pic>
        <p:nvPicPr>
          <p:cNvPr descr="IMG_8010.JPG" id="659" name="Shape 659"/>
          <p:cNvPicPr preferRelativeResize="0"/>
          <p:nvPr/>
        </p:nvPicPr>
        <p:blipFill rotWithShape="1">
          <a:blip r:embed="rId3">
            <a:alphaModFix amt="78000"/>
          </a:blip>
          <a:srcRect b="35000" l="0" r="0" t="3333"/>
          <a:stretch/>
        </p:blipFill>
        <p:spPr>
          <a:xfrm>
            <a:off x="0" y="552450"/>
            <a:ext cx="9012327" cy="4168201"/>
          </a:xfrm>
          <a:prstGeom prst="rect">
            <a:avLst/>
          </a:prstGeom>
          <a:noFill/>
          <a:ln>
            <a:noFill/>
          </a:ln>
        </p:spPr>
      </p:pic>
      <p:pic>
        <p:nvPicPr>
          <p:cNvPr id="660" name="Shape 660"/>
          <p:cNvPicPr preferRelativeResize="0"/>
          <p:nvPr/>
        </p:nvPicPr>
        <p:blipFill rotWithShape="1">
          <a:blip r:embed="rId4">
            <a:alphaModFix/>
          </a:blip>
          <a:srcRect b="0" l="0" r="0" t="0"/>
          <a:stretch/>
        </p:blipFill>
        <p:spPr>
          <a:xfrm>
            <a:off x="420093" y="-642960"/>
            <a:ext cx="8397895" cy="5855573"/>
          </a:xfrm>
          <a:prstGeom prst="rect">
            <a:avLst/>
          </a:prstGeom>
          <a:noFill/>
          <a:ln>
            <a:noFill/>
          </a:ln>
        </p:spPr>
      </p:pic>
      <p:sp>
        <p:nvSpPr>
          <p:cNvPr id="661" name="Shape 661"/>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MONTREAL : STUDENT RENTERS</a:t>
            </a:r>
          </a:p>
        </p:txBody>
      </p:sp>
      <p:sp>
        <p:nvSpPr>
          <p:cNvPr id="662" name="Shape 662"/>
          <p:cNvSpPr txBox="1"/>
          <p:nvPr/>
        </p:nvSpPr>
        <p:spPr>
          <a:xfrm>
            <a:off x="6786578" y="4500576"/>
            <a:ext cx="2357422" cy="276999"/>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lang="fr-CA" sz="1200">
                <a:solidFill>
                  <a:schemeClr val="lt1"/>
                </a:solidFill>
                <a:latin typeface="Arial"/>
                <a:ea typeface="Arial"/>
                <a:cs typeface="Arial"/>
                <a:sym typeface="Arial"/>
              </a:rPr>
              <a:t>Source : UTILE’s study market</a:t>
            </a:r>
          </a:p>
        </p:txBody>
      </p:sp>
      <p:sp>
        <p:nvSpPr>
          <p:cNvPr id="663" name="Shape 663"/>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INTRODUCTION</a:t>
            </a:r>
          </a:p>
        </p:txBody>
      </p:sp>
      <p:sp>
        <p:nvSpPr>
          <p:cNvPr id="197" name="Shape 197"/>
          <p:cNvSpPr txBox="1"/>
          <p:nvPr/>
        </p:nvSpPr>
        <p:spPr>
          <a:xfrm>
            <a:off x="0" y="1123950"/>
            <a:ext cx="9144000" cy="2819400"/>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26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UNIVERSIT</a:t>
            </a:r>
            <a:r>
              <a:rPr lang="fr-CA" sz="2600">
                <a:solidFill>
                  <a:schemeClr val="dk1"/>
                </a:solidFill>
              </a:rPr>
              <a:t>Y RESIDENCE </a:t>
            </a:r>
            <a:r>
              <a:rPr lang="fr-CA" sz="2600">
                <a:solidFill>
                  <a:schemeClr val="dk1"/>
                </a:solidFill>
                <a:latin typeface="Arial"/>
                <a:ea typeface="Arial"/>
                <a:cs typeface="Arial"/>
                <a:sym typeface="Arial"/>
              </a:rPr>
              <a:t>HALLS</a:t>
            </a:r>
          </a:p>
          <a:p>
            <a:pPr indent="-342900" lvl="0" marL="342900" marR="0" rtl="0" algn="ctr">
              <a:spcBef>
                <a:spcPts val="520"/>
              </a:spcBef>
              <a:spcAft>
                <a:spcPts val="0"/>
              </a:spcAft>
              <a:buSzPct val="25000"/>
              <a:buNone/>
            </a:pPr>
            <a:r>
              <a:rPr b="0" i="0" lang="fr-CA" sz="2600" u="none" cap="none" strike="noStrike">
                <a:solidFill>
                  <a:schemeClr val="dk1"/>
                </a:solidFill>
                <a:latin typeface="Arial"/>
                <a:ea typeface="Arial"/>
                <a:cs typeface="Arial"/>
                <a:sym typeface="Arial"/>
              </a:rPr>
              <a:t>PRIVATE STUDENT HOUSING</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STATE-OWNED HOUSING</a:t>
            </a:r>
          </a:p>
          <a:p>
            <a:pPr indent="-342900" lvl="0" marL="342900" marR="0" rtl="0" algn="ctr">
              <a:spcBef>
                <a:spcPts val="520"/>
              </a:spcBef>
              <a:buSzPct val="25000"/>
              <a:buNone/>
            </a:pPr>
            <a:r>
              <a:rPr lang="fr-CA" sz="2600">
                <a:solidFill>
                  <a:schemeClr val="dk1"/>
                </a:solidFill>
                <a:latin typeface="Arial"/>
                <a:ea typeface="Arial"/>
                <a:cs typeface="Arial"/>
                <a:sym typeface="Arial"/>
              </a:rPr>
              <a:t>COOPERATIVE HOUSING</a:t>
            </a:r>
          </a:p>
        </p:txBody>
      </p:sp>
      <p:cxnSp>
        <p:nvCxnSpPr>
          <p:cNvPr id="198" name="Shape 198"/>
          <p:cNvCxnSpPr/>
          <p:nvPr/>
        </p:nvCxnSpPr>
        <p:spPr>
          <a:xfrm>
            <a:off x="1785918" y="1142990"/>
            <a:ext cx="5572164" cy="0"/>
          </a:xfrm>
          <a:prstGeom prst="straightConnector1">
            <a:avLst/>
          </a:prstGeom>
          <a:noFill/>
          <a:ln cap="flat" cmpd="sng" w="9525">
            <a:solidFill>
              <a:schemeClr val="dk1"/>
            </a:solidFill>
            <a:prstDash val="solid"/>
            <a:round/>
            <a:headEnd len="med" w="med" type="none"/>
            <a:tailEnd len="med" w="med" type="none"/>
          </a:ln>
        </p:spPr>
      </p:cxnSp>
      <p:cxnSp>
        <p:nvCxnSpPr>
          <p:cNvPr id="199" name="Shape 199"/>
          <p:cNvCxnSpPr/>
          <p:nvPr/>
        </p:nvCxnSpPr>
        <p:spPr>
          <a:xfrm>
            <a:off x="1785918" y="3929072"/>
            <a:ext cx="5572164" cy="0"/>
          </a:xfrm>
          <a:prstGeom prst="straightConnector1">
            <a:avLst/>
          </a:prstGeom>
          <a:noFill/>
          <a:ln cap="flat" cmpd="sng" w="9525">
            <a:solidFill>
              <a:schemeClr val="dk1"/>
            </a:solidFill>
            <a:prstDash val="solid"/>
            <a:round/>
            <a:headEnd len="med" w="med" type="none"/>
            <a:tailEnd len="med" w="med" type="none"/>
          </a:ln>
        </p:spPr>
      </p:cxnSp>
      <p:sp>
        <p:nvSpPr>
          <p:cNvPr id="200" name="Shape 200"/>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pic>
        <p:nvPicPr>
          <p:cNvPr descr="IMG_EVO.jpg" id="669" name="Shape 669"/>
          <p:cNvPicPr preferRelativeResize="0"/>
          <p:nvPr/>
        </p:nvPicPr>
        <p:blipFill rotWithShape="1">
          <a:blip r:embed="rId3">
            <a:alphaModFix/>
          </a:blip>
          <a:srcRect b="17610" l="0" r="0" t="11949"/>
          <a:stretch/>
        </p:blipFill>
        <p:spPr>
          <a:xfrm>
            <a:off x="0" y="514350"/>
            <a:ext cx="9144000" cy="4241597"/>
          </a:xfrm>
          <a:prstGeom prst="rect">
            <a:avLst/>
          </a:prstGeom>
          <a:noFill/>
          <a:ln>
            <a:noFill/>
          </a:ln>
        </p:spPr>
      </p:pic>
      <p:sp>
        <p:nvSpPr>
          <p:cNvPr id="670" name="Shape 670"/>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MONTREAL</a:t>
            </a:r>
          </a:p>
        </p:txBody>
      </p:sp>
      <p:sp>
        <p:nvSpPr>
          <p:cNvPr id="671" name="Shape 671"/>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672" name="Shape 672"/>
          <p:cNvSpPr/>
          <p:nvPr/>
        </p:nvSpPr>
        <p:spPr>
          <a:xfrm>
            <a:off x="1828800" y="1123950"/>
            <a:ext cx="5486400" cy="2819400"/>
          </a:xfrm>
          <a:prstGeom prst="rect">
            <a:avLst/>
          </a:prstGeom>
          <a:solidFill>
            <a:schemeClr val="lt1">
              <a:alpha val="49803"/>
            </a:schemeClr>
          </a:solidFill>
          <a:ln>
            <a:noFill/>
          </a:ln>
          <a:effectLst>
            <a:outerShdw blurRad="50800"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id="673" name="Shape 673"/>
          <p:cNvPicPr preferRelativeResize="0"/>
          <p:nvPr/>
        </p:nvPicPr>
        <p:blipFill rotWithShape="1">
          <a:blip r:embed="rId4">
            <a:alphaModFix/>
          </a:blip>
          <a:srcRect b="0" l="0" r="0" t="0"/>
          <a:stretch/>
        </p:blipFill>
        <p:spPr>
          <a:xfrm>
            <a:off x="2514600" y="1428750"/>
            <a:ext cx="4114800" cy="2286000"/>
          </a:xfrm>
          <a:prstGeom prst="rect">
            <a:avLst/>
          </a:prstGeom>
          <a:noFill/>
          <a:ln>
            <a:noFill/>
          </a:ln>
        </p:spPr>
      </p:pic>
      <p:sp>
        <p:nvSpPr>
          <p:cNvPr id="674" name="Shape 674"/>
          <p:cNvSpPr txBox="1"/>
          <p:nvPr/>
        </p:nvSpPr>
        <p:spPr>
          <a:xfrm>
            <a:off x="0" y="1352550"/>
            <a:ext cx="9144000" cy="2587352"/>
          </a:xfrm>
          <a:prstGeom prst="rect">
            <a:avLst/>
          </a:prstGeom>
          <a:noFill/>
          <a:ln>
            <a:noFill/>
          </a:ln>
        </p:spPr>
        <p:txBody>
          <a:bodyPr anchorCtr="0" anchor="t" bIns="45700" lIns="91425" rIns="91425" wrap="square" tIns="45700">
            <a:noAutofit/>
          </a:bodyPr>
          <a:lstStyle/>
          <a:p>
            <a:pPr indent="-342900" lvl="0" marL="342900" marR="0" rtl="0" algn="ctr">
              <a:spcBef>
                <a:spcPts val="0"/>
              </a:spcBef>
              <a:buSzPct val="25000"/>
              <a:buNone/>
            </a:pPr>
            <a:r>
              <a:rPr lang="fr-CA" sz="2600">
                <a:solidFill>
                  <a:schemeClr val="dk1"/>
                </a:solidFill>
                <a:latin typeface="Arial"/>
                <a:ea typeface="Arial"/>
                <a:cs typeface="Arial"/>
                <a:sym typeface="Arial"/>
              </a:rPr>
              <a:t>DEDICATED STUDENT HOUSING</a:t>
            </a:r>
          </a:p>
        </p:txBody>
      </p:sp>
      <p:sp>
        <p:nvSpPr>
          <p:cNvPr id="675" name="Shape 675"/>
          <p:cNvSpPr txBox="1"/>
          <p:nvPr/>
        </p:nvSpPr>
        <p:spPr>
          <a:xfrm>
            <a:off x="6786578" y="4500576"/>
            <a:ext cx="2357422" cy="276999"/>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lang="fr-CA" sz="1200">
                <a:solidFill>
                  <a:schemeClr val="lt1"/>
                </a:solidFill>
                <a:latin typeface="Arial"/>
                <a:ea typeface="Arial"/>
                <a:cs typeface="Arial"/>
                <a:sym typeface="Arial"/>
              </a:rPr>
              <a:t>Source : UTILE’s study market</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pic>
        <p:nvPicPr>
          <p:cNvPr descr="MTLIMG.jpg" id="681" name="Shape 681"/>
          <p:cNvPicPr preferRelativeResize="0"/>
          <p:nvPr/>
        </p:nvPicPr>
        <p:blipFill rotWithShape="1">
          <a:blip r:embed="rId3">
            <a:alphaModFix/>
          </a:blip>
          <a:srcRect b="17387" l="0" r="0" t="12963"/>
          <a:stretch/>
        </p:blipFill>
        <p:spPr>
          <a:xfrm>
            <a:off x="0" y="514350"/>
            <a:ext cx="9189076" cy="4251696"/>
          </a:xfrm>
          <a:prstGeom prst="rect">
            <a:avLst/>
          </a:prstGeom>
          <a:noFill/>
          <a:ln>
            <a:noFill/>
          </a:ln>
        </p:spPr>
      </p:pic>
      <p:sp>
        <p:nvSpPr>
          <p:cNvPr id="682" name="Shape 682"/>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MONTREAL</a:t>
            </a:r>
          </a:p>
        </p:txBody>
      </p:sp>
      <p:sp>
        <p:nvSpPr>
          <p:cNvPr id="683" name="Shape 683"/>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684" name="Shape 684"/>
          <p:cNvSpPr/>
          <p:nvPr/>
        </p:nvSpPr>
        <p:spPr>
          <a:xfrm>
            <a:off x="1828800" y="1123950"/>
            <a:ext cx="5486400" cy="2819400"/>
          </a:xfrm>
          <a:prstGeom prst="rect">
            <a:avLst/>
          </a:prstGeom>
          <a:solidFill>
            <a:schemeClr val="lt1">
              <a:alpha val="49803"/>
            </a:schemeClr>
          </a:solidFill>
          <a:ln>
            <a:noFill/>
          </a:ln>
          <a:effectLst>
            <a:outerShdw blurRad="50800"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685" name="Shape 685"/>
          <p:cNvSpPr txBox="1"/>
          <p:nvPr/>
        </p:nvSpPr>
        <p:spPr>
          <a:xfrm>
            <a:off x="0" y="1123950"/>
            <a:ext cx="9144000" cy="280831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t/>
            </a:r>
            <a:endParaRPr sz="2600">
              <a:solidFill>
                <a:schemeClr val="dk1"/>
              </a:solidFill>
              <a:latin typeface="Arial"/>
              <a:ea typeface="Arial"/>
              <a:cs typeface="Arial"/>
              <a:sym typeface="Arial"/>
            </a:endParaRP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50% ON THE HOUSING MARKET</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2 TYPES OF COMPETITION</a:t>
            </a:r>
          </a:p>
          <a:p>
            <a:pPr indent="-342900" lvl="0" marL="342900" marR="0" rtl="0" algn="ctr">
              <a:spcBef>
                <a:spcPts val="200"/>
              </a:spcBef>
              <a:buSzPct val="25000"/>
              <a:buNone/>
            </a:pPr>
            <a:r>
              <a:t/>
            </a:r>
            <a:endParaRPr sz="1000">
              <a:solidFill>
                <a:schemeClr val="dk1"/>
              </a:solidFill>
              <a:latin typeface="Arial"/>
              <a:ea typeface="Arial"/>
              <a:cs typeface="Arial"/>
              <a:sym typeface="Arial"/>
            </a:endParaRPr>
          </a:p>
        </p:txBody>
      </p:sp>
      <p:sp>
        <p:nvSpPr>
          <p:cNvPr id="686" name="Shape 686"/>
          <p:cNvSpPr txBox="1"/>
          <p:nvPr/>
        </p:nvSpPr>
        <p:spPr>
          <a:xfrm>
            <a:off x="6786578" y="4500576"/>
            <a:ext cx="2357422" cy="276999"/>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lang="fr-CA" sz="1200">
                <a:solidFill>
                  <a:schemeClr val="lt1"/>
                </a:solidFill>
                <a:latin typeface="Arial"/>
                <a:ea typeface="Arial"/>
                <a:cs typeface="Arial"/>
                <a:sym typeface="Arial"/>
              </a:rPr>
              <a:t>Source : UTILE’s study market</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1" name="Shape 691"/>
        <p:cNvGrpSpPr/>
        <p:nvPr/>
      </p:nvGrpSpPr>
      <p:grpSpPr>
        <a:xfrm>
          <a:off x="0" y="0"/>
          <a:ext cx="0" cy="0"/>
          <a:chOff x="0" y="0"/>
          <a:chExt cx="0" cy="0"/>
        </a:xfrm>
      </p:grpSpPr>
      <p:pic>
        <p:nvPicPr>
          <p:cNvPr descr="MTLIMG.jpg" id="692" name="Shape 692"/>
          <p:cNvPicPr preferRelativeResize="0"/>
          <p:nvPr/>
        </p:nvPicPr>
        <p:blipFill rotWithShape="1">
          <a:blip r:embed="rId3">
            <a:alphaModFix/>
          </a:blip>
          <a:srcRect b="17387" l="0" r="0" t="12963"/>
          <a:stretch/>
        </p:blipFill>
        <p:spPr>
          <a:xfrm>
            <a:off x="0" y="514350"/>
            <a:ext cx="9189076" cy="4251696"/>
          </a:xfrm>
          <a:prstGeom prst="rect">
            <a:avLst/>
          </a:prstGeom>
          <a:noFill/>
          <a:ln>
            <a:noFill/>
          </a:ln>
        </p:spPr>
      </p:pic>
      <p:sp>
        <p:nvSpPr>
          <p:cNvPr id="693" name="Shape 693"/>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MONTREAL</a:t>
            </a:r>
          </a:p>
        </p:txBody>
      </p:sp>
      <p:sp>
        <p:nvSpPr>
          <p:cNvPr id="694" name="Shape 694"/>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695" name="Shape 695"/>
          <p:cNvSpPr/>
          <p:nvPr/>
        </p:nvSpPr>
        <p:spPr>
          <a:xfrm>
            <a:off x="1828800" y="1123950"/>
            <a:ext cx="5486400" cy="2819400"/>
          </a:xfrm>
          <a:prstGeom prst="rect">
            <a:avLst/>
          </a:prstGeom>
          <a:solidFill>
            <a:schemeClr val="lt1">
              <a:alpha val="49803"/>
            </a:schemeClr>
          </a:solidFill>
          <a:ln>
            <a:noFill/>
          </a:ln>
          <a:effectLst>
            <a:outerShdw blurRad="50800"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696" name="Shape 696"/>
          <p:cNvSpPr txBox="1"/>
          <p:nvPr/>
        </p:nvSpPr>
        <p:spPr>
          <a:xfrm>
            <a:off x="0" y="1123950"/>
            <a:ext cx="9144000" cy="280831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QUEBECER </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VS </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NON-QUEBECER STUDENTS</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&amp;</a:t>
            </a: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STUDENTS VS FAMILIES</a:t>
            </a:r>
          </a:p>
          <a:p>
            <a:pPr indent="-342900" lvl="0" marL="342900" marR="0" rtl="0" algn="ctr">
              <a:spcBef>
                <a:spcPts val="200"/>
              </a:spcBef>
              <a:buSzPct val="25000"/>
              <a:buNone/>
            </a:pPr>
            <a:r>
              <a:t/>
            </a:r>
            <a:endParaRPr sz="1000">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pic>
        <p:nvPicPr>
          <p:cNvPr descr="MTLIMG.jpg" id="702" name="Shape 702"/>
          <p:cNvPicPr preferRelativeResize="0"/>
          <p:nvPr/>
        </p:nvPicPr>
        <p:blipFill rotWithShape="1">
          <a:blip r:embed="rId3">
            <a:alphaModFix/>
          </a:blip>
          <a:srcRect b="17387" l="0" r="0" t="12963"/>
          <a:stretch/>
        </p:blipFill>
        <p:spPr>
          <a:xfrm>
            <a:off x="0" y="514350"/>
            <a:ext cx="9189076" cy="4251696"/>
          </a:xfrm>
          <a:prstGeom prst="rect">
            <a:avLst/>
          </a:prstGeom>
          <a:noFill/>
          <a:ln>
            <a:noFill/>
          </a:ln>
        </p:spPr>
      </p:pic>
      <p:sp>
        <p:nvSpPr>
          <p:cNvPr id="703" name="Shape 703"/>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MONTREAL</a:t>
            </a:r>
          </a:p>
        </p:txBody>
      </p:sp>
      <p:sp>
        <p:nvSpPr>
          <p:cNvPr id="704" name="Shape 704"/>
          <p:cNvSpPr/>
          <p:nvPr/>
        </p:nvSpPr>
        <p:spPr>
          <a:xfrm>
            <a:off x="1828800" y="1123950"/>
            <a:ext cx="5486400" cy="2819400"/>
          </a:xfrm>
          <a:prstGeom prst="rect">
            <a:avLst/>
          </a:prstGeom>
          <a:solidFill>
            <a:schemeClr val="lt1">
              <a:alpha val="49803"/>
            </a:schemeClr>
          </a:solidFill>
          <a:ln>
            <a:noFill/>
          </a:ln>
          <a:effectLst>
            <a:outerShdw blurRad="50800"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705" name="Shape 705"/>
          <p:cNvSpPr txBox="1"/>
          <p:nvPr/>
        </p:nvSpPr>
        <p:spPr>
          <a:xfrm>
            <a:off x="457200" y="2000246"/>
            <a:ext cx="8229600" cy="2786082"/>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rPr lang="fr-CA" sz="2600">
                <a:solidFill>
                  <a:schemeClr val="dk1"/>
                </a:solidFill>
                <a:latin typeface="Arial"/>
                <a:ea typeface="Arial"/>
                <a:cs typeface="Arial"/>
                <a:sym typeface="Arial"/>
              </a:rPr>
              <a:t>QUEBECER STUDENTS : 495 $ </a:t>
            </a:r>
          </a:p>
          <a:p>
            <a:pPr indent="-342900" lvl="0" marL="342900" marR="0" rtl="0" algn="ctr">
              <a:spcBef>
                <a:spcPts val="520"/>
              </a:spcBef>
              <a:spcAft>
                <a:spcPts val="0"/>
              </a:spcAft>
              <a:buSzPct val="25000"/>
              <a:buNone/>
            </a:pPr>
            <a:r>
              <a:t/>
            </a:r>
            <a:endParaRPr sz="26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t/>
            </a:r>
            <a:endParaRPr sz="2600">
              <a:solidFill>
                <a:schemeClr val="dk1"/>
              </a:solidFill>
              <a:latin typeface="Arial"/>
              <a:ea typeface="Arial"/>
              <a:cs typeface="Arial"/>
              <a:sym typeface="Arial"/>
            </a:endParaRPr>
          </a:p>
          <a:p>
            <a:pPr indent="-495300" lvl="0" marL="342900" marR="0" rtl="0" algn="ctr">
              <a:lnSpc>
                <a:spcPct val="100000"/>
              </a:lnSpc>
              <a:spcBef>
                <a:spcPts val="480"/>
              </a:spcBef>
              <a:spcAft>
                <a:spcPts val="0"/>
              </a:spcAft>
              <a:buClr>
                <a:schemeClr val="dk1"/>
              </a:buClr>
              <a:buSzPct val="100000"/>
              <a:buFont typeface="Arial"/>
              <a:buNone/>
            </a:pPr>
            <a:r>
              <a:rPr lang="fr-CA" sz="2400" u="none" cap="none" strike="noStrike">
                <a:solidFill>
                  <a:schemeClr val="dk1"/>
                </a:solidFill>
                <a:latin typeface="Arial"/>
                <a:ea typeface="Arial"/>
                <a:cs typeface="Arial"/>
                <a:sym typeface="Arial"/>
              </a:rPr>
              <a:t>(FOR ONE </a:t>
            </a:r>
            <a:r>
              <a:rPr lang="fr-CA" sz="2400" u="none" cap="none" strike="noStrike">
                <a:solidFill>
                  <a:schemeClr val="dk1"/>
                </a:solidFill>
                <a:latin typeface="Arial"/>
                <a:ea typeface="Arial"/>
                <a:cs typeface="Arial"/>
                <a:sym typeface="Arial"/>
              </a:rPr>
              <a:t>ROOM,</a:t>
            </a:r>
            <a:r>
              <a:rPr lang="fr-CA" sz="2400" u="none" cap="none" strike="noStrike">
                <a:solidFill>
                  <a:schemeClr val="dk1"/>
                </a:solidFill>
                <a:latin typeface="Arial"/>
                <a:ea typeface="Arial"/>
                <a:cs typeface="Arial"/>
                <a:sym typeface="Arial"/>
              </a:rPr>
              <a:t> BILLS</a:t>
            </a:r>
            <a:r>
              <a:rPr lang="fr-CA" sz="2400" u="none" cap="none" strike="noStrike">
                <a:solidFill>
                  <a:schemeClr val="dk1"/>
                </a:solidFill>
                <a:latin typeface="Arial"/>
                <a:ea typeface="Arial"/>
                <a:cs typeface="Arial"/>
                <a:sym typeface="Arial"/>
              </a:rPr>
              <a:t> INCLUDED</a:t>
            </a:r>
            <a:r>
              <a:rPr lang="fr-CA" sz="2400" u="none" cap="none" strike="noStrike">
                <a:solidFill>
                  <a:schemeClr val="dk1"/>
                </a:solidFill>
                <a:latin typeface="Arial"/>
                <a:ea typeface="Arial"/>
                <a:cs typeface="Arial"/>
                <a:sym typeface="Arial"/>
              </a:rPr>
              <a:t>)</a:t>
            </a:r>
          </a:p>
        </p:txBody>
      </p:sp>
      <p:cxnSp>
        <p:nvCxnSpPr>
          <p:cNvPr id="706" name="Shape 706"/>
          <p:cNvCxnSpPr/>
          <p:nvPr/>
        </p:nvCxnSpPr>
        <p:spPr>
          <a:xfrm>
            <a:off x="1785918" y="2500312"/>
            <a:ext cx="5572164" cy="0"/>
          </a:xfrm>
          <a:prstGeom prst="straightConnector1">
            <a:avLst/>
          </a:prstGeom>
          <a:noFill/>
          <a:ln cap="flat" cmpd="sng" w="9525">
            <a:solidFill>
              <a:schemeClr val="dk1"/>
            </a:solidFill>
            <a:prstDash val="solid"/>
            <a:round/>
            <a:headEnd len="med" w="med" type="none"/>
            <a:tailEnd len="med" w="med" type="none"/>
          </a:ln>
        </p:spPr>
      </p:cxnSp>
      <p:sp>
        <p:nvSpPr>
          <p:cNvPr id="707" name="Shape 707"/>
          <p:cNvSpPr txBox="1"/>
          <p:nvPr/>
        </p:nvSpPr>
        <p:spPr>
          <a:xfrm>
            <a:off x="457200" y="2500294"/>
            <a:ext cx="8229600" cy="928712"/>
          </a:xfrm>
          <a:prstGeom prst="rect">
            <a:avLst/>
          </a:prstGeom>
          <a:noFill/>
          <a:ln>
            <a:noFill/>
          </a:ln>
        </p:spPr>
        <p:txBody>
          <a:bodyPr anchorCtr="0" anchor="t" bIns="45700" lIns="91425" rIns="91425" wrap="square" tIns="45700">
            <a:noAutofit/>
          </a:bodyPr>
          <a:lstStyle/>
          <a:p>
            <a:pPr indent="-342900" lvl="0" marL="342900" marR="0" rtl="0" algn="ctr">
              <a:spcBef>
                <a:spcPts val="0"/>
              </a:spcBef>
              <a:buSzPct val="25000"/>
              <a:buNone/>
            </a:pPr>
            <a:r>
              <a:rPr lang="fr-CA" sz="2600">
                <a:solidFill>
                  <a:schemeClr val="dk1"/>
                </a:solidFill>
                <a:latin typeface="Arial"/>
                <a:ea typeface="Arial"/>
                <a:cs typeface="Arial"/>
                <a:sym typeface="Arial"/>
              </a:rPr>
              <a:t>NON-QUEBECER STUDENTS : 605 $</a:t>
            </a:r>
          </a:p>
        </p:txBody>
      </p:sp>
      <p:sp>
        <p:nvSpPr>
          <p:cNvPr id="708" name="Shape 708"/>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709" name="Shape 709"/>
          <p:cNvSpPr txBox="1"/>
          <p:nvPr/>
        </p:nvSpPr>
        <p:spPr>
          <a:xfrm>
            <a:off x="6786578" y="4500576"/>
            <a:ext cx="2357422" cy="276999"/>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lang="fr-CA" sz="1200">
                <a:solidFill>
                  <a:schemeClr val="lt1"/>
                </a:solidFill>
                <a:latin typeface="Arial"/>
                <a:ea typeface="Arial"/>
                <a:cs typeface="Arial"/>
                <a:sym typeface="Arial"/>
              </a:rPr>
              <a:t>Source : UTILE’s study market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par>
                                <p:cTn fill="hold" nodeType="with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pic>
        <p:nvPicPr>
          <p:cNvPr descr="MTLIMG.jpg" id="715" name="Shape 715"/>
          <p:cNvPicPr preferRelativeResize="0"/>
          <p:nvPr/>
        </p:nvPicPr>
        <p:blipFill rotWithShape="1">
          <a:blip r:embed="rId3">
            <a:alphaModFix/>
          </a:blip>
          <a:srcRect b="17387" l="0" r="0" t="12963"/>
          <a:stretch/>
        </p:blipFill>
        <p:spPr>
          <a:xfrm>
            <a:off x="0" y="514350"/>
            <a:ext cx="9189076" cy="4251696"/>
          </a:xfrm>
          <a:prstGeom prst="rect">
            <a:avLst/>
          </a:prstGeom>
          <a:noFill/>
          <a:ln>
            <a:noFill/>
          </a:ln>
        </p:spPr>
      </p:pic>
      <p:sp>
        <p:nvSpPr>
          <p:cNvPr id="716" name="Shape 71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MONTREAL</a:t>
            </a:r>
          </a:p>
        </p:txBody>
      </p:sp>
      <p:sp>
        <p:nvSpPr>
          <p:cNvPr id="717" name="Shape 717"/>
          <p:cNvSpPr/>
          <p:nvPr/>
        </p:nvSpPr>
        <p:spPr>
          <a:xfrm>
            <a:off x="1828800" y="1123950"/>
            <a:ext cx="5486400" cy="2819400"/>
          </a:xfrm>
          <a:prstGeom prst="rect">
            <a:avLst/>
          </a:prstGeom>
          <a:solidFill>
            <a:schemeClr val="lt1">
              <a:alpha val="49803"/>
            </a:schemeClr>
          </a:solidFill>
          <a:ln>
            <a:noFill/>
          </a:ln>
          <a:effectLst>
            <a:outerShdw blurRad="50800"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718" name="Shape 718"/>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719" name="Shape 719"/>
          <p:cNvSpPr txBox="1"/>
          <p:nvPr/>
        </p:nvSpPr>
        <p:spPr>
          <a:xfrm>
            <a:off x="6786578" y="4500576"/>
            <a:ext cx="2357422" cy="276999"/>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lang="fr-CA" sz="1200">
                <a:solidFill>
                  <a:schemeClr val="lt1"/>
                </a:solidFill>
                <a:latin typeface="Arial"/>
                <a:ea typeface="Arial"/>
                <a:cs typeface="Arial"/>
                <a:sym typeface="Arial"/>
              </a:rPr>
              <a:t>Source : UTILE’s study market</a:t>
            </a:r>
          </a:p>
        </p:txBody>
      </p:sp>
      <p:sp>
        <p:nvSpPr>
          <p:cNvPr id="720" name="Shape 720"/>
          <p:cNvSpPr/>
          <p:nvPr/>
        </p:nvSpPr>
        <p:spPr>
          <a:xfrm>
            <a:off x="2286000" y="1123950"/>
            <a:ext cx="4572000" cy="2302169"/>
          </a:xfrm>
          <a:prstGeom prst="rect">
            <a:avLst/>
          </a:prstGeom>
          <a:noFill/>
          <a:ln>
            <a:noFill/>
          </a:ln>
        </p:spPr>
        <p:txBody>
          <a:bodyPr anchorCtr="0" anchor="t" bIns="45700" lIns="91425" rIns="91425" wrap="square" tIns="45700">
            <a:noAutofit/>
          </a:bodyPr>
          <a:lstStyle/>
          <a:p>
            <a:pPr indent="-342900" lvl="0" marL="342900" marR="0" rtl="0" algn="ctr">
              <a:spcBef>
                <a:spcPts val="0"/>
              </a:spcBef>
              <a:spcAft>
                <a:spcPts val="0"/>
              </a:spcAft>
              <a:buSzPct val="25000"/>
              <a:buNone/>
            </a:pPr>
            <a:r>
              <a:t/>
            </a:r>
            <a:endParaRPr sz="26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LIVING WITH ROOMATES</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IN BIG APPARTEMENTS</a:t>
            </a:r>
          </a:p>
          <a:p>
            <a:pPr indent="-342900" lvl="0" marL="342900" marR="0" rtl="0" algn="ctr">
              <a:spcBef>
                <a:spcPts val="200"/>
              </a:spcBef>
              <a:spcAft>
                <a:spcPts val="0"/>
              </a:spcAft>
              <a:buSzPct val="25000"/>
              <a:buNone/>
            </a:pPr>
            <a:r>
              <a:t/>
            </a:r>
            <a:endParaRPr sz="1000">
              <a:solidFill>
                <a:schemeClr val="dk1"/>
              </a:solidFill>
              <a:latin typeface="Arial"/>
              <a:ea typeface="Arial"/>
              <a:cs typeface="Arial"/>
              <a:sym typeface="Arial"/>
            </a:endParaRPr>
          </a:p>
          <a:p>
            <a:pPr indent="-342900" lvl="0" marL="342900" marR="0" rtl="0" algn="ctr">
              <a:spcBef>
                <a:spcPts val="520"/>
              </a:spcBef>
              <a:buSzPct val="25000"/>
              <a:buNone/>
            </a:pPr>
            <a:r>
              <a:rPr lang="fr-CA" sz="2600">
                <a:solidFill>
                  <a:schemeClr val="dk1"/>
                </a:solidFill>
                <a:latin typeface="Arial"/>
                <a:ea typeface="Arial"/>
                <a:cs typeface="Arial"/>
                <a:sym typeface="Arial"/>
              </a:rPr>
              <a:t>ONE RENT PER ROOM </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5" name="Shape 725"/>
        <p:cNvGrpSpPr/>
        <p:nvPr/>
      </p:nvGrpSpPr>
      <p:grpSpPr>
        <a:xfrm>
          <a:off x="0" y="0"/>
          <a:ext cx="0" cy="0"/>
          <a:chOff x="0" y="0"/>
          <a:chExt cx="0" cy="0"/>
        </a:xfrm>
      </p:grpSpPr>
      <p:sp>
        <p:nvSpPr>
          <p:cNvPr id="726" name="Shape 72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MONTREAL</a:t>
            </a:r>
          </a:p>
        </p:txBody>
      </p:sp>
      <p:sp>
        <p:nvSpPr>
          <p:cNvPr id="727" name="Shape 727"/>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728" name="Shape 728"/>
          <p:cNvSpPr txBox="1"/>
          <p:nvPr/>
        </p:nvSpPr>
        <p:spPr>
          <a:xfrm>
            <a:off x="0" y="1123950"/>
            <a:ext cx="9144000" cy="2786082"/>
          </a:xfrm>
          <a:prstGeom prst="rect">
            <a:avLst/>
          </a:prstGeom>
          <a:noFill/>
          <a:ln>
            <a:noFill/>
          </a:ln>
        </p:spPr>
        <p:txBody>
          <a:bodyPr anchorCtr="0" anchor="t" bIns="45700" lIns="91425" rIns="91425" wrap="square" tIns="45700">
            <a:noAutofit/>
          </a:bodyPr>
          <a:lstStyle/>
          <a:p>
            <a:pPr indent="-508000" lvl="0" marL="342900" marR="0" rtl="0" algn="ctr">
              <a:lnSpc>
                <a:spcPct val="100000"/>
              </a:lnSpc>
              <a:spcBef>
                <a:spcPts val="0"/>
              </a:spcBef>
              <a:spcAft>
                <a:spcPts val="0"/>
              </a:spcAft>
              <a:buClr>
                <a:schemeClr val="dk1"/>
              </a:buClr>
              <a:buSzPct val="100000"/>
              <a:buFont typeface="Arial"/>
              <a:buNone/>
            </a:pPr>
            <a:r>
              <a:t/>
            </a:r>
            <a:endParaRPr sz="26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PRESSURE ON THE CENTRAL AREAS</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STUDENT GHETTOS</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chemeClr val="dk1"/>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A CONTESTED PRIVATE MODEL</a:t>
            </a:r>
          </a:p>
          <a:p>
            <a:pPr indent="-508000" lvl="0" marL="342900" marR="0" rtl="0" algn="ctr">
              <a:lnSpc>
                <a:spcPct val="100000"/>
              </a:lnSpc>
              <a:spcBef>
                <a:spcPts val="520"/>
              </a:spcBef>
              <a:spcAft>
                <a:spcPts val="0"/>
              </a:spcAft>
              <a:buClr>
                <a:schemeClr val="dk1"/>
              </a:buClr>
              <a:buSzPct val="100000"/>
              <a:buFont typeface="Arial"/>
              <a:buNone/>
            </a:pPr>
            <a:r>
              <a:t/>
            </a:r>
            <a:endParaRPr sz="2600">
              <a:solidFill>
                <a:schemeClr val="dk1"/>
              </a:solidFill>
              <a:latin typeface="Arial"/>
              <a:ea typeface="Arial"/>
              <a:cs typeface="Arial"/>
              <a:sym typeface="Arial"/>
            </a:endParaRPr>
          </a:p>
        </p:txBody>
      </p:sp>
      <p:cxnSp>
        <p:nvCxnSpPr>
          <p:cNvPr id="729" name="Shape 729"/>
          <p:cNvCxnSpPr/>
          <p:nvPr/>
        </p:nvCxnSpPr>
        <p:spPr>
          <a:xfrm>
            <a:off x="1785918" y="1142990"/>
            <a:ext cx="5572164" cy="0"/>
          </a:xfrm>
          <a:prstGeom prst="straightConnector1">
            <a:avLst/>
          </a:prstGeom>
          <a:noFill/>
          <a:ln cap="flat" cmpd="sng" w="9525">
            <a:solidFill>
              <a:schemeClr val="dk1"/>
            </a:solidFill>
            <a:prstDash val="solid"/>
            <a:round/>
            <a:headEnd len="med" w="med" type="none"/>
            <a:tailEnd len="med" w="med" type="none"/>
          </a:ln>
        </p:spPr>
      </p:cxnSp>
      <p:cxnSp>
        <p:nvCxnSpPr>
          <p:cNvPr id="730" name="Shape 730"/>
          <p:cNvCxnSpPr/>
          <p:nvPr/>
        </p:nvCxnSpPr>
        <p:spPr>
          <a:xfrm>
            <a:off x="1785918" y="3929072"/>
            <a:ext cx="5572164"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5" name="Shape 735"/>
        <p:cNvGrpSpPr/>
        <p:nvPr/>
      </p:nvGrpSpPr>
      <p:grpSpPr>
        <a:xfrm>
          <a:off x="0" y="0"/>
          <a:ext cx="0" cy="0"/>
          <a:chOff x="0" y="0"/>
          <a:chExt cx="0" cy="0"/>
        </a:xfrm>
      </p:grpSpPr>
      <p:pic>
        <p:nvPicPr>
          <p:cNvPr descr="Verwater RENDU A.png" id="736" name="Shape 736"/>
          <p:cNvPicPr preferRelativeResize="0"/>
          <p:nvPr/>
        </p:nvPicPr>
        <p:blipFill rotWithShape="1">
          <a:blip r:embed="rId3">
            <a:alphaModFix/>
          </a:blip>
          <a:srcRect b="13637" l="0" r="0" t="3030"/>
          <a:stretch/>
        </p:blipFill>
        <p:spPr>
          <a:xfrm>
            <a:off x="0" y="590550"/>
            <a:ext cx="9144000" cy="4179824"/>
          </a:xfrm>
          <a:prstGeom prst="rect">
            <a:avLst/>
          </a:prstGeom>
          <a:noFill/>
          <a:ln>
            <a:noFill/>
          </a:ln>
        </p:spPr>
      </p:pic>
      <p:sp>
        <p:nvSpPr>
          <p:cNvPr id="737" name="Shape 737"/>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MONTREAL : UTILE’S CO-OP PROJECT</a:t>
            </a:r>
          </a:p>
        </p:txBody>
      </p:sp>
      <p:sp>
        <p:nvSpPr>
          <p:cNvPr id="738" name="Shape 738"/>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739" name="Shape 739"/>
          <p:cNvSpPr txBox="1"/>
          <p:nvPr/>
        </p:nvSpPr>
        <p:spPr>
          <a:xfrm>
            <a:off x="5562600" y="4500576"/>
            <a:ext cx="3581400" cy="276999"/>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lang="fr-CA" sz="1200">
                <a:solidFill>
                  <a:schemeClr val="dk1"/>
                </a:solidFill>
                <a:latin typeface="Arial"/>
                <a:ea typeface="Arial"/>
                <a:cs typeface="Arial"/>
                <a:sym typeface="Arial"/>
              </a:rPr>
              <a:t>Models realised by  Samuel Descôteaux Fréchette</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4" name="Shape 744"/>
        <p:cNvGrpSpPr/>
        <p:nvPr/>
      </p:nvGrpSpPr>
      <p:grpSpPr>
        <a:xfrm>
          <a:off x="0" y="0"/>
          <a:ext cx="0" cy="0"/>
          <a:chOff x="0" y="0"/>
          <a:chExt cx="0" cy="0"/>
        </a:xfrm>
      </p:grpSpPr>
      <p:pic>
        <p:nvPicPr>
          <p:cNvPr descr="Verwater RENDU A.png" id="745" name="Shape 745"/>
          <p:cNvPicPr preferRelativeResize="0"/>
          <p:nvPr/>
        </p:nvPicPr>
        <p:blipFill rotWithShape="1">
          <a:blip r:embed="rId3">
            <a:alphaModFix amt="70000"/>
          </a:blip>
          <a:srcRect b="13637" l="0" r="0" t="3030"/>
          <a:stretch/>
        </p:blipFill>
        <p:spPr>
          <a:xfrm>
            <a:off x="0" y="590550"/>
            <a:ext cx="9144000" cy="4179824"/>
          </a:xfrm>
          <a:prstGeom prst="rect">
            <a:avLst/>
          </a:prstGeom>
          <a:noFill/>
          <a:ln>
            <a:noFill/>
          </a:ln>
        </p:spPr>
      </p:pic>
      <p:sp>
        <p:nvSpPr>
          <p:cNvPr id="746" name="Shape 74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MONTREAL : UTILE’S CO-OP PROJECT</a:t>
            </a:r>
          </a:p>
        </p:txBody>
      </p:sp>
      <p:sp>
        <p:nvSpPr>
          <p:cNvPr id="747" name="Shape 747"/>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748" name="Shape 748"/>
          <p:cNvSpPr txBox="1"/>
          <p:nvPr>
            <p:ph idx="1" type="body"/>
          </p:nvPr>
        </p:nvSpPr>
        <p:spPr>
          <a:xfrm>
            <a:off x="1790700" y="1276350"/>
            <a:ext cx="5867400" cy="25908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LONG-TERM AFFORDABILITY</a:t>
            </a:r>
          </a:p>
          <a:p>
            <a:pPr indent="-342900" lvl="0" marL="342900" marR="0" rtl="0" algn="l">
              <a:lnSpc>
                <a:spcPct val="90000"/>
              </a:lnSpc>
              <a:spcBef>
                <a:spcPts val="64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QUALITY OF LIFE </a:t>
            </a:r>
          </a:p>
          <a:p>
            <a:pPr indent="-342900" lvl="0" marL="342900" marR="0" rtl="0" algn="l">
              <a:lnSpc>
                <a:spcPct val="90000"/>
              </a:lnSpc>
              <a:spcBef>
                <a:spcPts val="64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A BETTER INTEGRATION</a:t>
            </a:r>
          </a:p>
          <a:p>
            <a:pPr indent="-342900" lvl="0" marL="342900" marR="0" rtl="0" algn="l">
              <a:lnSpc>
                <a:spcPct val="90000"/>
              </a:lnSpc>
              <a:spcBef>
                <a:spcPts val="640"/>
              </a:spcBef>
              <a:spcAft>
                <a:spcPts val="0"/>
              </a:spcAft>
              <a:buClr>
                <a:schemeClr val="dk1"/>
              </a:buClr>
              <a:buSzPct val="100000"/>
              <a:buFont typeface="Arial"/>
              <a:buChar char="•"/>
            </a:pPr>
            <a:r>
              <a:rPr b="0" i="0" lang="fr-CA" sz="3200" u="none" cap="none" strike="noStrike">
                <a:solidFill>
                  <a:schemeClr val="dk1"/>
                </a:solidFill>
                <a:latin typeface="Arial"/>
                <a:ea typeface="Arial"/>
                <a:cs typeface="Arial"/>
                <a:sym typeface="Arial"/>
              </a:rPr>
              <a:t>FREE HOUSING UNITS FOR FAMILIES</a:t>
            </a:r>
          </a:p>
          <a:p>
            <a:pPr indent="-342900" lvl="0" marL="342900" marR="0" rtl="0" algn="l">
              <a:lnSpc>
                <a:spcPct val="90000"/>
              </a:lnSpc>
              <a:spcBef>
                <a:spcPts val="640"/>
              </a:spcBef>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p:txBody>
      </p:sp>
      <p:sp>
        <p:nvSpPr>
          <p:cNvPr id="749" name="Shape 749"/>
          <p:cNvSpPr txBox="1"/>
          <p:nvPr/>
        </p:nvSpPr>
        <p:spPr>
          <a:xfrm>
            <a:off x="5562600" y="4500576"/>
            <a:ext cx="3581400" cy="276999"/>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lang="fr-CA" sz="1200">
                <a:solidFill>
                  <a:schemeClr val="dk1"/>
                </a:solidFill>
                <a:latin typeface="Arial"/>
                <a:ea typeface="Arial"/>
                <a:cs typeface="Arial"/>
                <a:sym typeface="Arial"/>
              </a:rPr>
              <a:t>Models realised by  Samuel Descôteaux Fréchette</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sp>
        <p:nvSpPr>
          <p:cNvPr id="755" name="Shape 755"/>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CONCLUSION </a:t>
            </a:r>
          </a:p>
        </p:txBody>
      </p:sp>
      <p:sp>
        <p:nvSpPr>
          <p:cNvPr id="756" name="Shape 756"/>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cxnSp>
        <p:nvCxnSpPr>
          <p:cNvPr id="757" name="Shape 757"/>
          <p:cNvCxnSpPr/>
          <p:nvPr/>
        </p:nvCxnSpPr>
        <p:spPr>
          <a:xfrm rot="-5400000">
            <a:off x="2934496" y="2686051"/>
            <a:ext cx="3580605" cy="793"/>
          </a:xfrm>
          <a:prstGeom prst="straightConnector1">
            <a:avLst/>
          </a:prstGeom>
          <a:noFill/>
          <a:ln cap="flat" cmpd="sng" w="9525">
            <a:solidFill>
              <a:schemeClr val="dk1"/>
            </a:solidFill>
            <a:prstDash val="solid"/>
            <a:round/>
            <a:headEnd len="med" w="med" type="none"/>
            <a:tailEnd len="med" w="med" type="none"/>
          </a:ln>
        </p:spPr>
      </p:cxnSp>
      <p:sp>
        <p:nvSpPr>
          <p:cNvPr id="758" name="Shape 758"/>
          <p:cNvSpPr/>
          <p:nvPr/>
        </p:nvSpPr>
        <p:spPr>
          <a:xfrm>
            <a:off x="1812007" y="4730400"/>
            <a:ext cx="7339941" cy="433971"/>
          </a:xfrm>
          <a:custGeom>
            <a:pathLst>
              <a:path extrusionOk="0" h="120000" w="120000">
                <a:moveTo>
                  <a:pt x="119595" y="120000"/>
                </a:moveTo>
                <a:cubicBezTo>
                  <a:pt x="119591" y="118006"/>
                  <a:pt x="119957" y="72191"/>
                  <a:pt x="119595" y="60743"/>
                </a:cubicBezTo>
                <a:cubicBezTo>
                  <a:pt x="120000" y="50355"/>
                  <a:pt x="119605" y="0"/>
                  <a:pt x="119595" y="1482"/>
                </a:cubicBezTo>
                <a:lnTo>
                  <a:pt x="1961" y="2967"/>
                </a:lnTo>
                <a:lnTo>
                  <a:pt x="0" y="61498"/>
                </a:lnTo>
                <a:lnTo>
                  <a:pt x="1961" y="119249"/>
                </a:lnTo>
                <a:lnTo>
                  <a:pt x="119595" y="12000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759" name="Shape 759"/>
          <p:cNvSpPr txBox="1"/>
          <p:nvPr/>
        </p:nvSpPr>
        <p:spPr>
          <a:xfrm>
            <a:off x="0" y="895350"/>
            <a:ext cx="4724400" cy="3581400"/>
          </a:xfrm>
          <a:prstGeom prst="rect">
            <a:avLst/>
          </a:prstGeom>
          <a:noFill/>
          <a:ln>
            <a:noFill/>
          </a:ln>
        </p:spPr>
        <p:txBody>
          <a:bodyPr anchorCtr="0" anchor="t" bIns="45700" lIns="91425" rIns="91425" wrap="square" tIns="45700">
            <a:noAutofit/>
          </a:bodyPr>
          <a:lstStyle/>
          <a:p>
            <a:pPr indent="-406400" lvl="0" marL="342900" marR="0" rtl="0" algn="ctr">
              <a:lnSpc>
                <a:spcPct val="100000"/>
              </a:lnSpc>
              <a:spcBef>
                <a:spcPts val="0"/>
              </a:spcBef>
              <a:spcAft>
                <a:spcPts val="0"/>
              </a:spcAft>
              <a:buClr>
                <a:schemeClr val="dk1"/>
              </a:buClr>
              <a:buSzPct val="100000"/>
              <a:buFont typeface="Arial"/>
              <a:buNone/>
            </a:pPr>
            <a:r>
              <a:t/>
            </a:r>
            <a:endParaRPr sz="1000">
              <a:solidFill>
                <a:srgbClr val="00AC4F"/>
              </a:solidFill>
              <a:latin typeface="Arial"/>
              <a:ea typeface="Arial"/>
              <a:cs typeface="Arial"/>
              <a:sym typeface="Arial"/>
            </a:endParaRPr>
          </a:p>
          <a:p>
            <a:pPr indent="-508000" lvl="0" marL="342900" marR="0" rtl="0" algn="ctr">
              <a:lnSpc>
                <a:spcPct val="100000"/>
              </a:lnSpc>
              <a:spcBef>
                <a:spcPts val="520"/>
              </a:spcBef>
              <a:spcAft>
                <a:spcPts val="0"/>
              </a:spcAft>
              <a:buClr>
                <a:srgbClr val="00AC4F"/>
              </a:buClr>
              <a:buSzPct val="100000"/>
              <a:buFont typeface="Arial"/>
              <a:buNone/>
            </a:pPr>
            <a:r>
              <a:rPr lang="fr-CA" sz="2600">
                <a:solidFill>
                  <a:srgbClr val="00AC4F"/>
                </a:solidFill>
                <a:latin typeface="Arial"/>
                <a:ea typeface="Arial"/>
                <a:cs typeface="Arial"/>
                <a:sym typeface="Arial"/>
              </a:rPr>
              <a:t>CULTURAL LIVELINESS</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rgbClr val="00AC4F"/>
              </a:solidFill>
              <a:latin typeface="Arial"/>
              <a:ea typeface="Arial"/>
              <a:cs typeface="Arial"/>
              <a:sym typeface="Arial"/>
            </a:endParaRPr>
          </a:p>
          <a:p>
            <a:pPr indent="-508000" lvl="0" marL="342900" marR="0" rtl="0" algn="ctr">
              <a:lnSpc>
                <a:spcPct val="100000"/>
              </a:lnSpc>
              <a:spcBef>
                <a:spcPts val="520"/>
              </a:spcBef>
              <a:spcAft>
                <a:spcPts val="0"/>
              </a:spcAft>
              <a:buClr>
                <a:srgbClr val="00AC4F"/>
              </a:buClr>
              <a:buSzPct val="100000"/>
              <a:buFont typeface="Arial"/>
              <a:buNone/>
            </a:pPr>
            <a:r>
              <a:rPr lang="fr-CA" sz="2600">
                <a:solidFill>
                  <a:srgbClr val="00AC4F"/>
                </a:solidFill>
                <a:latin typeface="Arial"/>
                <a:ea typeface="Arial"/>
                <a:cs typeface="Arial"/>
                <a:sym typeface="Arial"/>
              </a:rPr>
              <a:t>ECONOMIC DYNAMISM</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rgbClr val="00AC4F"/>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rgbClr val="00AC4F"/>
              </a:solidFill>
              <a:latin typeface="Arial"/>
              <a:ea typeface="Arial"/>
              <a:cs typeface="Arial"/>
              <a:sym typeface="Arial"/>
            </a:endParaRPr>
          </a:p>
          <a:p>
            <a:pPr indent="-508000" lvl="0" marL="342900" marR="0" rtl="0" algn="ctr">
              <a:lnSpc>
                <a:spcPct val="100000"/>
              </a:lnSpc>
              <a:spcBef>
                <a:spcPts val="520"/>
              </a:spcBef>
              <a:spcAft>
                <a:spcPts val="0"/>
              </a:spcAft>
              <a:buClr>
                <a:srgbClr val="00AC4F"/>
              </a:buClr>
              <a:buSzPct val="100000"/>
              <a:buFont typeface="Arial"/>
              <a:buNone/>
            </a:pPr>
            <a:r>
              <a:rPr lang="fr-CA" sz="2600">
                <a:solidFill>
                  <a:srgbClr val="00AC4F"/>
                </a:solidFill>
                <a:latin typeface="Arial"/>
                <a:ea typeface="Arial"/>
                <a:cs typeface="Arial"/>
                <a:sym typeface="Arial"/>
              </a:rPr>
              <a:t>INTERNATIONAL OUTREACH</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rgbClr val="00AC4F"/>
              </a:solidFill>
              <a:latin typeface="Arial"/>
              <a:ea typeface="Arial"/>
              <a:cs typeface="Arial"/>
              <a:sym typeface="Arial"/>
            </a:endParaRPr>
          </a:p>
          <a:p>
            <a:pPr indent="-508000" lvl="0" marL="342900" marR="0" rtl="0" algn="ctr">
              <a:lnSpc>
                <a:spcPct val="100000"/>
              </a:lnSpc>
              <a:spcBef>
                <a:spcPts val="520"/>
              </a:spcBef>
              <a:spcAft>
                <a:spcPts val="0"/>
              </a:spcAft>
              <a:buClr>
                <a:srgbClr val="00AC4F"/>
              </a:buClr>
              <a:buSzPct val="100000"/>
              <a:buFont typeface="Arial"/>
              <a:buNone/>
            </a:pPr>
            <a:r>
              <a:rPr lang="fr-CA" sz="2600">
                <a:solidFill>
                  <a:srgbClr val="00AC4F"/>
                </a:solidFill>
                <a:latin typeface="Arial"/>
                <a:ea typeface="Arial"/>
                <a:cs typeface="Arial"/>
                <a:sym typeface="Arial"/>
              </a:rPr>
              <a:t>DEMOGRAPHIC RENEWAL</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4" name="Shape 764"/>
        <p:cNvGrpSpPr/>
        <p:nvPr/>
      </p:nvGrpSpPr>
      <p:grpSpPr>
        <a:xfrm>
          <a:off x="0" y="0"/>
          <a:ext cx="0" cy="0"/>
          <a:chOff x="0" y="0"/>
          <a:chExt cx="0" cy="0"/>
        </a:xfrm>
      </p:grpSpPr>
      <p:sp>
        <p:nvSpPr>
          <p:cNvPr id="765" name="Shape 765"/>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CONCLUSION </a:t>
            </a:r>
          </a:p>
        </p:txBody>
      </p:sp>
      <p:sp>
        <p:nvSpPr>
          <p:cNvPr id="766" name="Shape 766"/>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cxnSp>
        <p:nvCxnSpPr>
          <p:cNvPr id="767" name="Shape 767"/>
          <p:cNvCxnSpPr/>
          <p:nvPr/>
        </p:nvCxnSpPr>
        <p:spPr>
          <a:xfrm rot="-5400000">
            <a:off x="2934496" y="2686051"/>
            <a:ext cx="3580605" cy="793"/>
          </a:xfrm>
          <a:prstGeom prst="straightConnector1">
            <a:avLst/>
          </a:prstGeom>
          <a:noFill/>
          <a:ln cap="flat" cmpd="sng" w="9525">
            <a:solidFill>
              <a:schemeClr val="dk1"/>
            </a:solidFill>
            <a:prstDash val="solid"/>
            <a:round/>
            <a:headEnd len="med" w="med" type="none"/>
            <a:tailEnd len="med" w="med" type="none"/>
          </a:ln>
        </p:spPr>
      </p:cxnSp>
      <p:sp>
        <p:nvSpPr>
          <p:cNvPr id="768" name="Shape 768"/>
          <p:cNvSpPr/>
          <p:nvPr/>
        </p:nvSpPr>
        <p:spPr>
          <a:xfrm>
            <a:off x="1812007" y="4730400"/>
            <a:ext cx="7339941" cy="433971"/>
          </a:xfrm>
          <a:custGeom>
            <a:pathLst>
              <a:path extrusionOk="0" h="120000" w="120000">
                <a:moveTo>
                  <a:pt x="119595" y="120000"/>
                </a:moveTo>
                <a:cubicBezTo>
                  <a:pt x="119591" y="118006"/>
                  <a:pt x="119957" y="72191"/>
                  <a:pt x="119595" y="60743"/>
                </a:cubicBezTo>
                <a:cubicBezTo>
                  <a:pt x="120000" y="50355"/>
                  <a:pt x="119605" y="0"/>
                  <a:pt x="119595" y="1482"/>
                </a:cubicBezTo>
                <a:lnTo>
                  <a:pt x="1961" y="2967"/>
                </a:lnTo>
                <a:lnTo>
                  <a:pt x="0" y="61498"/>
                </a:lnTo>
                <a:lnTo>
                  <a:pt x="1961" y="119249"/>
                </a:lnTo>
                <a:lnTo>
                  <a:pt x="119595" y="12000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769" name="Shape 769"/>
          <p:cNvSpPr txBox="1"/>
          <p:nvPr/>
        </p:nvSpPr>
        <p:spPr>
          <a:xfrm>
            <a:off x="0" y="895350"/>
            <a:ext cx="4724400" cy="3581400"/>
          </a:xfrm>
          <a:prstGeom prst="rect">
            <a:avLst/>
          </a:prstGeom>
          <a:noFill/>
          <a:ln>
            <a:noFill/>
          </a:ln>
        </p:spPr>
        <p:txBody>
          <a:bodyPr anchorCtr="0" anchor="t" bIns="45700" lIns="91425" rIns="91425" wrap="square" tIns="45700">
            <a:noAutofit/>
          </a:bodyPr>
          <a:lstStyle/>
          <a:p>
            <a:pPr indent="-406400" lvl="0" marL="342900" marR="0" rtl="0" algn="ctr">
              <a:lnSpc>
                <a:spcPct val="100000"/>
              </a:lnSpc>
              <a:spcBef>
                <a:spcPts val="0"/>
              </a:spcBef>
              <a:spcAft>
                <a:spcPts val="0"/>
              </a:spcAft>
              <a:buClr>
                <a:schemeClr val="dk1"/>
              </a:buClr>
              <a:buSzPct val="100000"/>
              <a:buFont typeface="Arial"/>
              <a:buNone/>
            </a:pPr>
            <a:r>
              <a:t/>
            </a:r>
            <a:endParaRPr sz="1000">
              <a:solidFill>
                <a:srgbClr val="00AC4F"/>
              </a:solidFill>
              <a:latin typeface="Arial"/>
              <a:ea typeface="Arial"/>
              <a:cs typeface="Arial"/>
              <a:sym typeface="Arial"/>
            </a:endParaRPr>
          </a:p>
          <a:p>
            <a:pPr indent="-508000" lvl="0" marL="342900" marR="0" rtl="0" algn="ctr">
              <a:lnSpc>
                <a:spcPct val="100000"/>
              </a:lnSpc>
              <a:spcBef>
                <a:spcPts val="520"/>
              </a:spcBef>
              <a:spcAft>
                <a:spcPts val="0"/>
              </a:spcAft>
              <a:buClr>
                <a:srgbClr val="00AC4F"/>
              </a:buClr>
              <a:buSzPct val="100000"/>
              <a:buFont typeface="Arial"/>
              <a:buNone/>
            </a:pPr>
            <a:r>
              <a:rPr lang="fr-CA" sz="2600">
                <a:solidFill>
                  <a:srgbClr val="00AC4F"/>
                </a:solidFill>
                <a:latin typeface="Arial"/>
                <a:ea typeface="Arial"/>
                <a:cs typeface="Arial"/>
                <a:sym typeface="Arial"/>
              </a:rPr>
              <a:t>CULTURAL LIVELINESS</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rgbClr val="00AC4F"/>
              </a:solidFill>
              <a:latin typeface="Arial"/>
              <a:ea typeface="Arial"/>
              <a:cs typeface="Arial"/>
              <a:sym typeface="Arial"/>
            </a:endParaRPr>
          </a:p>
          <a:p>
            <a:pPr indent="-508000" lvl="0" marL="342900" marR="0" rtl="0" algn="ctr">
              <a:lnSpc>
                <a:spcPct val="100000"/>
              </a:lnSpc>
              <a:spcBef>
                <a:spcPts val="520"/>
              </a:spcBef>
              <a:spcAft>
                <a:spcPts val="0"/>
              </a:spcAft>
              <a:buClr>
                <a:srgbClr val="00AC4F"/>
              </a:buClr>
              <a:buSzPct val="100000"/>
              <a:buFont typeface="Arial"/>
              <a:buNone/>
            </a:pPr>
            <a:r>
              <a:rPr lang="fr-CA" sz="2600">
                <a:solidFill>
                  <a:srgbClr val="00AC4F"/>
                </a:solidFill>
                <a:latin typeface="Arial"/>
                <a:ea typeface="Arial"/>
                <a:cs typeface="Arial"/>
                <a:sym typeface="Arial"/>
              </a:rPr>
              <a:t>ECONOMIC DYNAMISM</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rgbClr val="00AC4F"/>
              </a:solidFill>
              <a:latin typeface="Arial"/>
              <a:ea typeface="Arial"/>
              <a:cs typeface="Arial"/>
              <a:sym typeface="Arial"/>
            </a:endParaRPr>
          </a:p>
          <a:p>
            <a:pPr indent="-508000" lvl="0" marL="342900" marR="0" rtl="0" algn="ctr">
              <a:lnSpc>
                <a:spcPct val="100000"/>
              </a:lnSpc>
              <a:spcBef>
                <a:spcPts val="520"/>
              </a:spcBef>
              <a:spcAft>
                <a:spcPts val="0"/>
              </a:spcAft>
              <a:buClr>
                <a:srgbClr val="00AC4F"/>
              </a:buClr>
              <a:buSzPct val="100000"/>
              <a:buFont typeface="Arial"/>
              <a:buNone/>
            </a:pPr>
            <a:r>
              <a:rPr lang="fr-CA" sz="2600">
                <a:solidFill>
                  <a:srgbClr val="00AC4F"/>
                </a:solidFill>
                <a:latin typeface="Arial"/>
                <a:ea typeface="Arial"/>
                <a:cs typeface="Arial"/>
                <a:sym typeface="Arial"/>
              </a:rPr>
              <a:t>BRAIN DRAIN </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rgbClr val="00AC4F"/>
              </a:solidFill>
              <a:latin typeface="Arial"/>
              <a:ea typeface="Arial"/>
              <a:cs typeface="Arial"/>
              <a:sym typeface="Arial"/>
            </a:endParaRPr>
          </a:p>
          <a:p>
            <a:pPr indent="-508000" lvl="0" marL="342900" marR="0" rtl="0" algn="ctr">
              <a:lnSpc>
                <a:spcPct val="100000"/>
              </a:lnSpc>
              <a:spcBef>
                <a:spcPts val="520"/>
              </a:spcBef>
              <a:spcAft>
                <a:spcPts val="0"/>
              </a:spcAft>
              <a:buClr>
                <a:srgbClr val="00AC4F"/>
              </a:buClr>
              <a:buSzPct val="100000"/>
              <a:buFont typeface="Arial"/>
              <a:buNone/>
            </a:pPr>
            <a:r>
              <a:rPr lang="fr-CA" sz="2600">
                <a:solidFill>
                  <a:srgbClr val="00AC4F"/>
                </a:solidFill>
                <a:latin typeface="Arial"/>
                <a:ea typeface="Arial"/>
                <a:cs typeface="Arial"/>
                <a:sym typeface="Arial"/>
              </a:rPr>
              <a:t>INTERNATIONAL OUTREACH</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rgbClr val="00AC4F"/>
              </a:solidFill>
              <a:latin typeface="Arial"/>
              <a:ea typeface="Arial"/>
              <a:cs typeface="Arial"/>
              <a:sym typeface="Arial"/>
            </a:endParaRPr>
          </a:p>
          <a:p>
            <a:pPr indent="-508000" lvl="0" marL="342900" marR="0" rtl="0" algn="ctr">
              <a:lnSpc>
                <a:spcPct val="100000"/>
              </a:lnSpc>
              <a:spcBef>
                <a:spcPts val="520"/>
              </a:spcBef>
              <a:spcAft>
                <a:spcPts val="0"/>
              </a:spcAft>
              <a:buClr>
                <a:srgbClr val="00AC4F"/>
              </a:buClr>
              <a:buSzPct val="100000"/>
              <a:buFont typeface="Arial"/>
              <a:buNone/>
            </a:pPr>
            <a:r>
              <a:rPr lang="fr-CA" sz="2600">
                <a:solidFill>
                  <a:srgbClr val="00AC4F"/>
                </a:solidFill>
                <a:latin typeface="Arial"/>
                <a:ea typeface="Arial"/>
                <a:cs typeface="Arial"/>
                <a:sym typeface="Arial"/>
              </a:rPr>
              <a:t>DEMOGRAPHIC RENEWAL</a:t>
            </a:r>
          </a:p>
        </p:txBody>
      </p:sp>
      <p:sp>
        <p:nvSpPr>
          <p:cNvPr id="770" name="Shape 770"/>
          <p:cNvSpPr txBox="1"/>
          <p:nvPr/>
        </p:nvSpPr>
        <p:spPr>
          <a:xfrm>
            <a:off x="4724400" y="819150"/>
            <a:ext cx="4419600" cy="3657600"/>
          </a:xfrm>
          <a:prstGeom prst="rect">
            <a:avLst/>
          </a:prstGeom>
          <a:noFill/>
          <a:ln>
            <a:noFill/>
          </a:ln>
        </p:spPr>
        <p:txBody>
          <a:bodyPr anchorCtr="0" anchor="t" bIns="45700" lIns="91425" rIns="91425" wrap="square" tIns="45700">
            <a:noAutofit/>
          </a:bodyPr>
          <a:lstStyle/>
          <a:p>
            <a:pPr indent="-406400" lvl="0" marL="342900" marR="0" rtl="0" algn="ctr">
              <a:lnSpc>
                <a:spcPct val="100000"/>
              </a:lnSpc>
              <a:spcBef>
                <a:spcPts val="0"/>
              </a:spcBef>
              <a:spcAft>
                <a:spcPts val="0"/>
              </a:spcAft>
              <a:buClr>
                <a:schemeClr val="dk1"/>
              </a:buClr>
              <a:buSzPct val="100000"/>
              <a:buFont typeface="Arial"/>
              <a:buNone/>
            </a:pPr>
            <a:r>
              <a:t/>
            </a:r>
            <a:endParaRPr sz="1000">
              <a:solidFill>
                <a:srgbClr val="F26522"/>
              </a:solidFill>
              <a:latin typeface="Arial"/>
              <a:ea typeface="Arial"/>
              <a:cs typeface="Arial"/>
              <a:sym typeface="Arial"/>
            </a:endParaRPr>
          </a:p>
          <a:p>
            <a:pPr indent="-508000" lvl="0" marL="342900" marR="0" rtl="0" algn="ctr">
              <a:lnSpc>
                <a:spcPct val="100000"/>
              </a:lnSpc>
              <a:spcBef>
                <a:spcPts val="520"/>
              </a:spcBef>
              <a:spcAft>
                <a:spcPts val="0"/>
              </a:spcAft>
              <a:buClr>
                <a:srgbClr val="F26522"/>
              </a:buClr>
              <a:buSzPct val="100000"/>
              <a:buFont typeface="Arial"/>
              <a:buNone/>
            </a:pPr>
            <a:r>
              <a:rPr lang="fr-CA" sz="2600">
                <a:solidFill>
                  <a:srgbClr val="F26522"/>
                </a:solidFill>
                <a:latin typeface="Arial"/>
                <a:ea typeface="Arial"/>
                <a:cs typeface="Arial"/>
                <a:sym typeface="Arial"/>
              </a:rPr>
              <a:t>PRICE INCREASE</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rgbClr val="F26522"/>
              </a:solidFill>
              <a:latin typeface="Arial"/>
              <a:ea typeface="Arial"/>
              <a:cs typeface="Arial"/>
              <a:sym typeface="Arial"/>
            </a:endParaRPr>
          </a:p>
          <a:p>
            <a:pPr indent="-508000" lvl="0" marL="342900" marR="0" rtl="0" algn="ctr">
              <a:lnSpc>
                <a:spcPct val="100000"/>
              </a:lnSpc>
              <a:spcBef>
                <a:spcPts val="520"/>
              </a:spcBef>
              <a:spcAft>
                <a:spcPts val="0"/>
              </a:spcAft>
              <a:buClr>
                <a:srgbClr val="F26522"/>
              </a:buClr>
              <a:buSzPct val="100000"/>
              <a:buFont typeface="Arial"/>
              <a:buNone/>
            </a:pPr>
            <a:r>
              <a:rPr lang="fr-CA" sz="2600">
                <a:solidFill>
                  <a:srgbClr val="F26522"/>
                </a:solidFill>
                <a:latin typeface="Arial"/>
                <a:ea typeface="Arial"/>
                <a:cs typeface="Arial"/>
                <a:sym typeface="Arial"/>
              </a:rPr>
              <a:t>STUDENT GHETTOS</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rgbClr val="F26522"/>
              </a:solidFill>
              <a:latin typeface="Arial"/>
              <a:ea typeface="Arial"/>
              <a:cs typeface="Arial"/>
              <a:sym typeface="Arial"/>
            </a:endParaRPr>
          </a:p>
          <a:p>
            <a:pPr indent="-508000" lvl="0" marL="342900" marR="0" rtl="0" algn="ctr">
              <a:lnSpc>
                <a:spcPct val="100000"/>
              </a:lnSpc>
              <a:spcBef>
                <a:spcPts val="520"/>
              </a:spcBef>
              <a:spcAft>
                <a:spcPts val="0"/>
              </a:spcAft>
              <a:buClr>
                <a:srgbClr val="F26522"/>
              </a:buClr>
              <a:buSzPct val="100000"/>
              <a:buFont typeface="Arial"/>
              <a:buNone/>
            </a:pPr>
            <a:r>
              <a:rPr lang="fr-CA" sz="2600">
                <a:solidFill>
                  <a:srgbClr val="F26522"/>
                </a:solidFill>
                <a:latin typeface="Arial"/>
                <a:ea typeface="Arial"/>
                <a:cs typeface="Arial"/>
                <a:sym typeface="Arial"/>
              </a:rPr>
              <a:t>COMPETITION BETWEEN STUDENTS</a:t>
            </a:r>
          </a:p>
          <a:p>
            <a:pPr indent="-406400" lvl="0" marL="342900" marR="0" rtl="0" algn="ctr">
              <a:lnSpc>
                <a:spcPct val="100000"/>
              </a:lnSpc>
              <a:spcBef>
                <a:spcPts val="200"/>
              </a:spcBef>
              <a:spcAft>
                <a:spcPts val="0"/>
              </a:spcAft>
              <a:buClr>
                <a:schemeClr val="dk1"/>
              </a:buClr>
              <a:buSzPct val="100000"/>
              <a:buFont typeface="Arial"/>
              <a:buNone/>
            </a:pPr>
            <a:r>
              <a:t/>
            </a:r>
            <a:endParaRPr sz="1000">
              <a:solidFill>
                <a:srgbClr val="F26522"/>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rgbClr val="F26522"/>
                </a:solidFill>
                <a:latin typeface="Arial"/>
                <a:ea typeface="Arial"/>
                <a:cs typeface="Arial"/>
                <a:sym typeface="Arial"/>
              </a:rPr>
              <a:t>COMPETITION WITH FAMILIES</a:t>
            </a:r>
          </a:p>
          <a:p>
            <a:pPr indent="-508000" lvl="0" marL="342900" marR="0" rtl="0" algn="ctr">
              <a:lnSpc>
                <a:spcPct val="100000"/>
              </a:lnSpc>
              <a:spcBef>
                <a:spcPts val="520"/>
              </a:spcBef>
              <a:spcAft>
                <a:spcPts val="0"/>
              </a:spcAft>
              <a:buClr>
                <a:schemeClr val="dk1"/>
              </a:buClr>
              <a:buSzPct val="100000"/>
              <a:buFont typeface="Arial"/>
              <a:buNone/>
            </a:pPr>
            <a:r>
              <a:t/>
            </a:r>
            <a:endParaRPr sz="2600">
              <a:solidFill>
                <a:srgbClr val="F26522"/>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t/>
            </a:r>
            <a:endParaRPr sz="2600">
              <a:solidFill>
                <a:srgbClr val="F26522"/>
              </a:solidFill>
              <a:latin typeface="Arial"/>
              <a:ea typeface="Arial"/>
              <a:cs typeface="Arial"/>
              <a:sym typeface="Arial"/>
            </a:endParaRPr>
          </a:p>
          <a:p>
            <a:pPr indent="-508000" lvl="0" marL="342900" marR="0" rtl="0" algn="ctr">
              <a:lnSpc>
                <a:spcPct val="100000"/>
              </a:lnSpc>
              <a:spcBef>
                <a:spcPts val="520"/>
              </a:spcBef>
              <a:spcAft>
                <a:spcPts val="0"/>
              </a:spcAft>
              <a:buClr>
                <a:schemeClr val="dk1"/>
              </a:buClr>
              <a:buSzPct val="100000"/>
              <a:buFont typeface="Arial"/>
              <a:buNone/>
            </a:pPr>
            <a:r>
              <a:t/>
            </a:r>
            <a:endParaRPr sz="2600">
              <a:solidFill>
                <a:srgbClr val="F2652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207" name="Shape 207"/>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CASE STUDIES</a:t>
            </a:r>
          </a:p>
        </p:txBody>
      </p:sp>
      <p:sp>
        <p:nvSpPr>
          <p:cNvPr id="208" name="Shape 208"/>
          <p:cNvSpPr/>
          <p:nvPr/>
        </p:nvSpPr>
        <p:spPr>
          <a:xfrm>
            <a:off x="0" y="555526"/>
            <a:ext cx="9144000" cy="4176464"/>
          </a:xfrm>
          <a:prstGeom prst="rect">
            <a:avLst/>
          </a:prstGeom>
          <a:no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descr="Capture d’écran 2014-10-24 à 15.26.36.png" id="209" name="Shape 209"/>
          <p:cNvPicPr preferRelativeResize="0"/>
          <p:nvPr/>
        </p:nvPicPr>
        <p:blipFill rotWithShape="1">
          <a:blip r:embed="rId3">
            <a:alphaModFix/>
          </a:blip>
          <a:srcRect b="0" l="0" r="0" t="0"/>
          <a:stretch/>
        </p:blipFill>
        <p:spPr>
          <a:xfrm>
            <a:off x="341" y="483518"/>
            <a:ext cx="9138513" cy="4269490"/>
          </a:xfrm>
          <a:prstGeom prst="rect">
            <a:avLst/>
          </a:prstGeom>
          <a:noFill/>
          <a:ln>
            <a:noFill/>
          </a:ln>
        </p:spPr>
      </p:pic>
      <p:pic>
        <p:nvPicPr>
          <p:cNvPr descr="onglet google MAP.png" id="210" name="Shape 210"/>
          <p:cNvPicPr preferRelativeResize="0"/>
          <p:nvPr/>
        </p:nvPicPr>
        <p:blipFill rotWithShape="1">
          <a:blip r:embed="rId4">
            <a:alphaModFix/>
          </a:blip>
          <a:srcRect b="0" l="0" r="0" t="0"/>
          <a:stretch/>
        </p:blipFill>
        <p:spPr>
          <a:xfrm>
            <a:off x="1672882" y="1430991"/>
            <a:ext cx="306799" cy="348671"/>
          </a:xfrm>
          <a:prstGeom prst="rect">
            <a:avLst/>
          </a:prstGeom>
          <a:noFill/>
          <a:ln>
            <a:noFill/>
          </a:ln>
        </p:spPr>
      </p:pic>
      <p:pic>
        <p:nvPicPr>
          <p:cNvPr descr="onglet google MAP.png" id="211" name="Shape 211"/>
          <p:cNvPicPr preferRelativeResize="0"/>
          <p:nvPr/>
        </p:nvPicPr>
        <p:blipFill rotWithShape="1">
          <a:blip r:embed="rId4">
            <a:alphaModFix/>
          </a:blip>
          <a:srcRect b="0" l="0" r="0" t="0"/>
          <a:stretch/>
        </p:blipFill>
        <p:spPr>
          <a:xfrm>
            <a:off x="3851920" y="987574"/>
            <a:ext cx="306799" cy="348671"/>
          </a:xfrm>
          <a:prstGeom prst="rect">
            <a:avLst/>
          </a:prstGeom>
          <a:noFill/>
          <a:ln>
            <a:noFill/>
          </a:ln>
        </p:spPr>
      </p:pic>
      <p:pic>
        <p:nvPicPr>
          <p:cNvPr descr="onglet google MAP.png" id="212" name="Shape 212"/>
          <p:cNvPicPr preferRelativeResize="0"/>
          <p:nvPr/>
        </p:nvPicPr>
        <p:blipFill rotWithShape="1">
          <a:blip r:embed="rId4">
            <a:alphaModFix/>
          </a:blip>
          <a:srcRect b="0" l="0" r="0" t="0"/>
          <a:stretch/>
        </p:blipFill>
        <p:spPr>
          <a:xfrm>
            <a:off x="4193162" y="1419622"/>
            <a:ext cx="306799" cy="348671"/>
          </a:xfrm>
          <a:prstGeom prst="rect">
            <a:avLst/>
          </a:prstGeom>
          <a:noFill/>
          <a:ln>
            <a:noFill/>
          </a:ln>
        </p:spPr>
      </p:pic>
      <p:pic>
        <p:nvPicPr>
          <p:cNvPr descr="onglet google MAP.png" id="213" name="Shape 213"/>
          <p:cNvPicPr preferRelativeResize="0"/>
          <p:nvPr/>
        </p:nvPicPr>
        <p:blipFill rotWithShape="1">
          <a:blip r:embed="rId4">
            <a:alphaModFix/>
          </a:blip>
          <a:srcRect b="0" l="0" r="0" t="0"/>
          <a:stretch/>
        </p:blipFill>
        <p:spPr>
          <a:xfrm>
            <a:off x="4139952" y="1491630"/>
            <a:ext cx="306799" cy="348671"/>
          </a:xfrm>
          <a:prstGeom prst="rect">
            <a:avLst/>
          </a:prstGeom>
          <a:noFill/>
          <a:ln>
            <a:noFill/>
          </a:ln>
        </p:spPr>
      </p:pic>
      <p:pic>
        <p:nvPicPr>
          <p:cNvPr descr="onglet google MAP.png" id="214" name="Shape 214"/>
          <p:cNvPicPr preferRelativeResize="0"/>
          <p:nvPr/>
        </p:nvPicPr>
        <p:blipFill rotWithShape="1">
          <a:blip r:embed="rId4">
            <a:alphaModFix/>
          </a:blip>
          <a:srcRect b="0" l="0" r="0" t="0"/>
          <a:stretch/>
        </p:blipFill>
        <p:spPr>
          <a:xfrm>
            <a:off x="7884368" y="1791031"/>
            <a:ext cx="306799" cy="348671"/>
          </a:xfrm>
          <a:prstGeom prst="rect">
            <a:avLst/>
          </a:prstGeom>
          <a:noFill/>
          <a:ln>
            <a:noFill/>
          </a:ln>
        </p:spPr>
      </p:pic>
      <p:pic>
        <p:nvPicPr>
          <p:cNvPr descr="onglet google MAP.png" id="215" name="Shape 215"/>
          <p:cNvPicPr preferRelativeResize="0"/>
          <p:nvPr/>
        </p:nvPicPr>
        <p:blipFill rotWithShape="1">
          <a:blip r:embed="rId4">
            <a:alphaModFix/>
          </a:blip>
          <a:srcRect b="0" l="0" r="0" t="0"/>
          <a:stretch/>
        </p:blipFill>
        <p:spPr>
          <a:xfrm>
            <a:off x="8460432" y="4299942"/>
            <a:ext cx="306799" cy="348671"/>
          </a:xfrm>
          <a:prstGeom prst="rect">
            <a:avLst/>
          </a:prstGeom>
          <a:noFill/>
          <a:ln>
            <a:noFill/>
          </a:ln>
        </p:spPr>
      </p:pic>
      <p:sp>
        <p:nvSpPr>
          <p:cNvPr id="216" name="Shape 216"/>
          <p:cNvSpPr/>
          <p:nvPr/>
        </p:nvSpPr>
        <p:spPr>
          <a:xfrm>
            <a:off x="1812007" y="4730400"/>
            <a:ext cx="7339941" cy="433971"/>
          </a:xfrm>
          <a:custGeom>
            <a:pathLst>
              <a:path extrusionOk="0" h="120000" w="120000">
                <a:moveTo>
                  <a:pt x="119595" y="120000"/>
                </a:moveTo>
                <a:cubicBezTo>
                  <a:pt x="119591" y="118006"/>
                  <a:pt x="119957" y="72191"/>
                  <a:pt x="119595" y="60743"/>
                </a:cubicBezTo>
                <a:cubicBezTo>
                  <a:pt x="120000" y="50355"/>
                  <a:pt x="119605" y="0"/>
                  <a:pt x="119595" y="1482"/>
                </a:cubicBezTo>
                <a:lnTo>
                  <a:pt x="1961" y="2967"/>
                </a:lnTo>
                <a:lnTo>
                  <a:pt x="0" y="61498"/>
                </a:lnTo>
                <a:lnTo>
                  <a:pt x="1961" y="119249"/>
                </a:lnTo>
                <a:lnTo>
                  <a:pt x="119595" y="12000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5" name="Shape 775"/>
        <p:cNvGrpSpPr/>
        <p:nvPr/>
      </p:nvGrpSpPr>
      <p:grpSpPr>
        <a:xfrm>
          <a:off x="0" y="0"/>
          <a:ext cx="0" cy="0"/>
          <a:chOff x="0" y="0"/>
          <a:chExt cx="0" cy="0"/>
        </a:xfrm>
      </p:grpSpPr>
      <p:sp>
        <p:nvSpPr>
          <p:cNvPr id="776" name="Shape 77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CONCLUSION</a:t>
            </a:r>
          </a:p>
        </p:txBody>
      </p:sp>
      <p:sp>
        <p:nvSpPr>
          <p:cNvPr id="777" name="Shape 777"/>
          <p:cNvSpPr txBox="1"/>
          <p:nvPr>
            <p:ph idx="1" type="body"/>
          </p:nvPr>
        </p:nvSpPr>
        <p:spPr>
          <a:xfrm>
            <a:off x="1187025" y="781050"/>
            <a:ext cx="6934200" cy="3581400"/>
          </a:xfrm>
          <a:prstGeom prst="rect">
            <a:avLst/>
          </a:prstGeom>
          <a:noFill/>
          <a:ln>
            <a:noFill/>
          </a:ln>
        </p:spPr>
        <p:txBody>
          <a:bodyPr anchorCtr="0" anchor="t" bIns="45700" lIns="91425" rIns="91425" wrap="square" tIns="45700">
            <a:noAutofit/>
          </a:bodyPr>
          <a:lstStyle/>
          <a:p>
            <a:pPr indent="-330200" lvl="0" marL="342900" marR="0" rtl="0" algn="l">
              <a:lnSpc>
                <a:spcPct val="80000"/>
              </a:lnSpc>
              <a:spcBef>
                <a:spcPts val="0"/>
              </a:spcBef>
              <a:spcAft>
                <a:spcPts val="0"/>
              </a:spcAft>
              <a:buClr>
                <a:schemeClr val="dk1"/>
              </a:buClr>
              <a:buSzPct val="100000"/>
              <a:buFont typeface="Arial"/>
              <a:buChar char="•"/>
            </a:pPr>
            <a:r>
              <a:rPr b="0" i="0" lang="fr-CA" sz="1800" u="none" cap="none" strike="noStrike">
                <a:solidFill>
                  <a:schemeClr val="dk1"/>
                </a:solidFill>
                <a:latin typeface="Arial"/>
                <a:ea typeface="Arial"/>
                <a:cs typeface="Arial"/>
                <a:sym typeface="Arial"/>
              </a:rPr>
              <a:t>A VERY PRIVATE RESPONSE IN MELBOURNE</a:t>
            </a:r>
          </a:p>
          <a:p>
            <a:pPr indent="-342900" lvl="0" marL="342900" marR="0" rtl="0" algn="l">
              <a:lnSpc>
                <a:spcPct val="80000"/>
              </a:lnSpc>
              <a:spcBef>
                <a:spcPts val="400"/>
              </a:spcBef>
              <a:spcAft>
                <a:spcPts val="0"/>
              </a:spcAft>
              <a:buClr>
                <a:schemeClr val="dk1"/>
              </a:buClr>
              <a:buSzPct val="111111"/>
              <a:buFont typeface="Arial"/>
              <a:buNone/>
            </a:pPr>
            <a:r>
              <a:t/>
            </a:r>
            <a:endParaRPr b="0" i="0" sz="1800" u="none" cap="none" strike="noStrike">
              <a:solidFill>
                <a:schemeClr val="dk1"/>
              </a:solidFill>
              <a:latin typeface="Arial"/>
              <a:ea typeface="Arial"/>
              <a:cs typeface="Arial"/>
              <a:sym typeface="Arial"/>
            </a:endParaRPr>
          </a:p>
          <a:p>
            <a:pPr indent="-330200" lvl="0" marL="342900" marR="0" rtl="0" algn="l">
              <a:lnSpc>
                <a:spcPct val="80000"/>
              </a:lnSpc>
              <a:spcBef>
                <a:spcPts val="400"/>
              </a:spcBef>
              <a:spcAft>
                <a:spcPts val="0"/>
              </a:spcAft>
              <a:buClr>
                <a:schemeClr val="dk1"/>
              </a:buClr>
              <a:buSzPct val="100000"/>
              <a:buFont typeface="Arial"/>
              <a:buChar char="•"/>
            </a:pPr>
            <a:r>
              <a:rPr b="0" i="0" lang="fr-CA" sz="1800" u="none" cap="none" strike="noStrike">
                <a:solidFill>
                  <a:schemeClr val="dk1"/>
                </a:solidFill>
                <a:latin typeface="Arial"/>
                <a:ea typeface="Arial"/>
                <a:cs typeface="Arial"/>
                <a:sym typeface="Arial"/>
              </a:rPr>
              <a:t>CONFLICT WITHIN THE PRIVATE MARKET IN EDINBURGH</a:t>
            </a:r>
          </a:p>
          <a:p>
            <a:pPr indent="-342900" lvl="0" marL="342900" marR="0" rtl="0" algn="l">
              <a:lnSpc>
                <a:spcPct val="80000"/>
              </a:lnSpc>
              <a:spcBef>
                <a:spcPts val="400"/>
              </a:spcBef>
              <a:spcAft>
                <a:spcPts val="0"/>
              </a:spcAft>
              <a:buClr>
                <a:schemeClr val="dk1"/>
              </a:buClr>
              <a:buSzPct val="111111"/>
              <a:buFont typeface="Arial"/>
              <a:buNone/>
            </a:pPr>
            <a:r>
              <a:t/>
            </a:r>
            <a:endParaRPr b="0" i="0" sz="1800" u="none" cap="none" strike="noStrike">
              <a:solidFill>
                <a:schemeClr val="dk1"/>
              </a:solidFill>
              <a:latin typeface="Arial"/>
              <a:ea typeface="Arial"/>
              <a:cs typeface="Arial"/>
              <a:sym typeface="Arial"/>
            </a:endParaRPr>
          </a:p>
          <a:p>
            <a:pPr indent="-330200" lvl="0" marL="342900" marR="0" rtl="0" algn="l">
              <a:lnSpc>
                <a:spcPct val="80000"/>
              </a:lnSpc>
              <a:spcBef>
                <a:spcPts val="400"/>
              </a:spcBef>
              <a:spcAft>
                <a:spcPts val="0"/>
              </a:spcAft>
              <a:buClr>
                <a:schemeClr val="dk1"/>
              </a:buClr>
              <a:buSzPct val="100000"/>
              <a:buFont typeface="Arial"/>
              <a:buChar char="•"/>
            </a:pPr>
            <a:r>
              <a:rPr b="0" i="0" lang="fr-CA" sz="1800" u="none" cap="none" strike="noStrike">
                <a:solidFill>
                  <a:schemeClr val="dk1"/>
                </a:solidFill>
                <a:latin typeface="Arial"/>
                <a:ea typeface="Arial"/>
                <a:cs typeface="Arial"/>
                <a:sym typeface="Arial"/>
              </a:rPr>
              <a:t>A PUBLIC </a:t>
            </a:r>
            <a:r>
              <a:rPr lang="fr-CA" sz="1800"/>
              <a:t>RESPONSE</a:t>
            </a:r>
            <a:r>
              <a:rPr b="0" i="0" lang="fr-CA" sz="1800" u="none" cap="none" strike="noStrike">
                <a:solidFill>
                  <a:schemeClr val="dk1"/>
                </a:solidFill>
                <a:latin typeface="Arial"/>
                <a:ea typeface="Arial"/>
                <a:cs typeface="Arial"/>
                <a:sym typeface="Arial"/>
              </a:rPr>
              <a:t> IN SEOUL</a:t>
            </a:r>
          </a:p>
          <a:p>
            <a:pPr indent="-342900" lvl="0" marL="342900" marR="0" rtl="0" algn="l">
              <a:lnSpc>
                <a:spcPct val="80000"/>
              </a:lnSpc>
              <a:spcBef>
                <a:spcPts val="400"/>
              </a:spcBef>
              <a:spcAft>
                <a:spcPts val="0"/>
              </a:spcAft>
              <a:buClr>
                <a:schemeClr val="dk1"/>
              </a:buClr>
              <a:buSzPct val="111111"/>
              <a:buFont typeface="Arial"/>
              <a:buNone/>
            </a:pPr>
            <a:r>
              <a:t/>
            </a:r>
            <a:endParaRPr b="0" i="0" sz="1800" u="none" cap="none" strike="noStrike">
              <a:solidFill>
                <a:schemeClr val="dk1"/>
              </a:solidFill>
              <a:latin typeface="Arial"/>
              <a:ea typeface="Arial"/>
              <a:cs typeface="Arial"/>
              <a:sym typeface="Arial"/>
            </a:endParaRPr>
          </a:p>
          <a:p>
            <a:pPr indent="-330200" lvl="0" marL="342900" marR="0" rtl="0" algn="l">
              <a:lnSpc>
                <a:spcPct val="80000"/>
              </a:lnSpc>
              <a:spcBef>
                <a:spcPts val="400"/>
              </a:spcBef>
              <a:spcAft>
                <a:spcPts val="0"/>
              </a:spcAft>
              <a:buClr>
                <a:schemeClr val="dk1"/>
              </a:buClr>
              <a:buSzPct val="100000"/>
              <a:buFont typeface="Arial"/>
              <a:buChar char="•"/>
            </a:pPr>
            <a:r>
              <a:rPr b="0" i="0" lang="fr-CA" sz="1800" u="none" cap="none" strike="noStrike">
                <a:solidFill>
                  <a:schemeClr val="dk1"/>
                </a:solidFill>
                <a:latin typeface="Arial"/>
                <a:ea typeface="Arial"/>
                <a:cs typeface="Arial"/>
                <a:sym typeface="Arial"/>
              </a:rPr>
              <a:t>THE PUBLIC ACTION IS OUT OF BREATH IN GRENOBLE</a:t>
            </a:r>
          </a:p>
          <a:p>
            <a:pPr indent="-342900" lvl="0" marL="342900" marR="0" rtl="0" algn="l">
              <a:lnSpc>
                <a:spcPct val="80000"/>
              </a:lnSpc>
              <a:spcBef>
                <a:spcPts val="400"/>
              </a:spcBef>
              <a:spcAft>
                <a:spcPts val="0"/>
              </a:spcAft>
              <a:buClr>
                <a:schemeClr val="dk1"/>
              </a:buClr>
              <a:buSzPct val="111111"/>
              <a:buFont typeface="Arial"/>
              <a:buNone/>
            </a:pPr>
            <a:r>
              <a:t/>
            </a:r>
            <a:endParaRPr b="0" i="0" sz="1800" u="none" cap="none" strike="noStrike">
              <a:solidFill>
                <a:schemeClr val="dk1"/>
              </a:solidFill>
              <a:latin typeface="Arial"/>
              <a:ea typeface="Arial"/>
              <a:cs typeface="Arial"/>
              <a:sym typeface="Arial"/>
            </a:endParaRPr>
          </a:p>
          <a:p>
            <a:pPr indent="-330200" lvl="0" marL="342900" marR="0" rtl="0" algn="l">
              <a:lnSpc>
                <a:spcPct val="80000"/>
              </a:lnSpc>
              <a:spcBef>
                <a:spcPts val="400"/>
              </a:spcBef>
              <a:spcAft>
                <a:spcPts val="0"/>
              </a:spcAft>
              <a:buClr>
                <a:schemeClr val="dk1"/>
              </a:buClr>
              <a:buSzPct val="100000"/>
              <a:buFont typeface="Arial"/>
              <a:buChar char="•"/>
            </a:pPr>
            <a:r>
              <a:rPr b="0" i="0" lang="fr-CA" sz="1800" u="none" cap="none" strike="noStrike">
                <a:solidFill>
                  <a:schemeClr val="dk1"/>
                </a:solidFill>
                <a:latin typeface="Arial"/>
                <a:ea typeface="Arial"/>
                <a:cs typeface="Arial"/>
                <a:sym typeface="Arial"/>
              </a:rPr>
              <a:t>THE CO-OP PARADISE IN GENEVA</a:t>
            </a:r>
          </a:p>
          <a:p>
            <a:pPr indent="-342900" lvl="0" marL="342900" marR="0" rtl="0" algn="l">
              <a:lnSpc>
                <a:spcPct val="80000"/>
              </a:lnSpc>
              <a:spcBef>
                <a:spcPts val="400"/>
              </a:spcBef>
              <a:spcAft>
                <a:spcPts val="0"/>
              </a:spcAft>
              <a:buClr>
                <a:schemeClr val="dk1"/>
              </a:buClr>
              <a:buSzPct val="111111"/>
              <a:buFont typeface="Arial"/>
              <a:buNone/>
            </a:pPr>
            <a:r>
              <a:t/>
            </a:r>
            <a:endParaRPr b="0" i="0" sz="1800" u="none" cap="none" strike="noStrike">
              <a:solidFill>
                <a:schemeClr val="dk1"/>
              </a:solidFill>
              <a:latin typeface="Arial"/>
              <a:ea typeface="Arial"/>
              <a:cs typeface="Arial"/>
              <a:sym typeface="Arial"/>
            </a:endParaRPr>
          </a:p>
          <a:p>
            <a:pPr indent="-330200" lvl="0" marL="342900" marR="0" rtl="0" algn="l">
              <a:lnSpc>
                <a:spcPct val="80000"/>
              </a:lnSpc>
              <a:spcBef>
                <a:spcPts val="400"/>
              </a:spcBef>
              <a:buClr>
                <a:schemeClr val="dk1"/>
              </a:buClr>
              <a:buSzPct val="100000"/>
              <a:buFont typeface="Arial"/>
              <a:buChar char="•"/>
            </a:pPr>
            <a:r>
              <a:rPr b="0" i="0" lang="fr-CA" sz="1800" u="none" cap="none" strike="noStrike">
                <a:solidFill>
                  <a:schemeClr val="dk1"/>
                </a:solidFill>
                <a:latin typeface="Arial"/>
                <a:ea typeface="Arial"/>
                <a:cs typeface="Arial"/>
                <a:sym typeface="Arial"/>
              </a:rPr>
              <a:t>TOWARDS STUDENT CO-OPS IN MONTREAL</a:t>
            </a:r>
          </a:p>
        </p:txBody>
      </p:sp>
      <p:sp>
        <p:nvSpPr>
          <p:cNvPr id="778" name="Shape 778"/>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779" name="Shape 779"/>
          <p:cNvSpPr/>
          <p:nvPr/>
        </p:nvSpPr>
        <p:spPr>
          <a:xfrm>
            <a:off x="1812007" y="4730400"/>
            <a:ext cx="7339941" cy="433971"/>
          </a:xfrm>
          <a:custGeom>
            <a:pathLst>
              <a:path extrusionOk="0" h="120000" w="120000">
                <a:moveTo>
                  <a:pt x="119595" y="120000"/>
                </a:moveTo>
                <a:cubicBezTo>
                  <a:pt x="119591" y="118006"/>
                  <a:pt x="119957" y="72191"/>
                  <a:pt x="119595" y="60743"/>
                </a:cubicBezTo>
                <a:cubicBezTo>
                  <a:pt x="120000" y="50355"/>
                  <a:pt x="119605" y="0"/>
                  <a:pt x="119595" y="1482"/>
                </a:cubicBezTo>
                <a:lnTo>
                  <a:pt x="1961" y="2967"/>
                </a:lnTo>
                <a:lnTo>
                  <a:pt x="0" y="61498"/>
                </a:lnTo>
                <a:lnTo>
                  <a:pt x="1961" y="119249"/>
                </a:lnTo>
                <a:lnTo>
                  <a:pt x="119595" y="12000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4" name="Shape 784"/>
        <p:cNvGrpSpPr/>
        <p:nvPr/>
      </p:nvGrpSpPr>
      <p:grpSpPr>
        <a:xfrm>
          <a:off x="0" y="0"/>
          <a:ext cx="0" cy="0"/>
          <a:chOff x="0" y="0"/>
          <a:chExt cx="0" cy="0"/>
        </a:xfrm>
      </p:grpSpPr>
      <p:sp>
        <p:nvSpPr>
          <p:cNvPr id="785" name="Shape 785"/>
          <p:cNvSpPr/>
          <p:nvPr/>
        </p:nvSpPr>
        <p:spPr>
          <a:xfrm>
            <a:off x="-26" y="5222008"/>
            <a:ext cx="1967217" cy="421576"/>
          </a:xfrm>
          <a:custGeom>
            <a:pathLst>
              <a:path extrusionOk="0" h="120000" w="120000">
                <a:moveTo>
                  <a:pt x="119845" y="0"/>
                </a:moveTo>
                <a:lnTo>
                  <a:pt x="112614" y="60493"/>
                </a:lnTo>
                <a:lnTo>
                  <a:pt x="120000" y="119540"/>
                </a:lnTo>
                <a:lnTo>
                  <a:pt x="1" y="120000"/>
                </a:lnTo>
                <a:lnTo>
                  <a:pt x="0" y="719"/>
                </a:lnTo>
                <a:lnTo>
                  <a:pt x="119845" y="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descr="C:\Users\Laurent\Dropbox\UTILE\Visuels\Multimédia\Éléments powerpoint\Logo UTILE site blanc trsp.png" id="786" name="Shape 786"/>
          <p:cNvPicPr preferRelativeResize="0"/>
          <p:nvPr/>
        </p:nvPicPr>
        <p:blipFill rotWithShape="1">
          <a:blip r:embed="rId3">
            <a:alphaModFix/>
          </a:blip>
          <a:srcRect b="23567" l="0" r="0" t="0"/>
          <a:stretch/>
        </p:blipFill>
        <p:spPr>
          <a:xfrm>
            <a:off x="456613" y="5310359"/>
            <a:ext cx="902088" cy="215462"/>
          </a:xfrm>
          <a:prstGeom prst="rect">
            <a:avLst/>
          </a:prstGeom>
          <a:noFill/>
          <a:ln>
            <a:noFill/>
          </a:ln>
        </p:spPr>
      </p:pic>
      <p:sp>
        <p:nvSpPr>
          <p:cNvPr id="787" name="Shape 787"/>
          <p:cNvSpPr/>
          <p:nvPr/>
        </p:nvSpPr>
        <p:spPr>
          <a:xfrm>
            <a:off x="1843759" y="5214974"/>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FFF200"/>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788" name="Shape 788"/>
          <p:cNvSpPr/>
          <p:nvPr/>
        </p:nvSpPr>
        <p:spPr>
          <a:xfrm>
            <a:off x="3633783" y="5214974"/>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00AC4F"/>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789" name="Shape 789"/>
          <p:cNvSpPr/>
          <p:nvPr/>
        </p:nvSpPr>
        <p:spPr>
          <a:xfrm>
            <a:off x="5419383" y="5214974"/>
            <a:ext cx="1914340" cy="426271"/>
          </a:xfrm>
          <a:custGeom>
            <a:pathLst>
              <a:path extrusionOk="0" h="120000" w="120000">
                <a:moveTo>
                  <a:pt x="119842" y="120000"/>
                </a:moveTo>
                <a:cubicBezTo>
                  <a:pt x="119827" y="117970"/>
                  <a:pt x="113605" y="72134"/>
                  <a:pt x="112218" y="60479"/>
                </a:cubicBezTo>
                <a:cubicBezTo>
                  <a:pt x="113769" y="49903"/>
                  <a:pt x="120000" y="0"/>
                  <a:pt x="119959" y="1509"/>
                </a:cubicBezTo>
                <a:lnTo>
                  <a:pt x="7518" y="1511"/>
                </a:lnTo>
                <a:lnTo>
                  <a:pt x="0" y="61100"/>
                </a:lnTo>
                <a:lnTo>
                  <a:pt x="7518" y="119894"/>
                </a:lnTo>
                <a:lnTo>
                  <a:pt x="119842" y="120000"/>
                </a:lnTo>
                <a:close/>
              </a:path>
            </a:pathLst>
          </a:custGeom>
          <a:solidFill>
            <a:srgbClr val="F26522"/>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790" name="Shape 790"/>
          <p:cNvSpPr/>
          <p:nvPr/>
        </p:nvSpPr>
        <p:spPr>
          <a:xfrm>
            <a:off x="7204983" y="5209613"/>
            <a:ext cx="1963758" cy="433971"/>
          </a:xfrm>
          <a:custGeom>
            <a:pathLst>
              <a:path extrusionOk="0" h="120000" w="120000">
                <a:moveTo>
                  <a:pt x="118488" y="120000"/>
                </a:moveTo>
                <a:cubicBezTo>
                  <a:pt x="118472" y="118006"/>
                  <a:pt x="119839" y="72191"/>
                  <a:pt x="118488" y="60743"/>
                </a:cubicBezTo>
                <a:cubicBezTo>
                  <a:pt x="119999" y="50355"/>
                  <a:pt x="118527" y="0"/>
                  <a:pt x="118488" y="1482"/>
                </a:cubicBezTo>
                <a:lnTo>
                  <a:pt x="7329" y="2967"/>
                </a:lnTo>
                <a:lnTo>
                  <a:pt x="0" y="61498"/>
                </a:lnTo>
                <a:lnTo>
                  <a:pt x="7329" y="119249"/>
                </a:lnTo>
                <a:lnTo>
                  <a:pt x="118488" y="12000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791" name="Shape 791"/>
          <p:cNvSpPr/>
          <p:nvPr/>
        </p:nvSpPr>
        <p:spPr>
          <a:xfrm>
            <a:off x="1812007" y="4730400"/>
            <a:ext cx="7339941" cy="433971"/>
          </a:xfrm>
          <a:custGeom>
            <a:pathLst>
              <a:path extrusionOk="0" h="120000" w="120000">
                <a:moveTo>
                  <a:pt x="119595" y="120000"/>
                </a:moveTo>
                <a:cubicBezTo>
                  <a:pt x="119591" y="118006"/>
                  <a:pt x="119957" y="72191"/>
                  <a:pt x="119595" y="60743"/>
                </a:cubicBezTo>
                <a:cubicBezTo>
                  <a:pt x="120000" y="50355"/>
                  <a:pt x="119605" y="0"/>
                  <a:pt x="119595" y="1482"/>
                </a:cubicBezTo>
                <a:lnTo>
                  <a:pt x="1961" y="2967"/>
                </a:lnTo>
                <a:lnTo>
                  <a:pt x="0" y="61498"/>
                </a:lnTo>
                <a:lnTo>
                  <a:pt x="1961" y="119249"/>
                </a:lnTo>
                <a:lnTo>
                  <a:pt x="119595" y="120000"/>
                </a:lnTo>
                <a:close/>
              </a:path>
            </a:pathLst>
          </a:custGeom>
          <a:solidFill>
            <a:schemeClr val="dk1"/>
          </a:solidFill>
          <a:ln>
            <a:noFill/>
          </a:ln>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792" name="Shape 792"/>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Capture d’écran 2014-10-24 à 15.26.36.png" id="793" name="Shape 793"/>
          <p:cNvPicPr preferRelativeResize="0"/>
          <p:nvPr/>
        </p:nvPicPr>
        <p:blipFill rotWithShape="1">
          <a:blip r:embed="rId4">
            <a:alphaModFix/>
          </a:blip>
          <a:srcRect b="0" l="0" r="0" t="0"/>
          <a:stretch/>
        </p:blipFill>
        <p:spPr>
          <a:xfrm>
            <a:off x="-5475" y="505430"/>
            <a:ext cx="9144000" cy="4273497"/>
          </a:xfrm>
          <a:prstGeom prst="rect">
            <a:avLst/>
          </a:prstGeom>
          <a:noFill/>
          <a:ln>
            <a:noFill/>
          </a:ln>
        </p:spPr>
      </p:pic>
      <p:pic>
        <p:nvPicPr>
          <p:cNvPr descr="onglet google MAP.png" id="794" name="Shape 794"/>
          <p:cNvPicPr preferRelativeResize="0"/>
          <p:nvPr/>
        </p:nvPicPr>
        <p:blipFill rotWithShape="1">
          <a:blip r:embed="rId5">
            <a:alphaModFix/>
          </a:blip>
          <a:srcRect b="0" l="0" r="0" t="0"/>
          <a:stretch/>
        </p:blipFill>
        <p:spPr>
          <a:xfrm>
            <a:off x="1905000" y="1461079"/>
            <a:ext cx="306799" cy="348671"/>
          </a:xfrm>
          <a:prstGeom prst="rect">
            <a:avLst/>
          </a:prstGeom>
          <a:noFill/>
          <a:ln>
            <a:noFill/>
          </a:ln>
        </p:spPr>
      </p:pic>
      <p:pic>
        <p:nvPicPr>
          <p:cNvPr descr="onglet google MAP.png" id="795" name="Shape 795"/>
          <p:cNvPicPr preferRelativeResize="0"/>
          <p:nvPr/>
        </p:nvPicPr>
        <p:blipFill rotWithShape="1">
          <a:blip r:embed="rId5">
            <a:alphaModFix/>
          </a:blip>
          <a:srcRect b="0" l="0" r="0" t="0"/>
          <a:stretch/>
        </p:blipFill>
        <p:spPr>
          <a:xfrm>
            <a:off x="1676400" y="1537279"/>
            <a:ext cx="306799" cy="348671"/>
          </a:xfrm>
          <a:prstGeom prst="rect">
            <a:avLst/>
          </a:prstGeom>
          <a:noFill/>
          <a:ln>
            <a:noFill/>
          </a:ln>
        </p:spPr>
      </p:pic>
      <p:pic>
        <p:nvPicPr>
          <p:cNvPr descr="onglet google MAP.png" id="796" name="Shape 796"/>
          <p:cNvPicPr preferRelativeResize="0"/>
          <p:nvPr/>
        </p:nvPicPr>
        <p:blipFill rotWithShape="1">
          <a:blip r:embed="rId5">
            <a:alphaModFix/>
          </a:blip>
          <a:srcRect b="0" l="0" r="0" t="0"/>
          <a:stretch/>
        </p:blipFill>
        <p:spPr>
          <a:xfrm>
            <a:off x="1752600" y="1689679"/>
            <a:ext cx="306799" cy="348671"/>
          </a:xfrm>
          <a:prstGeom prst="rect">
            <a:avLst/>
          </a:prstGeom>
          <a:noFill/>
          <a:ln>
            <a:noFill/>
          </a:ln>
        </p:spPr>
      </p:pic>
      <p:pic>
        <p:nvPicPr>
          <p:cNvPr descr="onglet google MAP.png" id="797" name="Shape 797"/>
          <p:cNvPicPr preferRelativeResize="0"/>
          <p:nvPr/>
        </p:nvPicPr>
        <p:blipFill rotWithShape="1">
          <a:blip r:embed="rId5">
            <a:alphaModFix/>
          </a:blip>
          <a:srcRect b="0" l="0" r="0" t="0"/>
          <a:stretch/>
        </p:blipFill>
        <p:spPr>
          <a:xfrm>
            <a:off x="1524000" y="1613479"/>
            <a:ext cx="306799" cy="348671"/>
          </a:xfrm>
          <a:prstGeom prst="rect">
            <a:avLst/>
          </a:prstGeom>
          <a:noFill/>
          <a:ln>
            <a:noFill/>
          </a:ln>
        </p:spPr>
      </p:pic>
      <p:pic>
        <p:nvPicPr>
          <p:cNvPr descr="onglet google MAP.png" id="798" name="Shape 798"/>
          <p:cNvPicPr preferRelativeResize="0"/>
          <p:nvPr/>
        </p:nvPicPr>
        <p:blipFill rotWithShape="1">
          <a:blip r:embed="rId5">
            <a:alphaModFix/>
          </a:blip>
          <a:srcRect b="0" l="0" r="0" t="0"/>
          <a:stretch/>
        </p:blipFill>
        <p:spPr>
          <a:xfrm>
            <a:off x="1676400" y="1765879"/>
            <a:ext cx="306799" cy="348671"/>
          </a:xfrm>
          <a:prstGeom prst="rect">
            <a:avLst/>
          </a:prstGeom>
          <a:noFill/>
          <a:ln>
            <a:noFill/>
          </a:ln>
        </p:spPr>
      </p:pic>
      <p:pic>
        <p:nvPicPr>
          <p:cNvPr descr="onglet google MAP.png" id="799" name="Shape 799"/>
          <p:cNvPicPr preferRelativeResize="0"/>
          <p:nvPr/>
        </p:nvPicPr>
        <p:blipFill rotWithShape="1">
          <a:blip r:embed="rId5">
            <a:alphaModFix/>
          </a:blip>
          <a:srcRect b="0" l="0" r="0" t="0"/>
          <a:stretch/>
        </p:blipFill>
        <p:spPr>
          <a:xfrm>
            <a:off x="1369570" y="1645808"/>
            <a:ext cx="306799" cy="348671"/>
          </a:xfrm>
          <a:prstGeom prst="rect">
            <a:avLst/>
          </a:prstGeom>
          <a:noFill/>
          <a:ln>
            <a:noFill/>
          </a:ln>
        </p:spPr>
      </p:pic>
      <p:pic>
        <p:nvPicPr>
          <p:cNvPr descr="onglet google MAP.png" id="800" name="Shape 800"/>
          <p:cNvPicPr preferRelativeResize="0"/>
          <p:nvPr/>
        </p:nvPicPr>
        <p:blipFill rotWithShape="1">
          <a:blip r:embed="rId5">
            <a:alphaModFix/>
          </a:blip>
          <a:srcRect b="0" l="0" r="0" t="0"/>
          <a:stretch/>
        </p:blipFill>
        <p:spPr>
          <a:xfrm>
            <a:off x="1219200" y="1722008"/>
            <a:ext cx="306799" cy="348671"/>
          </a:xfrm>
          <a:prstGeom prst="rect">
            <a:avLst/>
          </a:prstGeom>
          <a:noFill/>
          <a:ln>
            <a:noFill/>
          </a:ln>
        </p:spPr>
      </p:pic>
      <p:pic>
        <p:nvPicPr>
          <p:cNvPr descr="onglet google MAP.png" id="801" name="Shape 801"/>
          <p:cNvPicPr preferRelativeResize="0"/>
          <p:nvPr/>
        </p:nvPicPr>
        <p:blipFill rotWithShape="1">
          <a:blip r:embed="rId5">
            <a:alphaModFix/>
          </a:blip>
          <a:srcRect b="0" l="0" r="0" t="0"/>
          <a:stretch/>
        </p:blipFill>
        <p:spPr>
          <a:xfrm>
            <a:off x="1295400" y="1765879"/>
            <a:ext cx="306799" cy="348671"/>
          </a:xfrm>
          <a:prstGeom prst="rect">
            <a:avLst/>
          </a:prstGeom>
          <a:noFill/>
          <a:ln>
            <a:noFill/>
          </a:ln>
        </p:spPr>
      </p:pic>
      <p:pic>
        <p:nvPicPr>
          <p:cNvPr descr="onglet google MAP.png" id="802" name="Shape 802"/>
          <p:cNvPicPr preferRelativeResize="0"/>
          <p:nvPr/>
        </p:nvPicPr>
        <p:blipFill rotWithShape="1">
          <a:blip r:embed="rId5">
            <a:alphaModFix/>
          </a:blip>
          <a:srcRect b="0" l="0" r="0" t="0"/>
          <a:stretch/>
        </p:blipFill>
        <p:spPr>
          <a:xfrm>
            <a:off x="914400" y="1341008"/>
            <a:ext cx="306799" cy="348671"/>
          </a:xfrm>
          <a:prstGeom prst="rect">
            <a:avLst/>
          </a:prstGeom>
          <a:noFill/>
          <a:ln>
            <a:noFill/>
          </a:ln>
        </p:spPr>
      </p:pic>
      <p:pic>
        <p:nvPicPr>
          <p:cNvPr descr="onglet google MAP.png" id="803" name="Shape 803"/>
          <p:cNvPicPr preferRelativeResize="0"/>
          <p:nvPr/>
        </p:nvPicPr>
        <p:blipFill rotWithShape="1">
          <a:blip r:embed="rId5">
            <a:alphaModFix/>
          </a:blip>
          <a:srcRect b="0" l="0" r="0" t="0"/>
          <a:stretch/>
        </p:blipFill>
        <p:spPr>
          <a:xfrm>
            <a:off x="1066800" y="1537279"/>
            <a:ext cx="306799" cy="348671"/>
          </a:xfrm>
          <a:prstGeom prst="rect">
            <a:avLst/>
          </a:prstGeom>
          <a:noFill/>
          <a:ln>
            <a:noFill/>
          </a:ln>
        </p:spPr>
      </p:pic>
      <p:pic>
        <p:nvPicPr>
          <p:cNvPr descr="onglet google MAP.png" id="804" name="Shape 804"/>
          <p:cNvPicPr preferRelativeResize="0"/>
          <p:nvPr/>
        </p:nvPicPr>
        <p:blipFill rotWithShape="1">
          <a:blip r:embed="rId5">
            <a:alphaModFix/>
          </a:blip>
          <a:srcRect b="0" l="0" r="0" t="0"/>
          <a:stretch/>
        </p:blipFill>
        <p:spPr>
          <a:xfrm>
            <a:off x="228600" y="1842079"/>
            <a:ext cx="306799" cy="348671"/>
          </a:xfrm>
          <a:prstGeom prst="rect">
            <a:avLst/>
          </a:prstGeom>
          <a:noFill/>
          <a:ln>
            <a:noFill/>
          </a:ln>
        </p:spPr>
      </p:pic>
      <p:pic>
        <p:nvPicPr>
          <p:cNvPr descr="onglet google MAP.png" id="805" name="Shape 805"/>
          <p:cNvPicPr preferRelativeResize="0"/>
          <p:nvPr/>
        </p:nvPicPr>
        <p:blipFill rotWithShape="1">
          <a:blip r:embed="rId5">
            <a:alphaModFix/>
          </a:blip>
          <a:srcRect b="0" l="0" r="0" t="0"/>
          <a:stretch/>
        </p:blipFill>
        <p:spPr>
          <a:xfrm>
            <a:off x="228600" y="1918279"/>
            <a:ext cx="306799" cy="348671"/>
          </a:xfrm>
          <a:prstGeom prst="rect">
            <a:avLst/>
          </a:prstGeom>
          <a:noFill/>
          <a:ln>
            <a:noFill/>
          </a:ln>
        </p:spPr>
      </p:pic>
      <p:pic>
        <p:nvPicPr>
          <p:cNvPr descr="onglet google MAP.png" id="806" name="Shape 806"/>
          <p:cNvPicPr preferRelativeResize="0"/>
          <p:nvPr/>
        </p:nvPicPr>
        <p:blipFill rotWithShape="1">
          <a:blip r:embed="rId5">
            <a:alphaModFix/>
          </a:blip>
          <a:srcRect b="0" l="0" r="0" t="0"/>
          <a:stretch/>
        </p:blipFill>
        <p:spPr>
          <a:xfrm>
            <a:off x="914400" y="1994479"/>
            <a:ext cx="306799" cy="348671"/>
          </a:xfrm>
          <a:prstGeom prst="rect">
            <a:avLst/>
          </a:prstGeom>
          <a:noFill/>
          <a:ln>
            <a:noFill/>
          </a:ln>
        </p:spPr>
      </p:pic>
      <p:pic>
        <p:nvPicPr>
          <p:cNvPr descr="onglet google MAP.png" id="807" name="Shape 807"/>
          <p:cNvPicPr preferRelativeResize="0"/>
          <p:nvPr/>
        </p:nvPicPr>
        <p:blipFill rotWithShape="1">
          <a:blip r:embed="rId5">
            <a:alphaModFix/>
          </a:blip>
          <a:srcRect b="0" l="0" r="0" t="0"/>
          <a:stretch/>
        </p:blipFill>
        <p:spPr>
          <a:xfrm>
            <a:off x="914400" y="2103008"/>
            <a:ext cx="306799" cy="348671"/>
          </a:xfrm>
          <a:prstGeom prst="rect">
            <a:avLst/>
          </a:prstGeom>
          <a:noFill/>
          <a:ln>
            <a:noFill/>
          </a:ln>
        </p:spPr>
      </p:pic>
      <p:pic>
        <p:nvPicPr>
          <p:cNvPr descr="onglet google MAP.png" id="808" name="Shape 808"/>
          <p:cNvPicPr preferRelativeResize="0"/>
          <p:nvPr/>
        </p:nvPicPr>
        <p:blipFill rotWithShape="1">
          <a:blip r:embed="rId5">
            <a:alphaModFix/>
          </a:blip>
          <a:srcRect b="0" l="0" r="0" t="0"/>
          <a:stretch/>
        </p:blipFill>
        <p:spPr>
          <a:xfrm>
            <a:off x="302770" y="1994479"/>
            <a:ext cx="306799" cy="348671"/>
          </a:xfrm>
          <a:prstGeom prst="rect">
            <a:avLst/>
          </a:prstGeom>
          <a:noFill/>
          <a:ln>
            <a:noFill/>
          </a:ln>
        </p:spPr>
      </p:pic>
      <p:pic>
        <p:nvPicPr>
          <p:cNvPr descr="onglet google MAP.png" id="809" name="Shape 809"/>
          <p:cNvPicPr preferRelativeResize="0"/>
          <p:nvPr/>
        </p:nvPicPr>
        <p:blipFill rotWithShape="1">
          <a:blip r:embed="rId5">
            <a:alphaModFix/>
          </a:blip>
          <a:srcRect b="0" l="0" r="0" t="0"/>
          <a:stretch/>
        </p:blipFill>
        <p:spPr>
          <a:xfrm>
            <a:off x="3962400" y="1080079"/>
            <a:ext cx="306799" cy="348671"/>
          </a:xfrm>
          <a:prstGeom prst="rect">
            <a:avLst/>
          </a:prstGeom>
          <a:noFill/>
          <a:ln>
            <a:noFill/>
          </a:ln>
        </p:spPr>
      </p:pic>
      <p:pic>
        <p:nvPicPr>
          <p:cNvPr descr="onglet google MAP.png" id="810" name="Shape 810"/>
          <p:cNvPicPr preferRelativeResize="0"/>
          <p:nvPr/>
        </p:nvPicPr>
        <p:blipFill rotWithShape="1">
          <a:blip r:embed="rId5">
            <a:alphaModFix/>
          </a:blip>
          <a:srcRect b="0" l="0" r="0" t="0"/>
          <a:stretch/>
        </p:blipFill>
        <p:spPr>
          <a:xfrm>
            <a:off x="3884170" y="927679"/>
            <a:ext cx="306799" cy="348671"/>
          </a:xfrm>
          <a:prstGeom prst="rect">
            <a:avLst/>
          </a:prstGeom>
          <a:noFill/>
          <a:ln>
            <a:noFill/>
          </a:ln>
        </p:spPr>
      </p:pic>
      <p:pic>
        <p:nvPicPr>
          <p:cNvPr descr="onglet google MAP.png" id="811" name="Shape 811"/>
          <p:cNvPicPr preferRelativeResize="0"/>
          <p:nvPr/>
        </p:nvPicPr>
        <p:blipFill rotWithShape="1">
          <a:blip r:embed="rId5">
            <a:alphaModFix/>
          </a:blip>
          <a:srcRect b="0" l="0" r="0" t="0"/>
          <a:stretch/>
        </p:blipFill>
        <p:spPr>
          <a:xfrm>
            <a:off x="4648200" y="4051879"/>
            <a:ext cx="306799" cy="348671"/>
          </a:xfrm>
          <a:prstGeom prst="rect">
            <a:avLst/>
          </a:prstGeom>
          <a:noFill/>
          <a:ln>
            <a:noFill/>
          </a:ln>
        </p:spPr>
      </p:pic>
      <p:pic>
        <p:nvPicPr>
          <p:cNvPr descr="onglet google MAP.png" id="812" name="Shape 812"/>
          <p:cNvPicPr preferRelativeResize="0"/>
          <p:nvPr/>
        </p:nvPicPr>
        <p:blipFill rotWithShape="1">
          <a:blip r:embed="rId5">
            <a:alphaModFix/>
          </a:blip>
          <a:srcRect b="0" l="0" r="0" t="0"/>
          <a:stretch/>
        </p:blipFill>
        <p:spPr>
          <a:xfrm>
            <a:off x="3886200" y="1156279"/>
            <a:ext cx="306799" cy="348671"/>
          </a:xfrm>
          <a:prstGeom prst="rect">
            <a:avLst/>
          </a:prstGeom>
          <a:noFill/>
          <a:ln>
            <a:noFill/>
          </a:ln>
        </p:spPr>
      </p:pic>
      <p:pic>
        <p:nvPicPr>
          <p:cNvPr descr="onglet google MAP.png" id="813" name="Shape 813"/>
          <p:cNvPicPr preferRelativeResize="0"/>
          <p:nvPr/>
        </p:nvPicPr>
        <p:blipFill rotWithShape="1">
          <a:blip r:embed="rId5">
            <a:alphaModFix/>
          </a:blip>
          <a:srcRect b="0" l="0" r="0" t="0"/>
          <a:stretch/>
        </p:blipFill>
        <p:spPr>
          <a:xfrm>
            <a:off x="4265170" y="1417208"/>
            <a:ext cx="306799" cy="348671"/>
          </a:xfrm>
          <a:prstGeom prst="rect">
            <a:avLst/>
          </a:prstGeom>
          <a:noFill/>
          <a:ln>
            <a:noFill/>
          </a:ln>
        </p:spPr>
      </p:pic>
      <p:pic>
        <p:nvPicPr>
          <p:cNvPr descr="onglet google MAP.png" id="814" name="Shape 814"/>
          <p:cNvPicPr preferRelativeResize="0"/>
          <p:nvPr/>
        </p:nvPicPr>
        <p:blipFill rotWithShape="1">
          <a:blip r:embed="rId5">
            <a:alphaModFix/>
          </a:blip>
          <a:srcRect b="0" l="0" r="0" t="0"/>
          <a:stretch/>
        </p:blipFill>
        <p:spPr>
          <a:xfrm>
            <a:off x="4114800" y="1461079"/>
            <a:ext cx="306799" cy="348671"/>
          </a:xfrm>
          <a:prstGeom prst="rect">
            <a:avLst/>
          </a:prstGeom>
          <a:noFill/>
          <a:ln>
            <a:noFill/>
          </a:ln>
        </p:spPr>
      </p:pic>
      <p:pic>
        <p:nvPicPr>
          <p:cNvPr descr="onglet google MAP.png" id="815" name="Shape 815"/>
          <p:cNvPicPr preferRelativeResize="0"/>
          <p:nvPr/>
        </p:nvPicPr>
        <p:blipFill rotWithShape="1">
          <a:blip r:embed="rId5">
            <a:alphaModFix/>
          </a:blip>
          <a:srcRect b="0" l="0" r="0" t="0"/>
          <a:stretch/>
        </p:blipFill>
        <p:spPr>
          <a:xfrm>
            <a:off x="8229600" y="4204279"/>
            <a:ext cx="306799" cy="348671"/>
          </a:xfrm>
          <a:prstGeom prst="rect">
            <a:avLst/>
          </a:prstGeom>
          <a:noFill/>
          <a:ln>
            <a:noFill/>
          </a:ln>
        </p:spPr>
      </p:pic>
      <p:pic>
        <p:nvPicPr>
          <p:cNvPr descr="onglet google MAP.png" id="816" name="Shape 816"/>
          <p:cNvPicPr preferRelativeResize="0"/>
          <p:nvPr/>
        </p:nvPicPr>
        <p:blipFill rotWithShape="1">
          <a:blip r:embed="rId5">
            <a:alphaModFix/>
          </a:blip>
          <a:srcRect b="0" l="0" r="0" t="0"/>
          <a:stretch/>
        </p:blipFill>
        <p:spPr>
          <a:xfrm>
            <a:off x="8382000" y="4356679"/>
            <a:ext cx="306799" cy="348671"/>
          </a:xfrm>
          <a:prstGeom prst="rect">
            <a:avLst/>
          </a:prstGeom>
          <a:noFill/>
          <a:ln>
            <a:noFill/>
          </a:ln>
        </p:spPr>
      </p:pic>
      <p:pic>
        <p:nvPicPr>
          <p:cNvPr descr="onglet google MAP.png" id="817" name="Shape 817"/>
          <p:cNvPicPr preferRelativeResize="0"/>
          <p:nvPr/>
        </p:nvPicPr>
        <p:blipFill rotWithShape="1">
          <a:blip r:embed="rId5">
            <a:alphaModFix/>
          </a:blip>
          <a:srcRect b="0" l="0" r="0" t="0"/>
          <a:stretch/>
        </p:blipFill>
        <p:spPr>
          <a:xfrm>
            <a:off x="7924800" y="1842079"/>
            <a:ext cx="306799" cy="348671"/>
          </a:xfrm>
          <a:prstGeom prst="rect">
            <a:avLst/>
          </a:prstGeom>
          <a:noFill/>
          <a:ln>
            <a:noFill/>
          </a:ln>
        </p:spPr>
      </p:pic>
      <p:pic>
        <p:nvPicPr>
          <p:cNvPr descr="onglet google MAP.png" id="818" name="Shape 818"/>
          <p:cNvPicPr preferRelativeResize="0"/>
          <p:nvPr/>
        </p:nvPicPr>
        <p:blipFill rotWithShape="1">
          <a:blip r:embed="rId5">
            <a:alphaModFix/>
          </a:blip>
          <a:srcRect b="0" l="0" r="0" t="0"/>
          <a:stretch/>
        </p:blipFill>
        <p:spPr>
          <a:xfrm>
            <a:off x="8534400" y="4204279"/>
            <a:ext cx="306799" cy="348671"/>
          </a:xfrm>
          <a:prstGeom prst="rect">
            <a:avLst/>
          </a:prstGeom>
          <a:noFill/>
          <a:ln>
            <a:noFill/>
          </a:ln>
        </p:spPr>
      </p:pic>
      <p:pic>
        <p:nvPicPr>
          <p:cNvPr descr="onglet google MAP.png" id="819" name="Shape 819"/>
          <p:cNvPicPr preferRelativeResize="0"/>
          <p:nvPr/>
        </p:nvPicPr>
        <p:blipFill rotWithShape="1">
          <a:blip r:embed="rId5">
            <a:alphaModFix/>
          </a:blip>
          <a:srcRect b="0" l="0" r="0" t="0"/>
          <a:stretch/>
        </p:blipFill>
        <p:spPr>
          <a:xfrm>
            <a:off x="8075170" y="1918279"/>
            <a:ext cx="306799" cy="348671"/>
          </a:xfrm>
          <a:prstGeom prst="rect">
            <a:avLst/>
          </a:prstGeom>
          <a:noFill/>
          <a:ln>
            <a:noFill/>
          </a:ln>
        </p:spPr>
      </p:pic>
      <p:pic>
        <p:nvPicPr>
          <p:cNvPr descr="onglet google MAP.png" id="820" name="Shape 820"/>
          <p:cNvPicPr preferRelativeResize="0"/>
          <p:nvPr/>
        </p:nvPicPr>
        <p:blipFill rotWithShape="1">
          <a:blip r:embed="rId5">
            <a:alphaModFix/>
          </a:blip>
          <a:srcRect b="0" l="0" r="0" t="0"/>
          <a:stretch/>
        </p:blipFill>
        <p:spPr>
          <a:xfrm>
            <a:off x="8153400" y="1842079"/>
            <a:ext cx="306799" cy="348671"/>
          </a:xfrm>
          <a:prstGeom prst="rect">
            <a:avLst/>
          </a:prstGeom>
          <a:noFill/>
          <a:ln>
            <a:noFill/>
          </a:ln>
        </p:spPr>
      </p:pic>
      <p:pic>
        <p:nvPicPr>
          <p:cNvPr descr="onglet google MAP.png" id="821" name="Shape 821"/>
          <p:cNvPicPr preferRelativeResize="0"/>
          <p:nvPr/>
        </p:nvPicPr>
        <p:blipFill rotWithShape="1">
          <a:blip r:embed="rId5">
            <a:alphaModFix/>
          </a:blip>
          <a:srcRect b="0" l="0" r="0" t="0"/>
          <a:stretch/>
        </p:blipFill>
        <p:spPr>
          <a:xfrm>
            <a:off x="8303770" y="1722008"/>
            <a:ext cx="306799" cy="348671"/>
          </a:xfrm>
          <a:prstGeom prst="rect">
            <a:avLst/>
          </a:prstGeom>
          <a:noFill/>
          <a:ln>
            <a:noFill/>
          </a:ln>
        </p:spPr>
      </p:pic>
      <p:pic>
        <p:nvPicPr>
          <p:cNvPr descr="onglet google MAP.png" id="822" name="Shape 822"/>
          <p:cNvPicPr preferRelativeResize="0"/>
          <p:nvPr/>
        </p:nvPicPr>
        <p:blipFill rotWithShape="1">
          <a:blip r:embed="rId5">
            <a:alphaModFix/>
          </a:blip>
          <a:srcRect b="0" l="0" r="0" t="0"/>
          <a:stretch/>
        </p:blipFill>
        <p:spPr>
          <a:xfrm>
            <a:off x="8382000" y="1537279"/>
            <a:ext cx="306799" cy="348671"/>
          </a:xfrm>
          <a:prstGeom prst="rect">
            <a:avLst/>
          </a:prstGeom>
          <a:noFill/>
          <a:ln>
            <a:noFill/>
          </a:ln>
        </p:spPr>
      </p:pic>
      <p:sp>
        <p:nvSpPr>
          <p:cNvPr id="823" name="Shape 823"/>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THANK YOU.</a:t>
            </a:r>
          </a:p>
        </p:txBody>
      </p:sp>
      <p:grpSp>
        <p:nvGrpSpPr>
          <p:cNvPr id="824" name="Shape 824"/>
          <p:cNvGrpSpPr/>
          <p:nvPr/>
        </p:nvGrpSpPr>
        <p:grpSpPr>
          <a:xfrm>
            <a:off x="-9783" y="3931294"/>
            <a:ext cx="9179707" cy="916646"/>
            <a:chOff x="-228600" y="3867150"/>
            <a:chExt cx="9601200" cy="981000"/>
          </a:xfrm>
        </p:grpSpPr>
        <p:sp>
          <p:nvSpPr>
            <p:cNvPr id="825" name="Shape 825"/>
            <p:cNvSpPr/>
            <p:nvPr/>
          </p:nvSpPr>
          <p:spPr>
            <a:xfrm>
              <a:off x="-228600" y="3867150"/>
              <a:ext cx="9601200" cy="911700"/>
            </a:xfrm>
            <a:prstGeom prst="rect">
              <a:avLst/>
            </a:prstGeom>
            <a:solidFill>
              <a:schemeClr val="lt1">
                <a:alpha val="73725"/>
              </a:schemeClr>
            </a:solidFill>
            <a:ln>
              <a:noFill/>
            </a:ln>
            <a:effectLst>
              <a:outerShdw blurRad="50800" rotWithShape="0" algn="br" dir="2700000" dist="38100">
                <a:srgbClr val="000000">
                  <a:alpha val="42745"/>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826" name="Shape 826"/>
            <p:cNvSpPr txBox="1"/>
            <p:nvPr/>
          </p:nvSpPr>
          <p:spPr>
            <a:xfrm>
              <a:off x="616725" y="3867150"/>
              <a:ext cx="8224500" cy="98100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fr-CA" sz="1800">
                  <a:solidFill>
                    <a:schemeClr val="dk1"/>
                  </a:solidFill>
                  <a:latin typeface="Arial"/>
                  <a:ea typeface="Arial"/>
                  <a:cs typeface="Arial"/>
                  <a:sym typeface="Arial"/>
                </a:rPr>
                <a:t>Presentation realised by: (</a:t>
              </a:r>
              <a:r>
                <a:rPr lang="fr-CA" sz="1800">
                  <a:solidFill>
                    <a:schemeClr val="dk1"/>
                  </a:solidFill>
                  <a:latin typeface="Arial"/>
                  <a:ea typeface="Arial"/>
                  <a:cs typeface="Arial"/>
                  <a:sym typeface="Arial"/>
                </a:rPr>
                <a:t>Valentine About and Mathilde Rudloff) Kamden &amp; Lynn</a:t>
              </a:r>
              <a:r>
                <a:rPr lang="fr-CA" sz="1800">
                  <a:solidFill>
                    <a:schemeClr val="dk1"/>
                  </a:solidFill>
                </a:rPr>
                <a:t> </a:t>
              </a:r>
              <a:r>
                <a:rPr lang="fr-CA" sz="1800">
                  <a:solidFill>
                    <a:schemeClr val="dk1"/>
                  </a:solidFill>
                  <a:latin typeface="Arial"/>
                  <a:ea typeface="Arial"/>
                  <a:cs typeface="Arial"/>
                  <a:sym typeface="Arial"/>
                </a:rPr>
                <a:t>with the precious help of Laurent Levesque</a:t>
              </a: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824"/>
                                        </p:tgtEl>
                                        <p:attrNameLst>
                                          <p:attrName>style.visibility</p:attrName>
                                        </p:attrNameLst>
                                      </p:cBhvr>
                                      <p:to>
                                        <p:strVal val="visible"/>
                                      </p:to>
                                    </p:set>
                                    <p:anim calcmode="lin" valueType="num">
                                      <p:cBhvr additive="base">
                                        <p:cTn dur="3000"/>
                                        <p:tgtEl>
                                          <p:spTgt spid="82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sp>
        <p:nvSpPr>
          <p:cNvPr id="223" name="Shape 223"/>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MELBOURNE</a:t>
            </a:r>
          </a:p>
        </p:txBody>
      </p:sp>
      <p:sp>
        <p:nvSpPr>
          <p:cNvPr id="224" name="Shape 224"/>
          <p:cNvSpPr/>
          <p:nvPr/>
        </p:nvSpPr>
        <p:spPr>
          <a:xfrm>
            <a:off x="0" y="555526"/>
            <a:ext cx="9144000" cy="4176464"/>
          </a:xfrm>
          <a:prstGeom prst="rect">
            <a:avLst/>
          </a:prstGeom>
          <a:no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pic>
        <p:nvPicPr>
          <p:cNvPr descr="Capture d’écran 2014-10-24 à 15.26.36.png" id="225" name="Shape 225"/>
          <p:cNvPicPr preferRelativeResize="0"/>
          <p:nvPr/>
        </p:nvPicPr>
        <p:blipFill rotWithShape="1">
          <a:blip r:embed="rId3">
            <a:alphaModFix/>
          </a:blip>
          <a:srcRect b="0" l="0" r="0" t="0"/>
          <a:stretch/>
        </p:blipFill>
        <p:spPr>
          <a:xfrm>
            <a:off x="341" y="483518"/>
            <a:ext cx="9138513" cy="4269490"/>
          </a:xfrm>
          <a:prstGeom prst="rect">
            <a:avLst/>
          </a:prstGeom>
          <a:noFill/>
          <a:ln>
            <a:noFill/>
          </a:ln>
        </p:spPr>
      </p:pic>
      <p:pic>
        <p:nvPicPr>
          <p:cNvPr descr="onglet google MAP.png" id="226" name="Shape 226"/>
          <p:cNvPicPr preferRelativeResize="0"/>
          <p:nvPr/>
        </p:nvPicPr>
        <p:blipFill rotWithShape="1">
          <a:blip r:embed="rId4">
            <a:alphaModFix amt="50000"/>
          </a:blip>
          <a:srcRect b="0" l="0" r="0" t="0"/>
          <a:stretch/>
        </p:blipFill>
        <p:spPr>
          <a:xfrm>
            <a:off x="1672882" y="1430991"/>
            <a:ext cx="306799" cy="348671"/>
          </a:xfrm>
          <a:prstGeom prst="rect">
            <a:avLst/>
          </a:prstGeom>
          <a:noFill/>
          <a:ln>
            <a:noFill/>
          </a:ln>
        </p:spPr>
      </p:pic>
      <p:pic>
        <p:nvPicPr>
          <p:cNvPr descr="onglet google MAP.png" id="227" name="Shape 227"/>
          <p:cNvPicPr preferRelativeResize="0"/>
          <p:nvPr/>
        </p:nvPicPr>
        <p:blipFill rotWithShape="1">
          <a:blip r:embed="rId4">
            <a:alphaModFix amt="50000"/>
          </a:blip>
          <a:srcRect b="0" l="0" r="0" t="0"/>
          <a:stretch/>
        </p:blipFill>
        <p:spPr>
          <a:xfrm>
            <a:off x="3851920" y="987574"/>
            <a:ext cx="306799" cy="348671"/>
          </a:xfrm>
          <a:prstGeom prst="rect">
            <a:avLst/>
          </a:prstGeom>
          <a:noFill/>
          <a:ln>
            <a:noFill/>
          </a:ln>
        </p:spPr>
      </p:pic>
      <p:pic>
        <p:nvPicPr>
          <p:cNvPr descr="onglet google MAP.png" id="228" name="Shape 228"/>
          <p:cNvPicPr preferRelativeResize="0"/>
          <p:nvPr/>
        </p:nvPicPr>
        <p:blipFill rotWithShape="1">
          <a:blip r:embed="rId4">
            <a:alphaModFix amt="50000"/>
          </a:blip>
          <a:srcRect b="0" l="0" r="0" t="0"/>
          <a:stretch/>
        </p:blipFill>
        <p:spPr>
          <a:xfrm>
            <a:off x="4193162" y="1419622"/>
            <a:ext cx="306799" cy="348671"/>
          </a:xfrm>
          <a:prstGeom prst="rect">
            <a:avLst/>
          </a:prstGeom>
          <a:noFill/>
          <a:ln>
            <a:noFill/>
          </a:ln>
        </p:spPr>
      </p:pic>
      <p:pic>
        <p:nvPicPr>
          <p:cNvPr descr="onglet google MAP.png" id="229" name="Shape 229"/>
          <p:cNvPicPr preferRelativeResize="0"/>
          <p:nvPr/>
        </p:nvPicPr>
        <p:blipFill rotWithShape="1">
          <a:blip r:embed="rId4">
            <a:alphaModFix amt="50000"/>
          </a:blip>
          <a:srcRect b="0" l="0" r="0" t="0"/>
          <a:stretch/>
        </p:blipFill>
        <p:spPr>
          <a:xfrm>
            <a:off x="4139952" y="1491630"/>
            <a:ext cx="306799" cy="348671"/>
          </a:xfrm>
          <a:prstGeom prst="rect">
            <a:avLst/>
          </a:prstGeom>
          <a:noFill/>
          <a:ln>
            <a:noFill/>
          </a:ln>
        </p:spPr>
      </p:pic>
      <p:pic>
        <p:nvPicPr>
          <p:cNvPr descr="onglet google MAP.png" id="230" name="Shape 230"/>
          <p:cNvPicPr preferRelativeResize="0"/>
          <p:nvPr/>
        </p:nvPicPr>
        <p:blipFill rotWithShape="1">
          <a:blip r:embed="rId4">
            <a:alphaModFix amt="50000"/>
          </a:blip>
          <a:srcRect b="0" l="0" r="0" t="0"/>
          <a:stretch/>
        </p:blipFill>
        <p:spPr>
          <a:xfrm>
            <a:off x="7884368" y="1791031"/>
            <a:ext cx="306799" cy="348671"/>
          </a:xfrm>
          <a:prstGeom prst="rect">
            <a:avLst/>
          </a:prstGeom>
          <a:noFill/>
          <a:ln>
            <a:noFill/>
          </a:ln>
        </p:spPr>
      </p:pic>
      <p:pic>
        <p:nvPicPr>
          <p:cNvPr descr="onglet google MAP.png" id="231" name="Shape 231"/>
          <p:cNvPicPr preferRelativeResize="0"/>
          <p:nvPr/>
        </p:nvPicPr>
        <p:blipFill rotWithShape="1">
          <a:blip r:embed="rId4">
            <a:alphaModFix/>
          </a:blip>
          <a:srcRect b="0" l="0" r="0" t="0"/>
          <a:stretch/>
        </p:blipFill>
        <p:spPr>
          <a:xfrm>
            <a:off x="8460432" y="4299942"/>
            <a:ext cx="306799" cy="348671"/>
          </a:xfrm>
          <a:prstGeom prst="rect">
            <a:avLst/>
          </a:prstGeom>
          <a:noFill/>
          <a:ln>
            <a:noFill/>
          </a:ln>
        </p:spPr>
      </p:pic>
      <p:sp>
        <p:nvSpPr>
          <p:cNvPr id="232" name="Shape 232"/>
          <p:cNvSpPr/>
          <p:nvPr/>
        </p:nvSpPr>
        <p:spPr>
          <a:xfrm>
            <a:off x="0" y="1809750"/>
            <a:ext cx="9144000" cy="104644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fr-CA" sz="2600" cap="none">
                <a:solidFill>
                  <a:schemeClr val="dk1"/>
                </a:solidFill>
                <a:latin typeface="Arial"/>
                <a:ea typeface="Arial"/>
                <a:cs typeface="Arial"/>
                <a:sym typeface="Arial"/>
              </a:rPr>
              <a:t>A VERY PRIVATE RESPONSE :</a:t>
            </a:r>
          </a:p>
          <a:p>
            <a:pPr indent="0" lvl="0" marL="0" marR="0" rtl="0" algn="ctr">
              <a:spcBef>
                <a:spcPts val="0"/>
              </a:spcBef>
              <a:buSzPct val="25000"/>
              <a:buNone/>
            </a:pPr>
            <a:r>
              <a:rPr lang="fr-CA" sz="1000" cap="none">
                <a:solidFill>
                  <a:schemeClr val="dk1"/>
                </a:solidFill>
                <a:latin typeface="Arial"/>
                <a:ea typeface="Arial"/>
                <a:cs typeface="Arial"/>
                <a:sym typeface="Arial"/>
              </a:rPr>
              <a:t> </a:t>
            </a:r>
          </a:p>
          <a:p>
            <a:pPr indent="0" lvl="0" marL="0" marR="0" rtl="0" algn="ctr">
              <a:spcBef>
                <a:spcPts val="0"/>
              </a:spcBef>
              <a:buSzPct val="25000"/>
              <a:buNone/>
            </a:pPr>
            <a:r>
              <a:rPr lang="fr-CA" sz="2600" cap="none">
                <a:solidFill>
                  <a:schemeClr val="dk1"/>
                </a:solidFill>
                <a:latin typeface="Arial"/>
                <a:ea typeface="Arial"/>
                <a:cs typeface="Arial"/>
                <a:sym typeface="Arial"/>
              </a:rPr>
              <a:t>CATERING FOR INTERNATIONAL STUDENTS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822"/>
                                        <p:tgtEl>
                                          <p:spTgt spid="231"/>
                                        </p:tgtEl>
                                      </p:cBhvr>
                                    </p:animEffect>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MELBOURNE</a:t>
            </a:r>
          </a:p>
        </p:txBody>
      </p:sp>
      <p:sp>
        <p:nvSpPr>
          <p:cNvPr id="239" name="Shape 239"/>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melbourne_612103.jpg" id="240" name="Shape 240"/>
          <p:cNvPicPr preferRelativeResize="0"/>
          <p:nvPr/>
        </p:nvPicPr>
        <p:blipFill rotWithShape="1">
          <a:blip r:embed="rId3">
            <a:alphaModFix/>
          </a:blip>
          <a:srcRect b="4707" l="0" r="0" t="26140"/>
          <a:stretch/>
        </p:blipFill>
        <p:spPr>
          <a:xfrm>
            <a:off x="-36512" y="516309"/>
            <a:ext cx="9142872" cy="41969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142844" y="-18"/>
            <a:ext cx="8543956" cy="579821"/>
          </a:xfrm>
          <a:prstGeom prst="rect">
            <a:avLst/>
          </a:prstGeom>
          <a:noFill/>
          <a:ln>
            <a:noFill/>
          </a:ln>
        </p:spPr>
        <p:txBody>
          <a:bodyPr anchorCtr="0" anchor="ctr" bIns="45700" lIns="91425" rIns="91425" wrap="square" tIns="45700">
            <a:noAutofit/>
          </a:bodyPr>
          <a:lstStyle/>
          <a:p>
            <a:pPr indent="-203200" lvl="0" marL="0" marR="0" rtl="0" algn="l">
              <a:spcBef>
                <a:spcPts val="0"/>
              </a:spcBef>
              <a:buClr>
                <a:schemeClr val="lt1"/>
              </a:buClr>
              <a:buSzPct val="100000"/>
              <a:buFont typeface="Arial"/>
              <a:buNone/>
            </a:pPr>
            <a:r>
              <a:rPr b="0" i="0" lang="fr-CA" sz="3200" u="none" cap="none" strike="noStrike">
                <a:solidFill>
                  <a:schemeClr val="lt1"/>
                </a:solidFill>
                <a:latin typeface="Arial"/>
                <a:ea typeface="Arial"/>
                <a:cs typeface="Arial"/>
                <a:sym typeface="Arial"/>
              </a:rPr>
              <a:t>MELBOURNE</a:t>
            </a:r>
          </a:p>
        </p:txBody>
      </p:sp>
      <p:sp>
        <p:nvSpPr>
          <p:cNvPr id="247" name="Shape 247"/>
          <p:cNvSpPr txBox="1"/>
          <p:nvPr>
            <p:ph idx="12" type="sldNum"/>
          </p:nvPr>
        </p:nvSpPr>
        <p:spPr>
          <a:xfrm>
            <a:off x="8286776" y="4798236"/>
            <a:ext cx="785818"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fr-CA" sz="1000">
                <a:solidFill>
                  <a:schemeClr val="lt1"/>
                </a:solidFill>
                <a:latin typeface="Arial"/>
                <a:ea typeface="Arial"/>
                <a:cs typeface="Arial"/>
                <a:sym typeface="Arial"/>
              </a:rPr>
              <a:t>‹#›</a:t>
            </a:fld>
          </a:p>
        </p:txBody>
      </p:sp>
      <p:pic>
        <p:nvPicPr>
          <p:cNvPr descr="melbourne_612103.jpg" id="248" name="Shape 248"/>
          <p:cNvPicPr preferRelativeResize="0"/>
          <p:nvPr/>
        </p:nvPicPr>
        <p:blipFill rotWithShape="1">
          <a:blip r:embed="rId3">
            <a:alphaModFix/>
          </a:blip>
          <a:srcRect b="4707" l="0" r="0" t="26140"/>
          <a:stretch/>
        </p:blipFill>
        <p:spPr>
          <a:xfrm>
            <a:off x="-36512" y="516309"/>
            <a:ext cx="9142872" cy="4196977"/>
          </a:xfrm>
          <a:prstGeom prst="rect">
            <a:avLst/>
          </a:prstGeom>
          <a:noFill/>
          <a:ln>
            <a:noFill/>
          </a:ln>
        </p:spPr>
      </p:pic>
      <p:sp>
        <p:nvSpPr>
          <p:cNvPr id="249" name="Shape 249"/>
          <p:cNvSpPr/>
          <p:nvPr/>
        </p:nvSpPr>
        <p:spPr>
          <a:xfrm>
            <a:off x="1763688" y="1131590"/>
            <a:ext cx="5616624" cy="2808312"/>
          </a:xfrm>
          <a:prstGeom prst="rect">
            <a:avLst/>
          </a:prstGeom>
          <a:solidFill>
            <a:srgbClr val="FFFFFF">
              <a:alpha val="49803"/>
            </a:srgbClr>
          </a:solidFill>
          <a:ln>
            <a:noFill/>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sz="1800">
              <a:solidFill>
                <a:schemeClr val="lt1"/>
              </a:solidFill>
              <a:latin typeface="Calibri"/>
              <a:ea typeface="Calibri"/>
              <a:cs typeface="Calibri"/>
              <a:sym typeface="Calibri"/>
            </a:endParaRPr>
          </a:p>
        </p:txBody>
      </p:sp>
      <p:sp>
        <p:nvSpPr>
          <p:cNvPr id="250" name="Shape 250"/>
          <p:cNvSpPr txBox="1"/>
          <p:nvPr/>
        </p:nvSpPr>
        <p:spPr>
          <a:xfrm>
            <a:off x="0" y="1123950"/>
            <a:ext cx="9143999" cy="2819400"/>
          </a:xfrm>
          <a:prstGeom prst="rect">
            <a:avLst/>
          </a:prstGeom>
          <a:noFill/>
          <a:ln>
            <a:noFill/>
          </a:ln>
        </p:spPr>
        <p:txBody>
          <a:bodyPr anchorCtr="0" anchor="t" bIns="45700" lIns="91425" rIns="91425" wrap="square" tIns="45700">
            <a:noAutofit/>
          </a:bodyPr>
          <a:lstStyle/>
          <a:p>
            <a:pPr indent="-406400" lvl="0" marL="342900" marR="0" rtl="0" algn="ctr">
              <a:lnSpc>
                <a:spcPct val="100000"/>
              </a:lnSpc>
              <a:spcBef>
                <a:spcPts val="0"/>
              </a:spcBef>
              <a:spcAft>
                <a:spcPts val="0"/>
              </a:spcAft>
              <a:buClr>
                <a:schemeClr val="dk1"/>
              </a:buClr>
              <a:buSzPct val="100000"/>
              <a:buFont typeface="Arial"/>
              <a:buNone/>
            </a:pPr>
            <a:r>
              <a:t/>
            </a:r>
            <a:endParaRPr b="0" i="0" sz="1000" u="none" cap="none" strike="noStrike">
              <a:solidFill>
                <a:schemeClr val="dk1"/>
              </a:solidFill>
              <a:latin typeface="Arial"/>
              <a:ea typeface="Arial"/>
              <a:cs typeface="Arial"/>
              <a:sym typeface="Arial"/>
            </a:endParaRPr>
          </a:p>
          <a:p>
            <a:pPr indent="-406400" lvl="0" marL="342900" marR="0" rtl="0" algn="ctr">
              <a:lnSpc>
                <a:spcPct val="100000"/>
              </a:lnSpc>
              <a:spcBef>
                <a:spcPts val="200"/>
              </a:spcBef>
              <a:spcAft>
                <a:spcPts val="0"/>
              </a:spcAft>
              <a:buClr>
                <a:schemeClr val="dk1"/>
              </a:buClr>
              <a:buSzPct val="100000"/>
              <a:buFont typeface="Arial"/>
              <a:buNone/>
            </a:pPr>
            <a:r>
              <a:rPr lang="fr-CA" sz="1000">
                <a:solidFill>
                  <a:schemeClr val="dk1"/>
                </a:solidFill>
                <a:latin typeface="Arial"/>
                <a:ea typeface="Arial"/>
                <a:cs typeface="Arial"/>
                <a:sym typeface="Arial"/>
              </a:rPr>
              <a:t> </a:t>
            </a: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A RISE IN THE STUDENT </a:t>
            </a:r>
          </a:p>
          <a:p>
            <a:pPr indent="-508000" lvl="0" marL="342900" marR="0" rtl="0" algn="ctr">
              <a:lnSpc>
                <a:spcPct val="100000"/>
              </a:lnSpc>
              <a:spcBef>
                <a:spcPts val="520"/>
              </a:spcBef>
              <a:spcAft>
                <a:spcPts val="0"/>
              </a:spcAft>
              <a:buClr>
                <a:schemeClr val="dk1"/>
              </a:buClr>
              <a:buSzPct val="100000"/>
              <a:buFont typeface="Arial"/>
              <a:buNone/>
            </a:pPr>
            <a:r>
              <a:rPr lang="fr-CA" sz="2600">
                <a:solidFill>
                  <a:schemeClr val="dk1"/>
                </a:solidFill>
                <a:latin typeface="Arial"/>
                <a:ea typeface="Arial"/>
                <a:cs typeface="Arial"/>
                <a:sym typeface="Arial"/>
              </a:rPr>
              <a:t>POPULATION</a:t>
            </a:r>
          </a:p>
          <a:p>
            <a:pPr indent="-406400" lvl="0" marL="342900" marR="0" rtl="0" algn="ctr">
              <a:lnSpc>
                <a:spcPct val="100000"/>
              </a:lnSpc>
              <a:spcBef>
                <a:spcPts val="200"/>
              </a:spcBef>
              <a:spcAft>
                <a:spcPts val="0"/>
              </a:spcAft>
              <a:buClr>
                <a:schemeClr val="dk1"/>
              </a:buClr>
              <a:buSzPct val="100000"/>
              <a:buFont typeface="Arial"/>
              <a:buNone/>
            </a:pPr>
            <a:r>
              <a:t/>
            </a:r>
            <a:endParaRPr b="0" i="0" sz="1000" u="none" cap="none" strike="noStrike">
              <a:solidFill>
                <a:schemeClr val="dk1"/>
              </a:solidFill>
              <a:latin typeface="Arial"/>
              <a:ea typeface="Arial"/>
              <a:cs typeface="Arial"/>
              <a:sym typeface="Arial"/>
            </a:endParaRPr>
          </a:p>
          <a:p>
            <a:pPr indent="-342900" lvl="0" marL="342900" marR="0" rtl="0" algn="ctr">
              <a:spcBef>
                <a:spcPts val="520"/>
              </a:spcBef>
              <a:spcAft>
                <a:spcPts val="0"/>
              </a:spcAft>
              <a:buSzPct val="25000"/>
              <a:buNone/>
            </a:pPr>
            <a:r>
              <a:rPr lang="fr-CA" sz="2600">
                <a:solidFill>
                  <a:schemeClr val="dk1"/>
                </a:solidFill>
                <a:latin typeface="Arial"/>
                <a:ea typeface="Arial"/>
                <a:cs typeface="Arial"/>
                <a:sym typeface="Arial"/>
              </a:rPr>
              <a:t>50% OF</a:t>
            </a:r>
          </a:p>
          <a:p>
            <a:pPr indent="-342900" lvl="0" marL="342900" marR="0" rtl="0" algn="ctr">
              <a:spcBef>
                <a:spcPts val="520"/>
              </a:spcBef>
              <a:buSzPct val="25000"/>
              <a:buNone/>
            </a:pPr>
            <a:r>
              <a:rPr lang="fr-CA" sz="2600">
                <a:solidFill>
                  <a:schemeClr val="dk1"/>
                </a:solidFill>
                <a:latin typeface="Arial"/>
                <a:ea typeface="Arial"/>
                <a:cs typeface="Arial"/>
                <a:sym typeface="Arial"/>
              </a:rPr>
              <a:t> INTERNATIONAL STUDENTS</a:t>
            </a: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TILE!">
      <a:dk1>
        <a:srgbClr val="000000"/>
      </a:dk1>
      <a:lt1>
        <a:srgbClr val="FFFFFF"/>
      </a:lt1>
      <a:dk2>
        <a:srgbClr val="00AC4F"/>
      </a:dk2>
      <a:lt2>
        <a:srgbClr val="EEECE1"/>
      </a:lt2>
      <a:accent1>
        <a:srgbClr val="00AC4F"/>
      </a:accent1>
      <a:accent2>
        <a:srgbClr val="F26522"/>
      </a:accent2>
      <a:accent3>
        <a:srgbClr val="FFF200"/>
      </a:accent3>
      <a:accent4>
        <a:srgbClr val="7F7F7F"/>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